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9"/>
  </p:notesMasterIdLst>
  <p:handoutMasterIdLst>
    <p:handoutMasterId r:id="rId20"/>
  </p:handoutMasterIdLst>
  <p:sldIdLst>
    <p:sldId id="268" r:id="rId3"/>
    <p:sldId id="363" r:id="rId4"/>
    <p:sldId id="369" r:id="rId5"/>
    <p:sldId id="368" r:id="rId6"/>
    <p:sldId id="381" r:id="rId7"/>
    <p:sldId id="382" r:id="rId8"/>
    <p:sldId id="384" r:id="rId9"/>
    <p:sldId id="374" r:id="rId10"/>
    <p:sldId id="370" r:id="rId11"/>
    <p:sldId id="371" r:id="rId12"/>
    <p:sldId id="372" r:id="rId13"/>
    <p:sldId id="379" r:id="rId14"/>
    <p:sldId id="377" r:id="rId15"/>
    <p:sldId id="385" r:id="rId16"/>
    <p:sldId id="366" r:id="rId17"/>
    <p:sldId id="331" r:id="rId18"/>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it Sabah" initials="NS"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7D78"/>
    <a:srgbClr val="AC8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55" autoAdjust="0"/>
  </p:normalViewPr>
  <p:slideViewPr>
    <p:cSldViewPr snapToGrid="0">
      <p:cViewPr>
        <p:scale>
          <a:sx n="81" d="100"/>
          <a:sy n="81" d="100"/>
        </p:scale>
        <p:origin x="-264" y="-2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4784"/>
    </p:cViewPr>
  </p:sorterViewPr>
  <p:notesViewPr>
    <p:cSldViewPr snapToGrid="0">
      <p:cViewPr varScale="1">
        <p:scale>
          <a:sx n="55" d="100"/>
          <a:sy n="55" d="100"/>
        </p:scale>
        <p:origin x="310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762" tIns="45381" rIns="90762" bIns="45381" rtlCol="0"/>
          <a:lstStyle>
            <a:lvl1pPr algn="l">
              <a:defRPr sz="1200"/>
            </a:lvl1pPr>
          </a:lstStyle>
          <a:p>
            <a:endParaRPr lang="en-GB"/>
          </a:p>
        </p:txBody>
      </p:sp>
      <p:sp>
        <p:nvSpPr>
          <p:cNvPr id="3" name="Date Placeholder 2"/>
          <p:cNvSpPr>
            <a:spLocks noGrp="1"/>
          </p:cNvSpPr>
          <p:nvPr>
            <p:ph type="dt" sz="quarter" idx="1"/>
          </p:nvPr>
        </p:nvSpPr>
        <p:spPr>
          <a:xfrm>
            <a:off x="3815374" y="1"/>
            <a:ext cx="2918831" cy="495029"/>
          </a:xfrm>
          <a:prstGeom prst="rect">
            <a:avLst/>
          </a:prstGeom>
        </p:spPr>
        <p:txBody>
          <a:bodyPr vert="horz" lIns="90762" tIns="45381" rIns="90762" bIns="45381" rtlCol="0"/>
          <a:lstStyle>
            <a:lvl1pPr algn="r">
              <a:defRPr sz="1200"/>
            </a:lvl1pPr>
          </a:lstStyle>
          <a:p>
            <a:fld id="{263FDCB7-04A6-406D-A1F0-02C4A1A1F2DA}" type="datetimeFigureOut">
              <a:rPr lang="en-GB" smtClean="0"/>
              <a:t>03/08/2020</a:t>
            </a:fld>
            <a:endParaRPr lang="en-GB"/>
          </a:p>
        </p:txBody>
      </p:sp>
      <p:sp>
        <p:nvSpPr>
          <p:cNvPr id="4" name="Footer Placeholder 3"/>
          <p:cNvSpPr>
            <a:spLocks noGrp="1"/>
          </p:cNvSpPr>
          <p:nvPr>
            <p:ph type="ftr" sz="quarter" idx="2"/>
          </p:nvPr>
        </p:nvSpPr>
        <p:spPr>
          <a:xfrm>
            <a:off x="0" y="9371287"/>
            <a:ext cx="2918831" cy="495028"/>
          </a:xfrm>
          <a:prstGeom prst="rect">
            <a:avLst/>
          </a:prstGeom>
        </p:spPr>
        <p:txBody>
          <a:bodyPr vert="horz" lIns="90762" tIns="45381" rIns="90762" bIns="45381" rtlCol="0" anchor="b"/>
          <a:lstStyle>
            <a:lvl1pPr algn="l">
              <a:defRPr sz="1200"/>
            </a:lvl1pPr>
          </a:lstStyle>
          <a:p>
            <a:endParaRPr lang="en-GB"/>
          </a:p>
        </p:txBody>
      </p:sp>
      <p:sp>
        <p:nvSpPr>
          <p:cNvPr id="5" name="Slide Number Placeholder 4"/>
          <p:cNvSpPr>
            <a:spLocks noGrp="1"/>
          </p:cNvSpPr>
          <p:nvPr>
            <p:ph type="sldNum" sz="quarter" idx="3"/>
          </p:nvPr>
        </p:nvSpPr>
        <p:spPr>
          <a:xfrm>
            <a:off x="3815374" y="9371287"/>
            <a:ext cx="2918831" cy="495028"/>
          </a:xfrm>
          <a:prstGeom prst="rect">
            <a:avLst/>
          </a:prstGeom>
        </p:spPr>
        <p:txBody>
          <a:bodyPr vert="horz" lIns="90762" tIns="45381" rIns="90762" bIns="45381" rtlCol="0" anchor="b"/>
          <a:lstStyle>
            <a:lvl1pPr algn="r">
              <a:defRPr sz="1200"/>
            </a:lvl1pPr>
          </a:lstStyle>
          <a:p>
            <a:fld id="{0610A556-0603-4967-BC57-0DB2CF7106DB}" type="slidenum">
              <a:rPr lang="en-GB" smtClean="0"/>
              <a:t>‹Nr.›</a:t>
            </a:fld>
            <a:endParaRPr lang="en-GB"/>
          </a:p>
        </p:txBody>
      </p:sp>
    </p:spTree>
    <p:extLst>
      <p:ext uri="{BB962C8B-B14F-4D97-AF65-F5344CB8AC3E}">
        <p14:creationId xmlns:p14="http://schemas.microsoft.com/office/powerpoint/2010/main" val="2838399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762" tIns="45381" rIns="90762" bIns="45381" rtlCol="0"/>
          <a:lstStyle>
            <a:lvl1pPr algn="l">
              <a:defRPr sz="1200"/>
            </a:lvl1pPr>
          </a:lstStyle>
          <a:p>
            <a:endParaRPr lang="en-GB"/>
          </a:p>
        </p:txBody>
      </p:sp>
      <p:sp>
        <p:nvSpPr>
          <p:cNvPr id="3" name="Date Placeholder 2"/>
          <p:cNvSpPr>
            <a:spLocks noGrp="1"/>
          </p:cNvSpPr>
          <p:nvPr>
            <p:ph type="dt" idx="1"/>
          </p:nvPr>
        </p:nvSpPr>
        <p:spPr>
          <a:xfrm>
            <a:off x="3815374" y="1"/>
            <a:ext cx="2918831" cy="495029"/>
          </a:xfrm>
          <a:prstGeom prst="rect">
            <a:avLst/>
          </a:prstGeom>
        </p:spPr>
        <p:txBody>
          <a:bodyPr vert="horz" lIns="90762" tIns="45381" rIns="90762" bIns="45381" rtlCol="0"/>
          <a:lstStyle>
            <a:lvl1pPr algn="r">
              <a:defRPr sz="1200"/>
            </a:lvl1pPr>
          </a:lstStyle>
          <a:p>
            <a:fld id="{F9EBC168-89D0-4E70-BF46-ACB3793894B1}" type="datetimeFigureOut">
              <a:rPr lang="en-GB" smtClean="0"/>
              <a:t>03/08/2020</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62" tIns="45381" rIns="90762" bIns="45381" rtlCol="0" anchor="ctr"/>
          <a:lstStyle/>
          <a:p>
            <a:endParaRPr lang="en-GB"/>
          </a:p>
        </p:txBody>
      </p:sp>
      <p:sp>
        <p:nvSpPr>
          <p:cNvPr id="5" name="Notes Placeholder 4"/>
          <p:cNvSpPr>
            <a:spLocks noGrp="1"/>
          </p:cNvSpPr>
          <p:nvPr>
            <p:ph type="body" sz="quarter" idx="3"/>
          </p:nvPr>
        </p:nvSpPr>
        <p:spPr>
          <a:xfrm>
            <a:off x="673577" y="4748162"/>
            <a:ext cx="5388610" cy="3884862"/>
          </a:xfrm>
          <a:prstGeom prst="rect">
            <a:avLst/>
          </a:prstGeom>
        </p:spPr>
        <p:txBody>
          <a:bodyPr vert="horz" lIns="90762" tIns="45381" rIns="90762" bIns="453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7"/>
            <a:ext cx="2918831" cy="495028"/>
          </a:xfrm>
          <a:prstGeom prst="rect">
            <a:avLst/>
          </a:prstGeom>
        </p:spPr>
        <p:txBody>
          <a:bodyPr vert="horz" lIns="90762" tIns="45381" rIns="90762" bIns="45381" rtlCol="0" anchor="b"/>
          <a:lstStyle>
            <a:lvl1pPr algn="l">
              <a:defRPr sz="1200"/>
            </a:lvl1pPr>
          </a:lstStyle>
          <a:p>
            <a:endParaRPr lang="en-GB"/>
          </a:p>
        </p:txBody>
      </p:sp>
      <p:sp>
        <p:nvSpPr>
          <p:cNvPr id="7" name="Slide Number Placeholder 6"/>
          <p:cNvSpPr>
            <a:spLocks noGrp="1"/>
          </p:cNvSpPr>
          <p:nvPr>
            <p:ph type="sldNum" sz="quarter" idx="5"/>
          </p:nvPr>
        </p:nvSpPr>
        <p:spPr>
          <a:xfrm>
            <a:off x="3815374" y="9371287"/>
            <a:ext cx="2918831" cy="495028"/>
          </a:xfrm>
          <a:prstGeom prst="rect">
            <a:avLst/>
          </a:prstGeom>
        </p:spPr>
        <p:txBody>
          <a:bodyPr vert="horz" lIns="90762" tIns="45381" rIns="90762" bIns="45381" rtlCol="0" anchor="b"/>
          <a:lstStyle>
            <a:lvl1pPr algn="r">
              <a:defRPr sz="1200"/>
            </a:lvl1pPr>
          </a:lstStyle>
          <a:p>
            <a:fld id="{0F61F26A-7CF5-45E1-A120-532169288B2F}" type="slidenum">
              <a:rPr lang="en-GB" smtClean="0"/>
              <a:t>‹Nr.›</a:t>
            </a:fld>
            <a:endParaRPr lang="en-GB"/>
          </a:p>
        </p:txBody>
      </p:sp>
    </p:spTree>
    <p:extLst>
      <p:ext uri="{BB962C8B-B14F-4D97-AF65-F5344CB8AC3E}">
        <p14:creationId xmlns:p14="http://schemas.microsoft.com/office/powerpoint/2010/main" val="427741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78113" y="917575"/>
            <a:ext cx="4394200" cy="2473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76325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78113" y="917575"/>
            <a:ext cx="4394200" cy="2473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defTabSz="906262">
              <a:defRPr/>
            </a:pPr>
            <a:fld id="{777201BC-94E4-4101-962D-54511777D224}" type="slidenum">
              <a:rPr lang="en-GB">
                <a:solidFill>
                  <a:prstClr val="black"/>
                </a:solidFill>
                <a:latin typeface="Calibri"/>
              </a:rPr>
              <a:pPr defTabSz="906262">
                <a:defRPr/>
              </a:pPr>
              <a:t>16</a:t>
            </a:fld>
            <a:endParaRPr lang="en-GB" dirty="0">
              <a:solidFill>
                <a:prstClr val="black"/>
              </a:solidFill>
              <a:latin typeface="Calibri"/>
            </a:endParaRPr>
          </a:p>
        </p:txBody>
      </p:sp>
    </p:spTree>
    <p:extLst>
      <p:ext uri="{BB962C8B-B14F-4D97-AF65-F5344CB8AC3E}">
        <p14:creationId xmlns:p14="http://schemas.microsoft.com/office/powerpoint/2010/main" val="352578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2503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13531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4145159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raphs_European Briefing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711228" y="2036618"/>
            <a:ext cx="8870319" cy="395685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1" hasCustomPrompt="1"/>
          </p:nvPr>
        </p:nvSpPr>
        <p:spPr>
          <a:xfrm>
            <a:off x="2711227" y="224416"/>
            <a:ext cx="8870319" cy="1279264"/>
          </a:xfrm>
          <a:prstGeom prst="rect">
            <a:avLst/>
          </a:prstGeom>
        </p:spPr>
        <p:txBody>
          <a:bodyPr/>
          <a:lstStyle>
            <a:lvl1pPr marL="0" indent="0">
              <a:buNone/>
              <a:defRPr b="1" baseline="0"/>
            </a:lvl1pPr>
            <a:lvl2pPr marL="562751" indent="0">
              <a:buNone/>
              <a:defRPr b="1"/>
            </a:lvl2pPr>
          </a:lstStyle>
          <a:p>
            <a:pPr lvl="0"/>
            <a:r>
              <a:rPr lang="en-US" dirty="0" smtClean="0"/>
              <a:t>Slide title goes here</a:t>
            </a:r>
            <a:br>
              <a:rPr lang="en-US" dirty="0" smtClean="0"/>
            </a:br>
            <a:r>
              <a:rPr lang="en-US" dirty="0" smtClean="0"/>
              <a:t>Max two lines</a:t>
            </a:r>
          </a:p>
        </p:txBody>
      </p:sp>
    </p:spTree>
    <p:extLst>
      <p:ext uri="{BB962C8B-B14F-4D97-AF65-F5344CB8AC3E}">
        <p14:creationId xmlns:p14="http://schemas.microsoft.com/office/powerpoint/2010/main" val="3334954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562068" y="390871"/>
            <a:ext cx="3642894" cy="265834"/>
          </a:xfrm>
          <a:prstGeom prst="rect">
            <a:avLst/>
          </a:prstGeom>
        </p:spPr>
        <p:txBody>
          <a:bodyPr/>
          <a:lstStyle>
            <a:lvl1pPr marL="0" indent="0">
              <a:buNone/>
              <a:defRPr sz="1100" b="1">
                <a:solidFill>
                  <a:schemeClr val="bg1"/>
                </a:solidFill>
                <a:latin typeface="Calibri" panose="020F0502020204030204" pitchFamily="34" charset="0"/>
                <a:cs typeface="Calibri" panose="020F0502020204030204" pitchFamily="34" charset="0"/>
              </a:defRPr>
            </a:lvl1pPr>
          </a:lstStyle>
          <a:p>
            <a:pPr lvl="0"/>
            <a:r>
              <a:rPr lang="en-US" dirty="0" smtClean="0"/>
              <a:t>Speaker I Date I Venue</a:t>
            </a:r>
            <a:endParaRPr lang="en-GB" dirty="0"/>
          </a:p>
        </p:txBody>
      </p:sp>
      <p:sp>
        <p:nvSpPr>
          <p:cNvPr id="4" name="Text Placeholder 3"/>
          <p:cNvSpPr>
            <a:spLocks noGrp="1"/>
          </p:cNvSpPr>
          <p:nvPr>
            <p:ph type="body" sz="quarter" idx="11" hasCustomPrompt="1"/>
          </p:nvPr>
        </p:nvSpPr>
        <p:spPr>
          <a:xfrm>
            <a:off x="562068" y="914400"/>
            <a:ext cx="11037033" cy="1463040"/>
          </a:xfrm>
          <a:prstGeom prst="rect">
            <a:avLst/>
          </a:prstGeom>
        </p:spPr>
        <p:txBody>
          <a:bodyPr/>
          <a:lstStyle>
            <a:lvl1pPr marL="0" indent="0" algn="r">
              <a:buNone/>
              <a:defRPr sz="40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Presentation title goes here</a:t>
            </a:r>
          </a:p>
          <a:p>
            <a:pPr lvl="0"/>
            <a:r>
              <a:rPr lang="en-US" dirty="0" smtClean="0"/>
              <a:t>Max two lines</a:t>
            </a:r>
            <a:endParaRPr lang="en-GB" dirty="0"/>
          </a:p>
        </p:txBody>
      </p:sp>
    </p:spTree>
    <p:extLst>
      <p:ext uri="{BB962C8B-B14F-4D97-AF65-F5344CB8AC3E}">
        <p14:creationId xmlns:p14="http://schemas.microsoft.com/office/powerpoint/2010/main" val="177480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345420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34923F-A7AF-42BD-BC8D-2F1E028C2E4F}"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04575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34923F-A7AF-42BD-BC8D-2F1E028C2E4F}"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552815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34923F-A7AF-42BD-BC8D-2F1E028C2E4F}" type="datetimeFigureOut">
              <a:rPr lang="en-GB" smtClean="0"/>
              <a:t>03/08/2020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273719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34923F-A7AF-42BD-BC8D-2F1E028C2E4F}" type="datetimeFigureOut">
              <a:rPr lang="en-GB" smtClean="0"/>
              <a:t>03/08/2020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54569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4923F-A7AF-42BD-BC8D-2F1E028C2E4F}" type="datetimeFigureOut">
              <a:rPr lang="en-GB" smtClean="0"/>
              <a:t>03/08/2020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72710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4923F-A7AF-42BD-BC8D-2F1E028C2E4F}"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323027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4923F-A7AF-42BD-BC8D-2F1E028C2E4F}"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201731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4923F-A7AF-42BD-BC8D-2F1E028C2E4F}" type="datetimeFigureOut">
              <a:rPr lang="en-GB" smtClean="0"/>
              <a:t>03/08/2020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CA85A-A691-4FD3-88A6-05837DCA0CD2}" type="slidenum">
              <a:rPr lang="en-GB" smtClean="0"/>
              <a:t>‹Nr.›</a:t>
            </a:fld>
            <a:endParaRPr lang="en-GB"/>
          </a:p>
        </p:txBody>
      </p:sp>
    </p:spTree>
    <p:extLst>
      <p:ext uri="{BB962C8B-B14F-4D97-AF65-F5344CB8AC3E}">
        <p14:creationId xmlns:p14="http://schemas.microsoft.com/office/powerpoint/2010/main" val="3808976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13A60"/>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0" y="5844095"/>
            <a:ext cx="12192000" cy="24938"/>
          </a:xfrm>
          <a:prstGeom prst="line">
            <a:avLst/>
          </a:prstGeom>
          <a:ln w="114300">
            <a:solidFill>
              <a:srgbClr val="016357"/>
            </a:solidFill>
          </a:ln>
        </p:spPr>
        <p:style>
          <a:lnRef idx="1">
            <a:schemeClr val="accent1"/>
          </a:lnRef>
          <a:fillRef idx="0">
            <a:schemeClr val="accent1"/>
          </a:fillRef>
          <a:effectRef idx="0">
            <a:schemeClr val="accent1"/>
          </a:effectRef>
          <a:fontRef idx="minor">
            <a:schemeClr val="tx1"/>
          </a:fontRef>
        </p:style>
      </p:cxnSp>
      <p:pic>
        <p:nvPicPr>
          <p:cNvPr id="4" name="Picture 3" descr="Logo_H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84000" y="6228000"/>
            <a:ext cx="2160000" cy="400230"/>
          </a:xfrm>
          <a:prstGeom prst="rect">
            <a:avLst/>
          </a:prstGeom>
        </p:spPr>
      </p:pic>
    </p:spTree>
    <p:extLst>
      <p:ext uri="{BB962C8B-B14F-4D97-AF65-F5344CB8AC3E}">
        <p14:creationId xmlns:p14="http://schemas.microsoft.com/office/powerpoint/2010/main" val="361363805"/>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ctr" defTabSz="1125472" rtl="0" eaLnBrk="1" latinLnBrk="0" hangingPunct="1">
        <a:spcBef>
          <a:spcPct val="0"/>
        </a:spcBef>
        <a:buNone/>
        <a:defRPr sz="5417" kern="1200">
          <a:solidFill>
            <a:schemeClr val="tx1"/>
          </a:solidFill>
          <a:latin typeface="+mj-lt"/>
          <a:ea typeface="+mj-ea"/>
          <a:cs typeface="+mj-cs"/>
        </a:defRPr>
      </a:lvl1pPr>
    </p:titleStyle>
    <p:bodyStyle>
      <a:lvl1pPr marL="422051" indent="-422051" algn="l" defTabSz="1125472" rtl="0" eaLnBrk="1" latinLnBrk="0" hangingPunct="1">
        <a:spcBef>
          <a:spcPct val="20000"/>
        </a:spcBef>
        <a:buFont typeface="Arial" pitchFamily="34" charset="0"/>
        <a:buChar char="•"/>
        <a:defRPr sz="3939" kern="1200">
          <a:solidFill>
            <a:schemeClr val="tx1"/>
          </a:solidFill>
          <a:latin typeface="+mn-lt"/>
          <a:ea typeface="+mn-ea"/>
          <a:cs typeface="+mn-cs"/>
        </a:defRPr>
      </a:lvl1pPr>
      <a:lvl2pPr marL="914446" indent="-351710" algn="l" defTabSz="1125472" rtl="0" eaLnBrk="1" latinLnBrk="0" hangingPunct="1">
        <a:spcBef>
          <a:spcPct val="20000"/>
        </a:spcBef>
        <a:buFont typeface="Arial" pitchFamily="34" charset="0"/>
        <a:buChar char="–"/>
        <a:defRPr sz="3446" kern="1200">
          <a:solidFill>
            <a:schemeClr val="tx1"/>
          </a:solidFill>
          <a:latin typeface="+mn-lt"/>
          <a:ea typeface="+mn-ea"/>
          <a:cs typeface="+mn-cs"/>
        </a:defRPr>
      </a:lvl2pPr>
      <a:lvl3pPr marL="1406839" indent="-281368" algn="l" defTabSz="1125472" rtl="0" eaLnBrk="1" latinLnBrk="0" hangingPunct="1">
        <a:spcBef>
          <a:spcPct val="20000"/>
        </a:spcBef>
        <a:buFont typeface="Arial" pitchFamily="34" charset="0"/>
        <a:buChar char="•"/>
        <a:defRPr sz="2954" kern="1200">
          <a:solidFill>
            <a:schemeClr val="tx1"/>
          </a:solidFill>
          <a:latin typeface="+mn-lt"/>
          <a:ea typeface="+mn-ea"/>
          <a:cs typeface="+mn-cs"/>
        </a:defRPr>
      </a:lvl3pPr>
      <a:lvl4pPr marL="1969575"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4pPr>
      <a:lvl5pPr marL="2532312"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5pPr>
      <a:lvl6pPr marL="3095047"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6pPr>
      <a:lvl7pPr marL="3657783"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7pPr>
      <a:lvl8pPr marL="4220519"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8pPr>
      <a:lvl9pPr marL="4783254"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9pPr>
    </p:bodyStyle>
    <p:otherStyle>
      <a:defPPr>
        <a:defRPr lang="en-US"/>
      </a:defPPr>
      <a:lvl1pPr marL="0" algn="l" defTabSz="1125472" rtl="0" eaLnBrk="1" latinLnBrk="0" hangingPunct="1">
        <a:defRPr sz="2215" kern="1200">
          <a:solidFill>
            <a:schemeClr val="tx1"/>
          </a:solidFill>
          <a:latin typeface="+mn-lt"/>
          <a:ea typeface="+mn-ea"/>
          <a:cs typeface="+mn-cs"/>
        </a:defRPr>
      </a:lvl1pPr>
      <a:lvl2pPr marL="562737" algn="l" defTabSz="1125472" rtl="0" eaLnBrk="1" latinLnBrk="0" hangingPunct="1">
        <a:defRPr sz="2215" kern="1200">
          <a:solidFill>
            <a:schemeClr val="tx1"/>
          </a:solidFill>
          <a:latin typeface="+mn-lt"/>
          <a:ea typeface="+mn-ea"/>
          <a:cs typeface="+mn-cs"/>
        </a:defRPr>
      </a:lvl2pPr>
      <a:lvl3pPr marL="1125472" algn="l" defTabSz="1125472" rtl="0" eaLnBrk="1" latinLnBrk="0" hangingPunct="1">
        <a:defRPr sz="2215" kern="1200">
          <a:solidFill>
            <a:schemeClr val="tx1"/>
          </a:solidFill>
          <a:latin typeface="+mn-lt"/>
          <a:ea typeface="+mn-ea"/>
          <a:cs typeface="+mn-cs"/>
        </a:defRPr>
      </a:lvl3pPr>
      <a:lvl4pPr marL="1688207" algn="l" defTabSz="1125472" rtl="0" eaLnBrk="1" latinLnBrk="0" hangingPunct="1">
        <a:defRPr sz="2215" kern="1200">
          <a:solidFill>
            <a:schemeClr val="tx1"/>
          </a:solidFill>
          <a:latin typeface="+mn-lt"/>
          <a:ea typeface="+mn-ea"/>
          <a:cs typeface="+mn-cs"/>
        </a:defRPr>
      </a:lvl4pPr>
      <a:lvl5pPr marL="2250944" algn="l" defTabSz="1125472" rtl="0" eaLnBrk="1" latinLnBrk="0" hangingPunct="1">
        <a:defRPr sz="2215" kern="1200">
          <a:solidFill>
            <a:schemeClr val="tx1"/>
          </a:solidFill>
          <a:latin typeface="+mn-lt"/>
          <a:ea typeface="+mn-ea"/>
          <a:cs typeface="+mn-cs"/>
        </a:defRPr>
      </a:lvl5pPr>
      <a:lvl6pPr marL="2813679" algn="l" defTabSz="1125472" rtl="0" eaLnBrk="1" latinLnBrk="0" hangingPunct="1">
        <a:defRPr sz="2215" kern="1200">
          <a:solidFill>
            <a:schemeClr val="tx1"/>
          </a:solidFill>
          <a:latin typeface="+mn-lt"/>
          <a:ea typeface="+mn-ea"/>
          <a:cs typeface="+mn-cs"/>
        </a:defRPr>
      </a:lvl6pPr>
      <a:lvl7pPr marL="3376415" algn="l" defTabSz="1125472" rtl="0" eaLnBrk="1" latinLnBrk="0" hangingPunct="1">
        <a:defRPr sz="2215" kern="1200">
          <a:solidFill>
            <a:schemeClr val="tx1"/>
          </a:solidFill>
          <a:latin typeface="+mn-lt"/>
          <a:ea typeface="+mn-ea"/>
          <a:cs typeface="+mn-cs"/>
        </a:defRPr>
      </a:lvl7pPr>
      <a:lvl8pPr marL="3939151" algn="l" defTabSz="1125472" rtl="0" eaLnBrk="1" latinLnBrk="0" hangingPunct="1">
        <a:defRPr sz="2215" kern="1200">
          <a:solidFill>
            <a:schemeClr val="tx1"/>
          </a:solidFill>
          <a:latin typeface="+mn-lt"/>
          <a:ea typeface="+mn-ea"/>
          <a:cs typeface="+mn-cs"/>
        </a:defRPr>
      </a:lvl8pPr>
      <a:lvl9pPr marL="4501886" algn="l" defTabSz="1125472" rtl="0" eaLnBrk="1" latinLnBrk="0" hangingPunct="1">
        <a:defRPr sz="2215"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image" Target="../media/image15.png"/><Relationship Id="rId4" Type="http://schemas.openxmlformats.org/officeDocument/2006/relationships/hyperlink" Target="https://www.umweltbundesamt.a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moenv.gov.jo/AR/Pages/reports2.aspx"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UUN00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068" y="5992103"/>
            <a:ext cx="759046" cy="523875"/>
          </a:xfrm>
          <a:prstGeom prst="rect">
            <a:avLst/>
          </a:prstGeom>
          <a:noFill/>
        </p:spPr>
      </p:pic>
      <p:sp>
        <p:nvSpPr>
          <p:cNvPr id="2" name="Rectangle 1"/>
          <p:cNvSpPr/>
          <p:nvPr/>
        </p:nvSpPr>
        <p:spPr>
          <a:xfrm>
            <a:off x="419399" y="6515978"/>
            <a:ext cx="2941639" cy="295466"/>
          </a:xfrm>
          <a:prstGeom prst="rect">
            <a:avLst/>
          </a:prstGeom>
        </p:spPr>
        <p:txBody>
          <a:bodyPr wrap="square">
            <a:spAutoFit/>
          </a:bodyPr>
          <a:lstStyle/>
          <a:p>
            <a:pPr>
              <a:lnSpc>
                <a:spcPct val="110000"/>
              </a:lnSpc>
              <a:spcAft>
                <a:spcPts val="600"/>
              </a:spcAft>
            </a:pPr>
            <a:r>
              <a:rPr lang="en-GB" sz="1200" i="1" dirty="0">
                <a:solidFill>
                  <a:srgbClr val="A6A6A6"/>
                </a:solidFill>
                <a:latin typeface="Calibri" panose="020F0502020204030204" pitchFamily="34" charset="0"/>
                <a:ea typeface="MS Mincho" panose="02020609040205080304" pitchFamily="49" charset="-128"/>
                <a:cs typeface="Calibri" panose="020F0502020204030204" pitchFamily="34" charset="0"/>
              </a:rPr>
              <a:t>This project is funded by the European Union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ext Placeholder 2"/>
          <p:cNvSpPr>
            <a:spLocks noGrp="1"/>
          </p:cNvSpPr>
          <p:nvPr>
            <p:ph type="body" sz="quarter" idx="11"/>
          </p:nvPr>
        </p:nvSpPr>
        <p:spPr>
          <a:xfrm>
            <a:off x="562068" y="2290249"/>
            <a:ext cx="11037033" cy="1463040"/>
          </a:xfrm>
        </p:spPr>
        <p:txBody>
          <a:bodyPr/>
          <a:lstStyle/>
          <a:p>
            <a:pPr algn="l"/>
            <a:r>
              <a:rPr lang="en-GB" dirty="0" smtClean="0"/>
              <a:t>Environmental data</a:t>
            </a:r>
            <a:r>
              <a:rPr lang="en-GB" dirty="0"/>
              <a:t> </a:t>
            </a:r>
            <a:r>
              <a:rPr lang="en-GB" dirty="0" smtClean="0"/>
              <a:t>Gaps and Needs, Jordan</a:t>
            </a:r>
            <a:endParaRPr lang="en-GB" dirty="0"/>
          </a:p>
        </p:txBody>
      </p:sp>
      <p:sp>
        <p:nvSpPr>
          <p:cNvPr id="7" name="Text Placeholder 3"/>
          <p:cNvSpPr>
            <a:spLocks noGrp="1"/>
          </p:cNvSpPr>
          <p:nvPr>
            <p:ph type="body" sz="quarter" idx="10"/>
          </p:nvPr>
        </p:nvSpPr>
        <p:spPr>
          <a:xfrm>
            <a:off x="562068" y="371475"/>
            <a:ext cx="8543832" cy="794288"/>
          </a:xfrm>
        </p:spPr>
        <p:txBody>
          <a:bodyPr/>
          <a:lstStyle/>
          <a:p>
            <a:r>
              <a:rPr lang="en-US" sz="3200" dirty="0"/>
              <a:t>Review of progress of SEIS implementation </a:t>
            </a:r>
            <a:endParaRPr lang="fr-FR" sz="3200" dirty="0"/>
          </a:p>
        </p:txBody>
      </p:sp>
      <p:pic>
        <p:nvPicPr>
          <p:cNvPr id="5" name="Grafik 4"/>
          <p:cNvPicPr>
            <a:picLocks noChangeAspect="1"/>
          </p:cNvPicPr>
          <p:nvPr/>
        </p:nvPicPr>
        <p:blipFill>
          <a:blip r:embed="rId4"/>
          <a:stretch>
            <a:fillRect/>
          </a:stretch>
        </p:blipFill>
        <p:spPr>
          <a:xfrm>
            <a:off x="6924825" y="6257925"/>
            <a:ext cx="2412590" cy="403969"/>
          </a:xfrm>
          <a:prstGeom prst="rect">
            <a:avLst/>
          </a:prstGeom>
        </p:spPr>
      </p:pic>
      <p:sp>
        <p:nvSpPr>
          <p:cNvPr id="8" name="Textfeld 7"/>
          <p:cNvSpPr txBox="1"/>
          <p:nvPr/>
        </p:nvSpPr>
        <p:spPr>
          <a:xfrm>
            <a:off x="7707086" y="3592286"/>
            <a:ext cx="2926080" cy="369332"/>
          </a:xfrm>
          <a:prstGeom prst="rect">
            <a:avLst/>
          </a:prstGeom>
          <a:noFill/>
        </p:spPr>
        <p:txBody>
          <a:bodyPr wrap="square" rtlCol="0">
            <a:spAutoFit/>
          </a:bodyPr>
          <a:lstStyle/>
          <a:p>
            <a:r>
              <a:rPr lang="en-AU" dirty="0" smtClean="0">
                <a:solidFill>
                  <a:schemeClr val="bg1"/>
                </a:solidFill>
              </a:rPr>
              <a:t>2 July  2020</a:t>
            </a:r>
            <a:endParaRPr lang="en-AU" dirty="0">
              <a:solidFill>
                <a:schemeClr val="bg1"/>
              </a:solidFill>
            </a:endParaRPr>
          </a:p>
        </p:txBody>
      </p:sp>
    </p:spTree>
    <p:extLst>
      <p:ext uri="{BB962C8B-B14F-4D97-AF65-F5344CB8AC3E}">
        <p14:creationId xmlns:p14="http://schemas.microsoft.com/office/powerpoint/2010/main" val="11987661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171824" y="1185863"/>
            <a:ext cx="8658225" cy="4743450"/>
          </a:xfrm>
          <a:prstGeom prst="rect">
            <a:avLst/>
          </a:prstGeom>
          <a:noFill/>
        </p:spPr>
        <p:txBody>
          <a:bodyPr wrap="square" rtlCol="0">
            <a:spAutoFit/>
          </a:bodyPr>
          <a:lstStyle/>
          <a:p>
            <a:endParaRPr lang="de-AT" dirty="0"/>
          </a:p>
        </p:txBody>
      </p:sp>
      <p:sp>
        <p:nvSpPr>
          <p:cNvPr id="3" name="Textfeld 2"/>
          <p:cNvSpPr txBox="1"/>
          <p:nvPr/>
        </p:nvSpPr>
        <p:spPr>
          <a:xfrm>
            <a:off x="528638" y="157163"/>
            <a:ext cx="8979580" cy="369332"/>
          </a:xfrm>
          <a:prstGeom prst="rect">
            <a:avLst/>
          </a:prstGeom>
          <a:noFill/>
        </p:spPr>
        <p:txBody>
          <a:bodyPr wrap="square" rtlCol="0">
            <a:spAutoFit/>
          </a:bodyPr>
          <a:lstStyle/>
          <a:p>
            <a:r>
              <a:rPr lang="en-GB" dirty="0" smtClean="0"/>
              <a:t>Waste indicators</a:t>
            </a:r>
            <a:endParaRPr lang="en-GB" dirty="0"/>
          </a:p>
        </p:txBody>
      </p:sp>
      <p:sp>
        <p:nvSpPr>
          <p:cNvPr id="4" name="Textfeld 3"/>
          <p:cNvSpPr txBox="1"/>
          <p:nvPr/>
        </p:nvSpPr>
        <p:spPr>
          <a:xfrm>
            <a:off x="736600" y="1346200"/>
            <a:ext cx="9258300" cy="4524315"/>
          </a:xfrm>
          <a:prstGeom prst="rect">
            <a:avLst/>
          </a:prstGeom>
          <a:noFill/>
        </p:spPr>
        <p:txBody>
          <a:bodyPr wrap="square" rtlCol="0">
            <a:spAutoFit/>
          </a:bodyPr>
          <a:lstStyle/>
          <a:p>
            <a:r>
              <a:rPr lang="en-AU" dirty="0" smtClean="0"/>
              <a:t>Waste data is partly available.</a:t>
            </a:r>
          </a:p>
          <a:p>
            <a:r>
              <a:rPr lang="en-AU" dirty="0" smtClean="0"/>
              <a:t>The National Monitoring Information System for Waste will help improve the data availability and improve the quality of the data. The system is a web based system waste quantities delivered to landfills are monitored in real time (covers 70% of the waste generated in Jordan)</a:t>
            </a:r>
          </a:p>
          <a:p>
            <a:r>
              <a:rPr lang="en-US" dirty="0" smtClean="0"/>
              <a:t>The waste </a:t>
            </a:r>
            <a:r>
              <a:rPr lang="en-US" dirty="0"/>
              <a:t>management framework law </a:t>
            </a:r>
            <a:r>
              <a:rPr lang="en-US" dirty="0" smtClean="0"/>
              <a:t>(adopted in March 2020), requires that  </a:t>
            </a:r>
            <a:r>
              <a:rPr lang="en-US" dirty="0"/>
              <a:t>waste generators generating more than 1000 tons of Municipal solid waste per year  or any amount of hazardous waste  has to notify its environmental manager and submit waste management plan. For this purpose an IT application to monitor the enforcement of this provisions of the law was developed. For the submission of the waste management plan and notification of environmental manager all waste generators have to register in the NMISW</a:t>
            </a:r>
            <a:r>
              <a:rPr lang="en-US" dirty="0" smtClean="0"/>
              <a:t>.</a:t>
            </a:r>
          </a:p>
          <a:p>
            <a:endParaRPr lang="en-US" dirty="0"/>
          </a:p>
          <a:p>
            <a:r>
              <a:rPr lang="en-US" dirty="0" smtClean="0"/>
              <a:t>The data gaps are related mainly to the informal sector, which will be improved in the future through the ongoing projects.</a:t>
            </a:r>
            <a:endParaRPr lang="en-AU" dirty="0" smtClean="0"/>
          </a:p>
          <a:p>
            <a:endParaRPr lang="en-AU" dirty="0" smtClean="0"/>
          </a:p>
          <a:p>
            <a:endParaRPr lang="en-AU" dirty="0" smtClean="0"/>
          </a:p>
          <a:p>
            <a:endParaRPr lang="de-AT" dirty="0"/>
          </a:p>
        </p:txBody>
      </p:sp>
    </p:spTree>
    <p:extLst>
      <p:ext uri="{BB962C8B-B14F-4D97-AF65-F5344CB8AC3E}">
        <p14:creationId xmlns:p14="http://schemas.microsoft.com/office/powerpoint/2010/main" val="978151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171824" y="1185863"/>
            <a:ext cx="8658225" cy="4743450"/>
          </a:xfrm>
          <a:prstGeom prst="rect">
            <a:avLst/>
          </a:prstGeom>
          <a:noFill/>
        </p:spPr>
        <p:txBody>
          <a:bodyPr wrap="square" rtlCol="0">
            <a:spAutoFit/>
          </a:bodyPr>
          <a:lstStyle/>
          <a:p>
            <a:endParaRPr lang="de-AT" dirty="0"/>
          </a:p>
        </p:txBody>
      </p:sp>
      <p:sp>
        <p:nvSpPr>
          <p:cNvPr id="3" name="Textfeld 2"/>
          <p:cNvSpPr txBox="1"/>
          <p:nvPr/>
        </p:nvSpPr>
        <p:spPr>
          <a:xfrm>
            <a:off x="528638" y="157163"/>
            <a:ext cx="8979580" cy="369332"/>
          </a:xfrm>
          <a:prstGeom prst="rect">
            <a:avLst/>
          </a:prstGeom>
          <a:noFill/>
        </p:spPr>
        <p:txBody>
          <a:bodyPr wrap="square" rtlCol="0">
            <a:spAutoFit/>
          </a:bodyPr>
          <a:lstStyle/>
          <a:p>
            <a:r>
              <a:rPr lang="en-GB" dirty="0" smtClean="0"/>
              <a:t>Industrial emissions indicators</a:t>
            </a:r>
            <a:endParaRPr lang="en-GB" dirty="0"/>
          </a:p>
        </p:txBody>
      </p:sp>
      <p:sp>
        <p:nvSpPr>
          <p:cNvPr id="4" name="Rechteck 3"/>
          <p:cNvSpPr/>
          <p:nvPr/>
        </p:nvSpPr>
        <p:spPr>
          <a:xfrm>
            <a:off x="528638" y="1308438"/>
            <a:ext cx="9466262" cy="3693319"/>
          </a:xfrm>
          <a:prstGeom prst="rect">
            <a:avLst/>
          </a:prstGeom>
        </p:spPr>
        <p:txBody>
          <a:bodyPr wrap="square">
            <a:spAutoFit/>
          </a:bodyPr>
          <a:lstStyle/>
          <a:p>
            <a:r>
              <a:rPr lang="en-AU" dirty="0" smtClean="0"/>
              <a:t>Industrial emission data is collected through surveys: </a:t>
            </a:r>
            <a:endParaRPr lang="en-AU" dirty="0"/>
          </a:p>
          <a:p>
            <a:r>
              <a:rPr lang="en-US" dirty="0" smtClean="0"/>
              <a:t>A</a:t>
            </a:r>
            <a:r>
              <a:rPr lang="en-US" dirty="0"/>
              <a:t>. Solid and liquid wastes survey in the medical services activity.</a:t>
            </a:r>
          </a:p>
          <a:p>
            <a:r>
              <a:rPr lang="en-US" dirty="0"/>
              <a:t>B. Manufacturing of chemicals, plastic and rubber survey in the industrial activity.</a:t>
            </a:r>
          </a:p>
          <a:p>
            <a:r>
              <a:rPr lang="en-US" dirty="0"/>
              <a:t>C. Solid wastes survey for the municipalities activity.</a:t>
            </a:r>
          </a:p>
          <a:p>
            <a:r>
              <a:rPr lang="en-US" dirty="0"/>
              <a:t>D. Solid and liquid waste survey in the construction activity</a:t>
            </a:r>
            <a:r>
              <a:rPr lang="en-US" dirty="0" smtClean="0"/>
              <a:t>.</a:t>
            </a:r>
          </a:p>
          <a:p>
            <a:endParaRPr lang="en-US" dirty="0"/>
          </a:p>
          <a:p>
            <a:r>
              <a:rPr lang="en-US" dirty="0" smtClean="0"/>
              <a:t>The Ministry of Environment has recently adopted a Bylaw </a:t>
            </a:r>
            <a:r>
              <a:rPr lang="en-US" dirty="0"/>
              <a:t>for oil shale using in power </a:t>
            </a:r>
            <a:r>
              <a:rPr lang="en-US" dirty="0" smtClean="0"/>
              <a:t>production a Monitoring of the following parameters (Mercury, Led, volatile organic compounds (</a:t>
            </a:r>
            <a:r>
              <a:rPr lang="en-US" dirty="0" err="1" smtClean="0"/>
              <a:t>VoCs</a:t>
            </a:r>
            <a:r>
              <a:rPr lang="en-US" dirty="0" smtClean="0"/>
              <a:t>) Polycyclic aromatic Hydrocarbons) is planed.</a:t>
            </a:r>
          </a:p>
          <a:p>
            <a:r>
              <a:rPr lang="en-US" dirty="0" smtClean="0"/>
              <a:t> </a:t>
            </a:r>
          </a:p>
          <a:p>
            <a:r>
              <a:rPr lang="en-AU" dirty="0" smtClean="0"/>
              <a:t>The Ministry of environment has around 200 installations that have submitted an Environmental impact assessment but only 20 of those are submitting regular reports. </a:t>
            </a:r>
          </a:p>
          <a:p>
            <a:pPr marL="285750" indent="-285750">
              <a:buFont typeface="Wingdings" panose="05000000000000000000" pitchFamily="2" charset="2"/>
              <a:buChar char="ü"/>
            </a:pPr>
            <a:endParaRPr lang="de-AT" dirty="0"/>
          </a:p>
        </p:txBody>
      </p:sp>
    </p:spTree>
    <p:extLst>
      <p:ext uri="{BB962C8B-B14F-4D97-AF65-F5344CB8AC3E}">
        <p14:creationId xmlns:p14="http://schemas.microsoft.com/office/powerpoint/2010/main" val="1449927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584200" y="864048"/>
            <a:ext cx="10870347" cy="3956858"/>
          </a:xfrm>
        </p:spPr>
        <p:txBody>
          <a:bodyPr/>
          <a:lstStyle/>
          <a:p>
            <a:r>
              <a:rPr lang="en-US" dirty="0" smtClean="0"/>
              <a:t>Is produced every 7 years. The Ministry of Environment has adopted a list of indicators, which they intend to produce every year. </a:t>
            </a:r>
            <a:endParaRPr lang="de-AT" dirty="0"/>
          </a:p>
        </p:txBody>
      </p:sp>
      <p:sp>
        <p:nvSpPr>
          <p:cNvPr id="3" name="Textplatzhalter 2"/>
          <p:cNvSpPr>
            <a:spLocks noGrp="1"/>
          </p:cNvSpPr>
          <p:nvPr>
            <p:ph type="body" sz="quarter" idx="11"/>
          </p:nvPr>
        </p:nvSpPr>
        <p:spPr>
          <a:xfrm>
            <a:off x="2711227" y="224416"/>
            <a:ext cx="8870319" cy="467915"/>
          </a:xfrm>
        </p:spPr>
        <p:txBody>
          <a:bodyPr>
            <a:normAutofit lnSpcReduction="10000"/>
          </a:bodyPr>
          <a:lstStyle/>
          <a:p>
            <a:r>
              <a:rPr lang="de-DE" dirty="0" smtClean="0"/>
              <a:t>State </a:t>
            </a:r>
            <a:r>
              <a:rPr lang="de-DE" dirty="0" err="1" smtClean="0"/>
              <a:t>of</a:t>
            </a:r>
            <a:r>
              <a:rPr lang="de-DE" dirty="0" smtClean="0"/>
              <a:t> Environment Report</a:t>
            </a:r>
            <a:endParaRPr lang="de-AT" dirty="0"/>
          </a:p>
        </p:txBody>
      </p:sp>
    </p:spTree>
    <p:extLst>
      <p:ext uri="{BB962C8B-B14F-4D97-AF65-F5344CB8AC3E}">
        <p14:creationId xmlns:p14="http://schemas.microsoft.com/office/powerpoint/2010/main" val="4257333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p:txBody>
          <a:bodyPr/>
          <a:lstStyle/>
          <a:p>
            <a:r>
              <a:rPr lang="en-GB" dirty="0" smtClean="0"/>
              <a:t>SEIS Principles– Waste Information System</a:t>
            </a:r>
            <a:endParaRPr lang="en-GB" dirty="0"/>
          </a:p>
        </p:txBody>
      </p:sp>
      <p:graphicFrame>
        <p:nvGraphicFramePr>
          <p:cNvPr id="5" name="Tabelle 4"/>
          <p:cNvGraphicFramePr>
            <a:graphicFrameLocks noGrp="1"/>
          </p:cNvGraphicFramePr>
          <p:nvPr>
            <p:extLst>
              <p:ext uri="{D42A27DB-BD31-4B8C-83A1-F6EECF244321}">
                <p14:modId xmlns:p14="http://schemas.microsoft.com/office/powerpoint/2010/main" val="4128235029"/>
              </p:ext>
            </p:extLst>
          </p:nvPr>
        </p:nvGraphicFramePr>
        <p:xfrm>
          <a:off x="444500" y="769946"/>
          <a:ext cx="10325100" cy="4424739"/>
        </p:xfrm>
        <a:graphic>
          <a:graphicData uri="http://schemas.openxmlformats.org/drawingml/2006/table">
            <a:tbl>
              <a:tblPr firstRow="1" bandRow="1">
                <a:tableStyleId>{5C22544A-7EE6-4342-B048-85BDC9FD1C3A}</a:tableStyleId>
              </a:tblPr>
              <a:tblGrid>
                <a:gridCol w="7670800">
                  <a:extLst>
                    <a:ext uri="{9D8B030D-6E8A-4147-A177-3AD203B41FA5}">
                      <a16:colId xmlns="" xmlns:a16="http://schemas.microsoft.com/office/drawing/2014/main" val="1721087890"/>
                    </a:ext>
                  </a:extLst>
                </a:gridCol>
                <a:gridCol w="2654300">
                  <a:extLst>
                    <a:ext uri="{9D8B030D-6E8A-4147-A177-3AD203B41FA5}">
                      <a16:colId xmlns="" xmlns:a16="http://schemas.microsoft.com/office/drawing/2014/main" val="1120228869"/>
                    </a:ext>
                  </a:extLst>
                </a:gridCol>
              </a:tblGrid>
              <a:tr h="626533">
                <a:tc>
                  <a:txBody>
                    <a:bodyPr/>
                    <a:lstStyle/>
                    <a:p>
                      <a:pPr marL="0" marR="0" rtl="0">
                        <a:spcBef>
                          <a:spcPts val="0"/>
                        </a:spcBef>
                        <a:spcAft>
                          <a:spcPts val="0"/>
                        </a:spcAft>
                        <a:buFont typeface="+mj-lt"/>
                        <a:buAutoNum type="arabicPeriod"/>
                      </a:pPr>
                      <a:r>
                        <a:rPr lang="en-US" dirty="0" smtClean="0">
                          <a:solidFill>
                            <a:srgbClr val="333333"/>
                          </a:solidFill>
                          <a:effectLst/>
                          <a:latin typeface="Open Sans"/>
                        </a:rPr>
                        <a:t>Managed as close as possible to its source.</a:t>
                      </a:r>
                    </a:p>
                  </a:txBody>
                  <a:tcPr/>
                </a:tc>
                <a:tc>
                  <a:txBody>
                    <a:bodyPr/>
                    <a:lstStyle/>
                    <a:p>
                      <a:pPr marL="0" indent="0">
                        <a:buFont typeface="Wingdings" panose="05000000000000000000" pitchFamily="2" charset="2"/>
                        <a:buNone/>
                      </a:pPr>
                      <a:endParaRPr lang="de-AT" dirty="0"/>
                    </a:p>
                  </a:txBody>
                  <a:tcPr/>
                </a:tc>
                <a:extLst>
                  <a:ext uri="{0D108BD9-81ED-4DB2-BD59-A6C34878D82A}">
                    <a16:rowId xmlns="" xmlns:a16="http://schemas.microsoft.com/office/drawing/2014/main" val="364857837"/>
                  </a:ext>
                </a:extLst>
              </a:tr>
              <a:tr h="391048">
                <a:tc>
                  <a:txBody>
                    <a:bodyPr/>
                    <a:lstStyle/>
                    <a:p>
                      <a:pPr marL="0" marR="0" rtl="0">
                        <a:spcBef>
                          <a:spcPts val="0"/>
                        </a:spcBef>
                        <a:spcAft>
                          <a:spcPts val="0"/>
                        </a:spcAft>
                        <a:buFont typeface="+mj-lt"/>
                        <a:buNone/>
                      </a:pPr>
                      <a:r>
                        <a:rPr lang="en-US" dirty="0" smtClean="0">
                          <a:solidFill>
                            <a:srgbClr val="333333"/>
                          </a:solidFill>
                          <a:effectLst/>
                          <a:latin typeface="Open Sans"/>
                        </a:rPr>
                        <a:t>2.Collected once and shared with others for many purposes</a:t>
                      </a:r>
                    </a:p>
                  </a:txBody>
                  <a:tcPr/>
                </a:tc>
                <a:tc>
                  <a:txBody>
                    <a:bodyPr/>
                    <a:lstStyle/>
                    <a:p>
                      <a:pPr marL="285750" indent="-285750">
                        <a:buFont typeface="Wingdings" panose="05000000000000000000" pitchFamily="2" charset="2"/>
                        <a:buChar char="ü"/>
                      </a:pPr>
                      <a:endParaRPr lang="de-AT" dirty="0"/>
                    </a:p>
                  </a:txBody>
                  <a:tcPr/>
                </a:tc>
                <a:extLst>
                  <a:ext uri="{0D108BD9-81ED-4DB2-BD59-A6C34878D82A}">
                    <a16:rowId xmlns="" xmlns:a16="http://schemas.microsoft.com/office/drawing/2014/main" val="236131005"/>
                  </a:ext>
                </a:extLst>
              </a:tr>
              <a:tr h="613182">
                <a:tc>
                  <a:txBody>
                    <a:bodyPr/>
                    <a:lstStyle/>
                    <a:p>
                      <a:pPr marL="0" marR="0" rtl="0">
                        <a:spcBef>
                          <a:spcPts val="0"/>
                        </a:spcBef>
                        <a:spcAft>
                          <a:spcPts val="0"/>
                        </a:spcAft>
                        <a:buFont typeface="+mj-lt"/>
                        <a:buNone/>
                      </a:pPr>
                      <a:r>
                        <a:rPr lang="en-US" dirty="0" smtClean="0">
                          <a:solidFill>
                            <a:srgbClr val="333333"/>
                          </a:solidFill>
                          <a:effectLst/>
                          <a:latin typeface="Open Sans"/>
                        </a:rPr>
                        <a:t>3.Readily available to easily fulfil reporting obligations.</a:t>
                      </a:r>
                    </a:p>
                  </a:txBody>
                  <a:tcPr/>
                </a:tc>
                <a:tc>
                  <a:txBody>
                    <a:bodyPr/>
                    <a:lstStyle/>
                    <a:p>
                      <a:endParaRPr lang="de-AT" dirty="0"/>
                    </a:p>
                  </a:txBody>
                  <a:tcPr/>
                </a:tc>
                <a:extLst>
                  <a:ext uri="{0D108BD9-81ED-4DB2-BD59-A6C34878D82A}">
                    <a16:rowId xmlns="" xmlns:a16="http://schemas.microsoft.com/office/drawing/2014/main" val="3076588339"/>
                  </a:ext>
                </a:extLst>
              </a:tr>
              <a:tr h="613182">
                <a:tc>
                  <a:txBody>
                    <a:bodyPr/>
                    <a:lstStyle/>
                    <a:p>
                      <a:pPr marL="0" marR="0" rtl="0">
                        <a:spcBef>
                          <a:spcPts val="0"/>
                        </a:spcBef>
                        <a:spcAft>
                          <a:spcPts val="0"/>
                        </a:spcAft>
                        <a:buFont typeface="+mj-lt"/>
                        <a:buNone/>
                      </a:pPr>
                      <a:r>
                        <a:rPr lang="en-US" dirty="0" smtClean="0">
                          <a:solidFill>
                            <a:srgbClr val="333333"/>
                          </a:solidFill>
                          <a:effectLst/>
                          <a:latin typeface="Open Sans"/>
                        </a:rPr>
                        <a:t>4.Easily accessible to all users.</a:t>
                      </a:r>
                    </a:p>
                  </a:txBody>
                  <a:tcPr/>
                </a:tc>
                <a:tc>
                  <a:txBody>
                    <a:bodyPr/>
                    <a:lstStyle/>
                    <a:p>
                      <a:endParaRPr lang="de-AT" dirty="0"/>
                    </a:p>
                  </a:txBody>
                  <a:tcPr/>
                </a:tc>
                <a:extLst>
                  <a:ext uri="{0D108BD9-81ED-4DB2-BD59-A6C34878D82A}">
                    <a16:rowId xmlns="" xmlns:a16="http://schemas.microsoft.com/office/drawing/2014/main" val="774238169"/>
                  </a:ext>
                </a:extLst>
              </a:tr>
              <a:tr h="461269">
                <a:tc>
                  <a:txBody>
                    <a:bodyPr/>
                    <a:lstStyle/>
                    <a:p>
                      <a:pPr marL="0" marR="0" rtl="0">
                        <a:spcBef>
                          <a:spcPts val="0"/>
                        </a:spcBef>
                        <a:spcAft>
                          <a:spcPts val="0"/>
                        </a:spcAft>
                        <a:buFont typeface="+mj-lt"/>
                        <a:buNone/>
                      </a:pPr>
                      <a:r>
                        <a:rPr lang="en-US" dirty="0" smtClean="0">
                          <a:solidFill>
                            <a:srgbClr val="333333"/>
                          </a:solidFill>
                          <a:effectLst/>
                          <a:latin typeface="Open Sans"/>
                        </a:rPr>
                        <a:t>5.Accessible to enable comparisons at the appropriate geographical scale and the participation of citizens.</a:t>
                      </a:r>
                    </a:p>
                  </a:txBody>
                  <a:tcPr/>
                </a:tc>
                <a:tc>
                  <a:txBody>
                    <a:bodyPr/>
                    <a:lstStyle/>
                    <a:p>
                      <a:endParaRPr lang="de-AT" dirty="0"/>
                    </a:p>
                  </a:txBody>
                  <a:tcPr/>
                </a:tc>
                <a:extLst>
                  <a:ext uri="{0D108BD9-81ED-4DB2-BD59-A6C34878D82A}">
                    <a16:rowId xmlns="" xmlns:a16="http://schemas.microsoft.com/office/drawing/2014/main" val="2906876400"/>
                  </a:ext>
                </a:extLst>
              </a:tr>
              <a:tr h="664740">
                <a:tc>
                  <a:txBody>
                    <a:bodyPr/>
                    <a:lstStyle/>
                    <a:p>
                      <a:pPr marL="0" marR="0" rtl="0">
                        <a:spcBef>
                          <a:spcPts val="0"/>
                        </a:spcBef>
                        <a:spcAft>
                          <a:spcPts val="0"/>
                        </a:spcAft>
                        <a:buFont typeface="+mj-lt"/>
                        <a:buNone/>
                      </a:pPr>
                      <a:r>
                        <a:rPr lang="en-US" dirty="0" smtClean="0">
                          <a:solidFill>
                            <a:srgbClr val="333333"/>
                          </a:solidFill>
                          <a:effectLst/>
                          <a:latin typeface="Open Sans"/>
                        </a:rPr>
                        <a:t>6.Fully available to the general public and at national level in the relevant national language(s).</a:t>
                      </a:r>
                    </a:p>
                  </a:txBody>
                  <a:tcPr/>
                </a:tc>
                <a:tc>
                  <a:txBody>
                    <a:bodyPr/>
                    <a:lstStyle/>
                    <a:p>
                      <a:endParaRPr lang="de-AT" dirty="0"/>
                    </a:p>
                  </a:txBody>
                  <a:tcPr/>
                </a:tc>
                <a:extLst>
                  <a:ext uri="{0D108BD9-81ED-4DB2-BD59-A6C34878D82A}">
                    <a16:rowId xmlns="" xmlns:a16="http://schemas.microsoft.com/office/drawing/2014/main" val="374993384"/>
                  </a:ext>
                </a:extLst>
              </a:tr>
              <a:tr h="875974">
                <a:tc>
                  <a:txBody>
                    <a:bodyPr/>
                    <a:lstStyle/>
                    <a:p>
                      <a:pPr marL="0" marR="0" rtl="0">
                        <a:spcBef>
                          <a:spcPts val="0"/>
                        </a:spcBef>
                        <a:spcAft>
                          <a:spcPts val="0"/>
                        </a:spcAft>
                        <a:buFont typeface="+mj-lt"/>
                        <a:buNone/>
                      </a:pPr>
                      <a:r>
                        <a:rPr lang="en-US" dirty="0" smtClean="0">
                          <a:solidFill>
                            <a:srgbClr val="333333"/>
                          </a:solidFill>
                          <a:effectLst/>
                          <a:latin typeface="Open Sans"/>
                        </a:rPr>
                        <a:t>7.Supported through common, free, open software standards</a:t>
                      </a:r>
                      <a:endParaRPr lang="en-US" dirty="0">
                        <a:solidFill>
                          <a:srgbClr val="333333"/>
                        </a:solidFill>
                        <a:effectLst/>
                        <a:latin typeface="Open Sans"/>
                      </a:endParaRPr>
                    </a:p>
                  </a:txBody>
                  <a:tcPr/>
                </a:tc>
                <a:tc>
                  <a:txBody>
                    <a:bodyPr/>
                    <a:lstStyle/>
                    <a:p>
                      <a:endParaRPr lang="de-AT" dirty="0"/>
                    </a:p>
                  </a:txBody>
                  <a:tcPr/>
                </a:tc>
                <a:extLst>
                  <a:ext uri="{0D108BD9-81ED-4DB2-BD59-A6C34878D82A}">
                    <a16:rowId xmlns="" xmlns:a16="http://schemas.microsoft.com/office/drawing/2014/main" val="3949293011"/>
                  </a:ext>
                </a:extLst>
              </a:tr>
            </a:tbl>
          </a:graphicData>
        </a:graphic>
      </p:graphicFrame>
      <p:pic>
        <p:nvPicPr>
          <p:cNvPr id="6" name="Grafik 5"/>
          <p:cNvPicPr>
            <a:picLocks noChangeAspect="1"/>
          </p:cNvPicPr>
          <p:nvPr/>
        </p:nvPicPr>
        <p:blipFill>
          <a:blip r:embed="rId2"/>
          <a:stretch>
            <a:fillRect/>
          </a:stretch>
        </p:blipFill>
        <p:spPr>
          <a:xfrm>
            <a:off x="8423648" y="864048"/>
            <a:ext cx="170703" cy="164606"/>
          </a:xfrm>
          <a:prstGeom prst="rect">
            <a:avLst/>
          </a:prstGeom>
        </p:spPr>
      </p:pic>
      <p:pic>
        <p:nvPicPr>
          <p:cNvPr id="7" name="Grafik 6"/>
          <p:cNvPicPr>
            <a:picLocks noChangeAspect="1"/>
          </p:cNvPicPr>
          <p:nvPr/>
        </p:nvPicPr>
        <p:blipFill>
          <a:blip r:embed="rId2"/>
          <a:stretch>
            <a:fillRect/>
          </a:stretch>
        </p:blipFill>
        <p:spPr>
          <a:xfrm>
            <a:off x="8446449" y="1494928"/>
            <a:ext cx="170703" cy="164606"/>
          </a:xfrm>
          <a:prstGeom prst="rect">
            <a:avLst/>
          </a:prstGeom>
        </p:spPr>
      </p:pic>
      <p:pic>
        <p:nvPicPr>
          <p:cNvPr id="8" name="Grafik 7"/>
          <p:cNvPicPr>
            <a:picLocks noChangeAspect="1"/>
          </p:cNvPicPr>
          <p:nvPr/>
        </p:nvPicPr>
        <p:blipFill>
          <a:blip r:embed="rId2"/>
          <a:stretch>
            <a:fillRect/>
          </a:stretch>
        </p:blipFill>
        <p:spPr>
          <a:xfrm>
            <a:off x="8423648" y="3838880"/>
            <a:ext cx="170703" cy="164606"/>
          </a:xfrm>
          <a:prstGeom prst="rect">
            <a:avLst/>
          </a:prstGeom>
        </p:spPr>
      </p:pic>
      <p:sp>
        <p:nvSpPr>
          <p:cNvPr id="10" name="Flussdiagramm: Verbinder 9"/>
          <p:cNvSpPr/>
          <p:nvPr/>
        </p:nvSpPr>
        <p:spPr>
          <a:xfrm>
            <a:off x="8433751" y="4476432"/>
            <a:ext cx="150495" cy="140335"/>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pic>
        <p:nvPicPr>
          <p:cNvPr id="12" name="Grafik 11"/>
          <p:cNvPicPr>
            <a:picLocks noChangeAspect="1"/>
          </p:cNvPicPr>
          <p:nvPr/>
        </p:nvPicPr>
        <p:blipFill>
          <a:blip r:embed="rId3"/>
          <a:stretch>
            <a:fillRect/>
          </a:stretch>
        </p:blipFill>
        <p:spPr>
          <a:xfrm>
            <a:off x="8446449" y="2628311"/>
            <a:ext cx="170703" cy="164606"/>
          </a:xfrm>
          <a:prstGeom prst="rect">
            <a:avLst/>
          </a:prstGeom>
        </p:spPr>
      </p:pic>
      <p:pic>
        <p:nvPicPr>
          <p:cNvPr id="13" name="Grafik 12"/>
          <p:cNvPicPr>
            <a:picLocks noChangeAspect="1"/>
          </p:cNvPicPr>
          <p:nvPr/>
        </p:nvPicPr>
        <p:blipFill>
          <a:blip r:embed="rId2"/>
          <a:stretch>
            <a:fillRect/>
          </a:stretch>
        </p:blipFill>
        <p:spPr>
          <a:xfrm>
            <a:off x="8446449" y="1976626"/>
            <a:ext cx="170703" cy="164606"/>
          </a:xfrm>
          <a:prstGeom prst="rect">
            <a:avLst/>
          </a:prstGeom>
        </p:spPr>
      </p:pic>
    </p:spTree>
    <p:extLst>
      <p:ext uri="{BB962C8B-B14F-4D97-AF65-F5344CB8AC3E}">
        <p14:creationId xmlns:p14="http://schemas.microsoft.com/office/powerpoint/2010/main" val="3487220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p:txBody>
          <a:bodyPr/>
          <a:lstStyle/>
          <a:p>
            <a:r>
              <a:rPr lang="en-GB" dirty="0" smtClean="0">
                <a:solidFill>
                  <a:srgbClr val="FF0000"/>
                </a:solidFill>
              </a:rPr>
              <a:t>SEIS Principles– Water Information </a:t>
            </a:r>
            <a:r>
              <a:rPr lang="en-GB" dirty="0" smtClean="0">
                <a:solidFill>
                  <a:srgbClr val="FF0000"/>
                </a:solidFill>
              </a:rPr>
              <a:t>System</a:t>
            </a:r>
            <a:endParaRPr lang="en-GB" dirty="0">
              <a:solidFill>
                <a:srgbClr val="FF0000"/>
              </a:solidFill>
            </a:endParaRPr>
          </a:p>
          <a:p>
            <a:endParaRPr lang="en-GB" dirty="0">
              <a:solidFill>
                <a:srgbClr val="FF0000"/>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3256753965"/>
              </p:ext>
            </p:extLst>
          </p:nvPr>
        </p:nvGraphicFramePr>
        <p:xfrm>
          <a:off x="444500" y="769946"/>
          <a:ext cx="10325100" cy="4424739"/>
        </p:xfrm>
        <a:graphic>
          <a:graphicData uri="http://schemas.openxmlformats.org/drawingml/2006/table">
            <a:tbl>
              <a:tblPr firstRow="1" bandRow="1">
                <a:tableStyleId>{5C22544A-7EE6-4342-B048-85BDC9FD1C3A}</a:tableStyleId>
              </a:tblPr>
              <a:tblGrid>
                <a:gridCol w="7670800">
                  <a:extLst>
                    <a:ext uri="{9D8B030D-6E8A-4147-A177-3AD203B41FA5}">
                      <a16:colId xmlns="" xmlns:a16="http://schemas.microsoft.com/office/drawing/2014/main" val="1721087890"/>
                    </a:ext>
                  </a:extLst>
                </a:gridCol>
                <a:gridCol w="2654300">
                  <a:extLst>
                    <a:ext uri="{9D8B030D-6E8A-4147-A177-3AD203B41FA5}">
                      <a16:colId xmlns="" xmlns:a16="http://schemas.microsoft.com/office/drawing/2014/main" val="1120228869"/>
                    </a:ext>
                  </a:extLst>
                </a:gridCol>
              </a:tblGrid>
              <a:tr h="626533">
                <a:tc>
                  <a:txBody>
                    <a:bodyPr/>
                    <a:lstStyle/>
                    <a:p>
                      <a:pPr marL="0" marR="0" rtl="0">
                        <a:spcBef>
                          <a:spcPts val="0"/>
                        </a:spcBef>
                        <a:spcAft>
                          <a:spcPts val="0"/>
                        </a:spcAft>
                        <a:buFont typeface="+mj-lt"/>
                        <a:buAutoNum type="arabicPeriod"/>
                      </a:pPr>
                      <a:r>
                        <a:rPr lang="en-US" dirty="0" smtClean="0">
                          <a:solidFill>
                            <a:srgbClr val="333333"/>
                          </a:solidFill>
                          <a:effectLst/>
                          <a:latin typeface="Open Sans"/>
                        </a:rPr>
                        <a:t>Managed as close as possible to its source.</a:t>
                      </a:r>
                    </a:p>
                  </a:txBody>
                  <a:tcPr/>
                </a:tc>
                <a:tc>
                  <a:txBody>
                    <a:bodyPr/>
                    <a:lstStyle/>
                    <a:p>
                      <a:pPr marL="0" indent="0">
                        <a:buFont typeface="Wingdings" panose="05000000000000000000" pitchFamily="2" charset="2"/>
                        <a:buNone/>
                      </a:pPr>
                      <a:endParaRPr lang="de-AT" dirty="0"/>
                    </a:p>
                  </a:txBody>
                  <a:tcPr/>
                </a:tc>
                <a:extLst>
                  <a:ext uri="{0D108BD9-81ED-4DB2-BD59-A6C34878D82A}">
                    <a16:rowId xmlns="" xmlns:a16="http://schemas.microsoft.com/office/drawing/2014/main" val="364857837"/>
                  </a:ext>
                </a:extLst>
              </a:tr>
              <a:tr h="391048">
                <a:tc>
                  <a:txBody>
                    <a:bodyPr/>
                    <a:lstStyle/>
                    <a:p>
                      <a:pPr marL="0" marR="0" rtl="0">
                        <a:spcBef>
                          <a:spcPts val="0"/>
                        </a:spcBef>
                        <a:spcAft>
                          <a:spcPts val="0"/>
                        </a:spcAft>
                        <a:buFont typeface="+mj-lt"/>
                        <a:buNone/>
                      </a:pPr>
                      <a:r>
                        <a:rPr lang="en-US" dirty="0" smtClean="0">
                          <a:solidFill>
                            <a:srgbClr val="333333"/>
                          </a:solidFill>
                          <a:effectLst/>
                          <a:latin typeface="Open Sans"/>
                        </a:rPr>
                        <a:t>2.Collected once and shared with others for many purposes</a:t>
                      </a:r>
                    </a:p>
                  </a:txBody>
                  <a:tcPr/>
                </a:tc>
                <a:tc>
                  <a:txBody>
                    <a:bodyPr/>
                    <a:lstStyle/>
                    <a:p>
                      <a:pPr marL="285750" indent="-285750">
                        <a:buFont typeface="Wingdings" panose="05000000000000000000" pitchFamily="2" charset="2"/>
                        <a:buChar char="ü"/>
                      </a:pPr>
                      <a:endParaRPr lang="de-AT" dirty="0"/>
                    </a:p>
                  </a:txBody>
                  <a:tcPr/>
                </a:tc>
                <a:extLst>
                  <a:ext uri="{0D108BD9-81ED-4DB2-BD59-A6C34878D82A}">
                    <a16:rowId xmlns="" xmlns:a16="http://schemas.microsoft.com/office/drawing/2014/main" val="236131005"/>
                  </a:ext>
                </a:extLst>
              </a:tr>
              <a:tr h="613182">
                <a:tc>
                  <a:txBody>
                    <a:bodyPr/>
                    <a:lstStyle/>
                    <a:p>
                      <a:pPr marL="0" marR="0" rtl="0">
                        <a:spcBef>
                          <a:spcPts val="0"/>
                        </a:spcBef>
                        <a:spcAft>
                          <a:spcPts val="0"/>
                        </a:spcAft>
                        <a:buFont typeface="+mj-lt"/>
                        <a:buNone/>
                      </a:pPr>
                      <a:r>
                        <a:rPr lang="en-US" dirty="0" smtClean="0">
                          <a:solidFill>
                            <a:srgbClr val="333333"/>
                          </a:solidFill>
                          <a:effectLst/>
                          <a:latin typeface="Open Sans"/>
                        </a:rPr>
                        <a:t>3.Readily available to easily fulfil reporting obligations.</a:t>
                      </a:r>
                    </a:p>
                  </a:txBody>
                  <a:tcPr/>
                </a:tc>
                <a:tc>
                  <a:txBody>
                    <a:bodyPr/>
                    <a:lstStyle/>
                    <a:p>
                      <a:endParaRPr lang="de-AT" dirty="0"/>
                    </a:p>
                  </a:txBody>
                  <a:tcPr/>
                </a:tc>
                <a:extLst>
                  <a:ext uri="{0D108BD9-81ED-4DB2-BD59-A6C34878D82A}">
                    <a16:rowId xmlns="" xmlns:a16="http://schemas.microsoft.com/office/drawing/2014/main" val="3076588339"/>
                  </a:ext>
                </a:extLst>
              </a:tr>
              <a:tr h="613182">
                <a:tc>
                  <a:txBody>
                    <a:bodyPr/>
                    <a:lstStyle/>
                    <a:p>
                      <a:pPr marL="0" marR="0" rtl="0">
                        <a:spcBef>
                          <a:spcPts val="0"/>
                        </a:spcBef>
                        <a:spcAft>
                          <a:spcPts val="0"/>
                        </a:spcAft>
                        <a:buFont typeface="+mj-lt"/>
                        <a:buNone/>
                      </a:pPr>
                      <a:r>
                        <a:rPr lang="en-US" dirty="0" smtClean="0">
                          <a:solidFill>
                            <a:srgbClr val="333333"/>
                          </a:solidFill>
                          <a:effectLst/>
                          <a:latin typeface="Open Sans"/>
                        </a:rPr>
                        <a:t>4.Easily accessible to all users.</a:t>
                      </a:r>
                    </a:p>
                  </a:txBody>
                  <a:tcPr/>
                </a:tc>
                <a:tc>
                  <a:txBody>
                    <a:bodyPr/>
                    <a:lstStyle/>
                    <a:p>
                      <a:endParaRPr lang="de-AT" dirty="0"/>
                    </a:p>
                  </a:txBody>
                  <a:tcPr/>
                </a:tc>
                <a:extLst>
                  <a:ext uri="{0D108BD9-81ED-4DB2-BD59-A6C34878D82A}">
                    <a16:rowId xmlns="" xmlns:a16="http://schemas.microsoft.com/office/drawing/2014/main" val="774238169"/>
                  </a:ext>
                </a:extLst>
              </a:tr>
              <a:tr h="461269">
                <a:tc>
                  <a:txBody>
                    <a:bodyPr/>
                    <a:lstStyle/>
                    <a:p>
                      <a:pPr marL="0" marR="0" rtl="0">
                        <a:spcBef>
                          <a:spcPts val="0"/>
                        </a:spcBef>
                        <a:spcAft>
                          <a:spcPts val="0"/>
                        </a:spcAft>
                        <a:buFont typeface="+mj-lt"/>
                        <a:buNone/>
                      </a:pPr>
                      <a:r>
                        <a:rPr lang="en-US" dirty="0" smtClean="0">
                          <a:solidFill>
                            <a:srgbClr val="333333"/>
                          </a:solidFill>
                          <a:effectLst/>
                          <a:latin typeface="Open Sans"/>
                        </a:rPr>
                        <a:t>5.Accessible to enable comparisons at the appropriate geographical scale and the participation of citizens.</a:t>
                      </a:r>
                    </a:p>
                  </a:txBody>
                  <a:tcPr/>
                </a:tc>
                <a:tc>
                  <a:txBody>
                    <a:bodyPr/>
                    <a:lstStyle/>
                    <a:p>
                      <a:endParaRPr lang="de-AT" dirty="0"/>
                    </a:p>
                  </a:txBody>
                  <a:tcPr/>
                </a:tc>
                <a:extLst>
                  <a:ext uri="{0D108BD9-81ED-4DB2-BD59-A6C34878D82A}">
                    <a16:rowId xmlns="" xmlns:a16="http://schemas.microsoft.com/office/drawing/2014/main" val="2906876400"/>
                  </a:ext>
                </a:extLst>
              </a:tr>
              <a:tr h="664740">
                <a:tc>
                  <a:txBody>
                    <a:bodyPr/>
                    <a:lstStyle/>
                    <a:p>
                      <a:pPr marL="0" marR="0" rtl="0">
                        <a:spcBef>
                          <a:spcPts val="0"/>
                        </a:spcBef>
                        <a:spcAft>
                          <a:spcPts val="0"/>
                        </a:spcAft>
                        <a:buFont typeface="+mj-lt"/>
                        <a:buNone/>
                      </a:pPr>
                      <a:r>
                        <a:rPr lang="en-US" dirty="0" smtClean="0">
                          <a:solidFill>
                            <a:srgbClr val="333333"/>
                          </a:solidFill>
                          <a:effectLst/>
                          <a:latin typeface="Open Sans"/>
                        </a:rPr>
                        <a:t>6.Fully available to the general public and at national level in the relevant national language(s).</a:t>
                      </a:r>
                    </a:p>
                  </a:txBody>
                  <a:tcPr/>
                </a:tc>
                <a:tc>
                  <a:txBody>
                    <a:bodyPr/>
                    <a:lstStyle/>
                    <a:p>
                      <a:endParaRPr lang="de-AT" dirty="0"/>
                    </a:p>
                  </a:txBody>
                  <a:tcPr/>
                </a:tc>
                <a:extLst>
                  <a:ext uri="{0D108BD9-81ED-4DB2-BD59-A6C34878D82A}">
                    <a16:rowId xmlns="" xmlns:a16="http://schemas.microsoft.com/office/drawing/2014/main" val="374993384"/>
                  </a:ext>
                </a:extLst>
              </a:tr>
              <a:tr h="875974">
                <a:tc>
                  <a:txBody>
                    <a:bodyPr/>
                    <a:lstStyle/>
                    <a:p>
                      <a:pPr marL="0" marR="0" rtl="0">
                        <a:spcBef>
                          <a:spcPts val="0"/>
                        </a:spcBef>
                        <a:spcAft>
                          <a:spcPts val="0"/>
                        </a:spcAft>
                        <a:buFont typeface="+mj-lt"/>
                        <a:buNone/>
                      </a:pPr>
                      <a:r>
                        <a:rPr lang="en-US" dirty="0" smtClean="0">
                          <a:solidFill>
                            <a:srgbClr val="333333"/>
                          </a:solidFill>
                          <a:effectLst/>
                          <a:latin typeface="Open Sans"/>
                        </a:rPr>
                        <a:t>7.Supported through common, free, open software standards</a:t>
                      </a:r>
                      <a:endParaRPr lang="en-US" dirty="0">
                        <a:solidFill>
                          <a:srgbClr val="333333"/>
                        </a:solidFill>
                        <a:effectLst/>
                        <a:latin typeface="Open Sans"/>
                      </a:endParaRPr>
                    </a:p>
                  </a:txBody>
                  <a:tcPr/>
                </a:tc>
                <a:tc>
                  <a:txBody>
                    <a:bodyPr/>
                    <a:lstStyle/>
                    <a:p>
                      <a:endParaRPr lang="de-AT" dirty="0"/>
                    </a:p>
                  </a:txBody>
                  <a:tcPr/>
                </a:tc>
                <a:extLst>
                  <a:ext uri="{0D108BD9-81ED-4DB2-BD59-A6C34878D82A}">
                    <a16:rowId xmlns="" xmlns:a16="http://schemas.microsoft.com/office/drawing/2014/main" val="3949293011"/>
                  </a:ext>
                </a:extLst>
              </a:tr>
            </a:tbl>
          </a:graphicData>
        </a:graphic>
      </p:graphicFrame>
      <p:pic>
        <p:nvPicPr>
          <p:cNvPr id="4" name="Grafik 3"/>
          <p:cNvPicPr>
            <a:picLocks noChangeAspect="1"/>
          </p:cNvPicPr>
          <p:nvPr/>
        </p:nvPicPr>
        <p:blipFill>
          <a:blip r:embed="rId2"/>
          <a:stretch>
            <a:fillRect/>
          </a:stretch>
        </p:blipFill>
        <p:spPr>
          <a:xfrm>
            <a:off x="8423648" y="864048"/>
            <a:ext cx="170703" cy="164606"/>
          </a:xfrm>
          <a:prstGeom prst="rect">
            <a:avLst/>
          </a:prstGeom>
        </p:spPr>
      </p:pic>
      <p:sp>
        <p:nvSpPr>
          <p:cNvPr id="8" name="Flussdiagramm: Verbinder 43"/>
          <p:cNvSpPr/>
          <p:nvPr/>
        </p:nvSpPr>
        <p:spPr>
          <a:xfrm>
            <a:off x="8401653" y="1528397"/>
            <a:ext cx="180975" cy="190500"/>
          </a:xfrm>
          <a:prstGeom prst="flowChartConnector">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9" name="Flussdiagramm: Verbinder 43"/>
          <p:cNvSpPr/>
          <p:nvPr/>
        </p:nvSpPr>
        <p:spPr>
          <a:xfrm>
            <a:off x="8423648" y="2067657"/>
            <a:ext cx="180975" cy="190500"/>
          </a:xfrm>
          <a:prstGeom prst="flowChartConnector">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10" name="Flussdiagramm: Verbinder 43"/>
          <p:cNvSpPr/>
          <p:nvPr/>
        </p:nvSpPr>
        <p:spPr>
          <a:xfrm>
            <a:off x="8423648" y="2642088"/>
            <a:ext cx="180975" cy="190500"/>
          </a:xfrm>
          <a:prstGeom prst="flowChartConnector">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11" name="Flussdiagramm: Verbinder 43"/>
          <p:cNvSpPr/>
          <p:nvPr/>
        </p:nvSpPr>
        <p:spPr>
          <a:xfrm>
            <a:off x="8418511" y="3222380"/>
            <a:ext cx="180975" cy="190500"/>
          </a:xfrm>
          <a:prstGeom prst="flowChartConnector">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12" name="Flussdiagramm: Verbinder 43"/>
          <p:cNvSpPr/>
          <p:nvPr/>
        </p:nvSpPr>
        <p:spPr>
          <a:xfrm>
            <a:off x="8426829" y="3873011"/>
            <a:ext cx="180975" cy="190500"/>
          </a:xfrm>
          <a:prstGeom prst="flowChartConnector">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13" name="Flussdiagramm: Verbinder 43"/>
          <p:cNvSpPr/>
          <p:nvPr/>
        </p:nvSpPr>
        <p:spPr>
          <a:xfrm>
            <a:off x="8423648" y="4447442"/>
            <a:ext cx="180975" cy="190500"/>
          </a:xfrm>
          <a:prstGeom prst="flowChartConnector">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Tree>
    <p:extLst>
      <p:ext uri="{BB962C8B-B14F-4D97-AF65-F5344CB8AC3E}">
        <p14:creationId xmlns:p14="http://schemas.microsoft.com/office/powerpoint/2010/main" val="1722475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en-US" dirty="0" smtClean="0"/>
              <a:t>Recommendations</a:t>
            </a:r>
            <a:endParaRPr lang="en-US" dirty="0"/>
          </a:p>
        </p:txBody>
      </p:sp>
      <p:cxnSp>
        <p:nvCxnSpPr>
          <p:cNvPr id="7" name="Straight Connector 6"/>
          <p:cNvCxnSpPr/>
          <p:nvPr/>
        </p:nvCxnSpPr>
        <p:spPr>
          <a:xfrm>
            <a:off x="364218" y="764660"/>
            <a:ext cx="9144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364217" y="829303"/>
            <a:ext cx="11199425" cy="5355312"/>
          </a:xfrm>
          <a:prstGeom prst="rect">
            <a:avLst/>
          </a:prstGeom>
          <a:noFill/>
        </p:spPr>
        <p:txBody>
          <a:bodyPr wrap="square" rtlCol="0">
            <a:spAutoFit/>
          </a:bodyPr>
          <a:lstStyle/>
          <a:p>
            <a:endParaRPr lang="en-GB" dirty="0" smtClean="0"/>
          </a:p>
          <a:p>
            <a:pPr lvl="0"/>
            <a:r>
              <a:rPr lang="en-US" dirty="0"/>
              <a:t>Municipal Solid waste composition </a:t>
            </a:r>
            <a:r>
              <a:rPr lang="en-US" dirty="0" smtClean="0"/>
              <a:t>: based on studies and are commissioned by the Ministry of </a:t>
            </a:r>
            <a:r>
              <a:rPr lang="en-US" dirty="0"/>
              <a:t>local Administration, Ministry of Environment or municipalities. </a:t>
            </a:r>
            <a:r>
              <a:rPr lang="en-US" dirty="0" smtClean="0"/>
              <a:t>In close cooperation with all relevant Ministries and municipalities  unify the </a:t>
            </a:r>
            <a:r>
              <a:rPr lang="en-US" dirty="0"/>
              <a:t>standards and methodology of these studies </a:t>
            </a:r>
            <a:r>
              <a:rPr lang="en-US" dirty="0" smtClean="0"/>
              <a:t>to </a:t>
            </a:r>
            <a:r>
              <a:rPr lang="en-US" dirty="0"/>
              <a:t>have comparable and reliable data and build a time series. </a:t>
            </a:r>
          </a:p>
          <a:p>
            <a:pPr lvl="0"/>
            <a:endParaRPr lang="en-US" dirty="0"/>
          </a:p>
          <a:p>
            <a:pPr lvl="0"/>
            <a:endParaRPr lang="en-US" dirty="0"/>
          </a:p>
          <a:p>
            <a:pPr lvl="0"/>
            <a:r>
              <a:rPr lang="en-US" dirty="0" smtClean="0"/>
              <a:t>Coordination </a:t>
            </a:r>
            <a:r>
              <a:rPr lang="en-US" dirty="0"/>
              <a:t>with all departments </a:t>
            </a:r>
            <a:r>
              <a:rPr lang="en-US" dirty="0" smtClean="0"/>
              <a:t>of </a:t>
            </a:r>
            <a:r>
              <a:rPr lang="en-US" dirty="0" err="1"/>
              <a:t>MoEnv</a:t>
            </a:r>
            <a:r>
              <a:rPr lang="en-US" dirty="0"/>
              <a:t> and other </a:t>
            </a:r>
            <a:r>
              <a:rPr lang="en-US" dirty="0" smtClean="0"/>
              <a:t>ministries is necessary.  </a:t>
            </a:r>
            <a:r>
              <a:rPr lang="en-US" dirty="0"/>
              <a:t>Review of national strategies and international obligations and identification of reporting requirements ( what data we need? is the topic being monitored</a:t>
            </a:r>
            <a:r>
              <a:rPr lang="en-US" dirty="0" smtClean="0"/>
              <a:t>? </a:t>
            </a:r>
            <a:r>
              <a:rPr lang="en-US" dirty="0"/>
              <a:t>is data being produced?). The departments should work in close cooperation with the Monitoring &amp; Assessment Directorate to ensure that the future strategic documents are fully and properly monitored.</a:t>
            </a:r>
          </a:p>
          <a:p>
            <a:pPr lvl="0"/>
            <a:endParaRPr lang="en-US" dirty="0"/>
          </a:p>
          <a:p>
            <a:pPr lvl="0"/>
            <a:r>
              <a:rPr lang="en-US" dirty="0"/>
              <a:t>Provide support to the Ministry of Environment to assess the feasibility of development of industry self-monitoring. </a:t>
            </a:r>
          </a:p>
          <a:p>
            <a:pPr lvl="0"/>
            <a:endParaRPr lang="en-US" dirty="0"/>
          </a:p>
          <a:p>
            <a:pPr lvl="0"/>
            <a:endParaRPr lang="en-US" dirty="0"/>
          </a:p>
          <a:p>
            <a:pPr lvl="0"/>
            <a:endParaRPr lang="de-AT" dirty="0"/>
          </a:p>
          <a:p>
            <a:pPr lvl="0"/>
            <a:r>
              <a:rPr lang="en-GB" dirty="0"/>
              <a:t>  </a:t>
            </a:r>
          </a:p>
          <a:p>
            <a:r>
              <a:rPr lang="en-GB" dirty="0" smtClean="0"/>
              <a:t> </a:t>
            </a:r>
          </a:p>
          <a:p>
            <a:endParaRPr lang="en-GB" dirty="0"/>
          </a:p>
          <a:p>
            <a:endParaRPr lang="en-GB" dirty="0"/>
          </a:p>
        </p:txBody>
      </p:sp>
    </p:spTree>
    <p:extLst>
      <p:ext uri="{BB962C8B-B14F-4D97-AF65-F5344CB8AC3E}">
        <p14:creationId xmlns:p14="http://schemas.microsoft.com/office/powerpoint/2010/main" val="398537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62068" y="625139"/>
            <a:ext cx="10803353" cy="795716"/>
          </a:xfrm>
        </p:spPr>
        <p:txBody>
          <a:bodyPr/>
          <a:lstStyle/>
          <a:p>
            <a:pPr algn="ctr"/>
            <a:r>
              <a:rPr lang="fr-FR" dirty="0" smtClean="0"/>
              <a:t>Merci pour votre attention</a:t>
            </a:r>
            <a:endParaRPr lang="fr-FR" sz="7200" dirty="0" smtClean="0"/>
          </a:p>
          <a:p>
            <a:endParaRPr lang="en-GB" sz="3600" i="1" dirty="0"/>
          </a:p>
          <a:p>
            <a:endParaRPr lang="en-GB" dirty="0"/>
          </a:p>
        </p:txBody>
      </p:sp>
      <p:pic>
        <p:nvPicPr>
          <p:cNvPr id="9" name="Picture 8" descr="EUUN00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068" y="5992103"/>
            <a:ext cx="759046" cy="523875"/>
          </a:xfrm>
          <a:prstGeom prst="rect">
            <a:avLst/>
          </a:prstGeom>
          <a:noFill/>
        </p:spPr>
      </p:pic>
      <p:sp>
        <p:nvSpPr>
          <p:cNvPr id="10" name="Rectangle 9"/>
          <p:cNvSpPr/>
          <p:nvPr/>
        </p:nvSpPr>
        <p:spPr>
          <a:xfrm>
            <a:off x="419399" y="6515978"/>
            <a:ext cx="2941639" cy="295466"/>
          </a:xfrm>
          <a:prstGeom prst="rect">
            <a:avLst/>
          </a:prstGeom>
        </p:spPr>
        <p:txBody>
          <a:bodyPr wrap="square">
            <a:spAutoFit/>
          </a:bodyPr>
          <a:lstStyle/>
          <a:p>
            <a:pPr marL="0" marR="0" lvl="0" indent="0" algn="l" defTabSz="914400" rtl="0" eaLnBrk="1" fontAlgn="auto" latinLnBrk="0" hangingPunct="1">
              <a:lnSpc>
                <a:spcPct val="110000"/>
              </a:lnSpc>
              <a:spcBef>
                <a:spcPts val="0"/>
              </a:spcBef>
              <a:spcAft>
                <a:spcPts val="600"/>
              </a:spcAft>
              <a:buClrTx/>
              <a:buSzTx/>
              <a:buFontTx/>
              <a:buNone/>
              <a:tabLst/>
              <a:defRPr/>
            </a:pPr>
            <a:r>
              <a:rPr kumimoji="0" lang="en-GB" sz="1200" b="0" i="1" u="none" strike="noStrike" kern="1200" cap="none" spc="0" normalizeH="0" baseline="0" noProof="0" dirty="0">
                <a:ln>
                  <a:noFill/>
                </a:ln>
                <a:solidFill>
                  <a:srgbClr val="A6A6A6"/>
                </a:solidFill>
                <a:effectLst/>
                <a:uLnTx/>
                <a:uFillTx/>
                <a:latin typeface="Calibri" panose="020F0502020204030204" pitchFamily="34" charset="0"/>
                <a:ea typeface="MS Mincho" panose="02020609040205080304" pitchFamily="49" charset="-128"/>
                <a:cs typeface="Calibri" panose="020F0502020204030204" pitchFamily="34" charset="0"/>
              </a:rPr>
              <a:t>This project is funded by the European Union </a:t>
            </a:r>
            <a:endParaRPr kumimoji="0" lang="en-GB" sz="1600" b="0" i="0" u="none" strike="noStrike" kern="1200" cap="none" spc="0" normalizeH="0" baseline="0" noProof="0" dirty="0">
              <a:ln>
                <a:noFill/>
              </a:ln>
              <a:solidFill>
                <a:srgbClr val="113A6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 Placeholder 4"/>
          <p:cNvSpPr>
            <a:spLocks noGrp="1"/>
          </p:cNvSpPr>
          <p:nvPr>
            <p:ph type="body" sz="quarter" idx="11"/>
          </p:nvPr>
        </p:nvSpPr>
        <p:spPr>
          <a:xfrm>
            <a:off x="6920345" y="1931619"/>
            <a:ext cx="4973099" cy="1359009"/>
          </a:xfrm>
        </p:spPr>
        <p:txBody>
          <a:bodyPr/>
          <a:lstStyle/>
          <a:p>
            <a:pPr algn="ctr"/>
            <a:r>
              <a:rPr lang="en-US" altLang="en-US" sz="1700" dirty="0" smtClean="0"/>
              <a:t>                       Sabah Nait</a:t>
            </a:r>
          </a:p>
          <a:p>
            <a:r>
              <a:rPr lang="en-GB" altLang="en-US" sz="1700" dirty="0" smtClean="0"/>
              <a:t>Environment Agency Austria </a:t>
            </a:r>
            <a:endParaRPr lang="en-GB" altLang="en-US" sz="1700" b="0" dirty="0" smtClean="0"/>
          </a:p>
          <a:p>
            <a:r>
              <a:rPr lang="en-US" altLang="en-US" sz="1700" b="0" dirty="0" smtClean="0">
                <a:hlinkClick r:id="rId4"/>
              </a:rPr>
              <a:t>https</a:t>
            </a:r>
            <a:r>
              <a:rPr lang="en-US" altLang="en-US" sz="1700" b="0" dirty="0">
                <a:hlinkClick r:id="rId4"/>
              </a:rPr>
              <a:t>://www.umweltbundesamt.at</a:t>
            </a:r>
            <a:r>
              <a:rPr lang="en-US" altLang="en-US" sz="1700" b="0" dirty="0" smtClean="0">
                <a:hlinkClick r:id="rId4"/>
              </a:rPr>
              <a:t>/</a:t>
            </a:r>
            <a:endParaRPr lang="en-US" altLang="en-US" sz="1700" b="0" dirty="0" smtClean="0"/>
          </a:p>
          <a:p>
            <a:endParaRPr lang="en-US" altLang="en-US" sz="1400" i="1" dirty="0"/>
          </a:p>
          <a:p>
            <a:pPr algn="l"/>
            <a:r>
              <a:rPr lang="en-GB" sz="1400" dirty="0" smtClean="0"/>
              <a:t>                                          Sabah.nait@umweltbundesamt.at</a:t>
            </a:r>
            <a:endParaRPr lang="en-GB" sz="1400" dirty="0"/>
          </a:p>
        </p:txBody>
      </p:sp>
      <p:sp>
        <p:nvSpPr>
          <p:cNvPr id="13" name="Text Placeholder 4"/>
          <p:cNvSpPr>
            <a:spLocks noGrp="1"/>
          </p:cNvSpPr>
          <p:nvPr>
            <p:ph type="body" sz="quarter" idx="11"/>
          </p:nvPr>
        </p:nvSpPr>
        <p:spPr>
          <a:xfrm>
            <a:off x="6482666" y="3444542"/>
            <a:ext cx="3770905" cy="1359009"/>
          </a:xfrm>
        </p:spPr>
        <p:txBody>
          <a:bodyPr/>
          <a:lstStyle/>
          <a:p>
            <a:pPr algn="l"/>
            <a:r>
              <a:rPr lang="en-GB" sz="1700" b="0" i="1" dirty="0" smtClean="0"/>
              <a:t> </a:t>
            </a:r>
          </a:p>
          <a:p>
            <a:pPr algn="l"/>
            <a:endParaRPr lang="en-GB" sz="1400" b="0" i="1" dirty="0"/>
          </a:p>
        </p:txBody>
      </p:sp>
      <p:pic>
        <p:nvPicPr>
          <p:cNvPr id="11" name="Picture 10"/>
          <p:cNvPicPr/>
          <p:nvPr/>
        </p:nvPicPr>
        <p:blipFill>
          <a:blip r:embed="rId5"/>
          <a:stretch>
            <a:fillRect/>
          </a:stretch>
        </p:blipFill>
        <p:spPr>
          <a:xfrm>
            <a:off x="419399" y="1722602"/>
            <a:ext cx="5948391" cy="3443880"/>
          </a:xfrm>
          <a:prstGeom prst="rect">
            <a:avLst/>
          </a:prstGeom>
        </p:spPr>
      </p:pic>
      <p:pic>
        <p:nvPicPr>
          <p:cNvPr id="14" name="Grafik 13"/>
          <p:cNvPicPr>
            <a:picLocks noChangeAspect="1"/>
          </p:cNvPicPr>
          <p:nvPr/>
        </p:nvPicPr>
        <p:blipFill>
          <a:blip r:embed="rId6"/>
          <a:stretch>
            <a:fillRect/>
          </a:stretch>
        </p:blipFill>
        <p:spPr>
          <a:xfrm>
            <a:off x="6924825" y="6257925"/>
            <a:ext cx="2412590" cy="403969"/>
          </a:xfrm>
          <a:prstGeom prst="rect">
            <a:avLst/>
          </a:prstGeom>
        </p:spPr>
      </p:pic>
    </p:spTree>
    <p:extLst>
      <p:ext uri="{BB962C8B-B14F-4D97-AF65-F5344CB8AC3E}">
        <p14:creationId xmlns:p14="http://schemas.microsoft.com/office/powerpoint/2010/main" val="150725328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graphicFrame>
        <p:nvGraphicFramePr>
          <p:cNvPr id="6" name="Tabelle 5"/>
          <p:cNvGraphicFramePr>
            <a:graphicFrameLocks noGrp="1"/>
          </p:cNvGraphicFramePr>
          <p:nvPr>
            <p:extLst>
              <p:ext uri="{D42A27DB-BD31-4B8C-83A1-F6EECF244321}">
                <p14:modId xmlns:p14="http://schemas.microsoft.com/office/powerpoint/2010/main" val="278146174"/>
              </p:ext>
            </p:extLst>
          </p:nvPr>
        </p:nvGraphicFramePr>
        <p:xfrm>
          <a:off x="153421" y="1214437"/>
          <a:ext cx="1485900" cy="5687375"/>
        </p:xfrm>
        <a:graphic>
          <a:graphicData uri="http://schemas.openxmlformats.org/drawingml/2006/table">
            <a:tbl>
              <a:tblPr firstRow="1" bandRow="1">
                <a:tableStyleId>{5C22544A-7EE6-4342-B048-85BDC9FD1C3A}</a:tableStyleId>
              </a:tblPr>
              <a:tblGrid>
                <a:gridCol w="1485900">
                  <a:extLst>
                    <a:ext uri="{9D8B030D-6E8A-4147-A177-3AD203B41FA5}">
                      <a16:colId xmlns="" xmlns:a16="http://schemas.microsoft.com/office/drawing/2014/main" val="1598290246"/>
                    </a:ext>
                  </a:extLst>
                </a:gridCol>
              </a:tblGrid>
              <a:tr h="5687375">
                <a:tc>
                  <a:txBody>
                    <a:bodyPr/>
                    <a:lstStyle/>
                    <a:p>
                      <a:pPr algn="ctr"/>
                      <a:r>
                        <a:rPr lang="fr-FR" sz="4800" noProof="0" dirty="0" smtClean="0"/>
                        <a:t>Introduction</a:t>
                      </a:r>
                      <a:endParaRPr lang="fr-FR" sz="4800" noProof="0" dirty="0"/>
                    </a:p>
                  </a:txBody>
                  <a:tcPr vert="vert270"/>
                </a:tc>
                <a:extLst>
                  <a:ext uri="{0D108BD9-81ED-4DB2-BD59-A6C34878D82A}">
                    <a16:rowId xmlns="" xmlns:a16="http://schemas.microsoft.com/office/drawing/2014/main" val="4255804377"/>
                  </a:ext>
                </a:extLst>
              </a:tr>
            </a:tbl>
          </a:graphicData>
        </a:graphic>
      </p:graphicFrame>
      <p:sp>
        <p:nvSpPr>
          <p:cNvPr id="10" name="Textfeld 9"/>
          <p:cNvSpPr txBox="1"/>
          <p:nvPr/>
        </p:nvSpPr>
        <p:spPr>
          <a:xfrm>
            <a:off x="364218" y="-2586038"/>
            <a:ext cx="8658225" cy="4743450"/>
          </a:xfrm>
          <a:prstGeom prst="rect">
            <a:avLst/>
          </a:prstGeom>
          <a:noFill/>
        </p:spPr>
        <p:txBody>
          <a:bodyPr wrap="square" rtlCol="0">
            <a:spAutoFit/>
          </a:bodyPr>
          <a:lstStyle/>
          <a:p>
            <a:endParaRPr lang="de-AT" dirty="0"/>
          </a:p>
        </p:txBody>
      </p:sp>
      <p:sp>
        <p:nvSpPr>
          <p:cNvPr id="11" name="Rechteck 10"/>
          <p:cNvSpPr/>
          <p:nvPr/>
        </p:nvSpPr>
        <p:spPr>
          <a:xfrm>
            <a:off x="22917" y="179885"/>
            <a:ext cx="6430671" cy="584775"/>
          </a:xfrm>
          <a:prstGeom prst="rect">
            <a:avLst/>
          </a:prstGeom>
        </p:spPr>
        <p:txBody>
          <a:bodyPr wrap="none">
            <a:spAutoFit/>
          </a:bodyPr>
          <a:lstStyle/>
          <a:p>
            <a:r>
              <a:rPr lang="en-US" sz="3200" dirty="0"/>
              <a:t>Environmental data Gaps and Needs, </a:t>
            </a:r>
          </a:p>
        </p:txBody>
      </p:sp>
      <p:sp>
        <p:nvSpPr>
          <p:cNvPr id="12" name="Textfeld 11"/>
          <p:cNvSpPr txBox="1"/>
          <p:nvPr/>
        </p:nvSpPr>
        <p:spPr>
          <a:xfrm>
            <a:off x="1639321" y="1052514"/>
            <a:ext cx="9739879" cy="7848302"/>
          </a:xfrm>
          <a:prstGeom prst="rect">
            <a:avLst/>
          </a:prstGeom>
          <a:noFill/>
        </p:spPr>
        <p:txBody>
          <a:bodyPr wrap="square" rtlCol="0">
            <a:spAutoFit/>
          </a:bodyPr>
          <a:lstStyle/>
          <a:p>
            <a:endParaRPr lang="en-US" dirty="0" smtClean="0"/>
          </a:p>
          <a:p>
            <a:endParaRPr lang="en-US" dirty="0"/>
          </a:p>
          <a:p>
            <a:endParaRPr lang="en-US" dirty="0" smtClean="0"/>
          </a:p>
          <a:p>
            <a:r>
              <a:rPr lang="en-US" dirty="0" smtClean="0"/>
              <a:t>This </a:t>
            </a:r>
            <a:r>
              <a:rPr lang="en-US" dirty="0"/>
              <a:t>presentation is intended for users and producers of data.</a:t>
            </a:r>
          </a:p>
          <a:p>
            <a:endParaRPr lang="en-US" dirty="0"/>
          </a:p>
          <a:p>
            <a:r>
              <a:rPr lang="en-US" dirty="0"/>
              <a:t>Serves as a basis for discussion and aims to identify the main reasons for the data gaps and the actions to be taken to fill these gaps.</a:t>
            </a:r>
          </a:p>
          <a:p>
            <a:endParaRPr lang="en-US" dirty="0"/>
          </a:p>
          <a:p>
            <a:endParaRPr lang="en-US" dirty="0"/>
          </a:p>
          <a:p>
            <a:endParaRPr lang="en-US" dirty="0"/>
          </a:p>
          <a:p>
            <a:endParaRPr lang="en-US" dirty="0"/>
          </a:p>
          <a:p>
            <a:r>
              <a:rPr lang="en-US" dirty="0" smtClean="0"/>
              <a:t>Main questions </a:t>
            </a:r>
            <a:r>
              <a:rPr lang="en-US" dirty="0"/>
              <a:t>to be addressed:</a:t>
            </a:r>
          </a:p>
          <a:p>
            <a:r>
              <a:rPr lang="en-US" dirty="0"/>
              <a:t>Problems related to the availability of environmental data</a:t>
            </a:r>
          </a:p>
          <a:p>
            <a:r>
              <a:rPr lang="en-US" dirty="0"/>
              <a:t>L</a:t>
            </a:r>
            <a:r>
              <a:rPr lang="en-US" dirty="0" smtClean="0"/>
              <a:t>egal </a:t>
            </a:r>
            <a:r>
              <a:rPr lang="en-US" dirty="0"/>
              <a:t>requirements for the collection, processing </a:t>
            </a:r>
            <a:r>
              <a:rPr lang="en-US" dirty="0" smtClean="0"/>
              <a:t>,validation </a:t>
            </a:r>
            <a:r>
              <a:rPr lang="en-US" dirty="0"/>
              <a:t>and communication of data, in accordance with environmental </a:t>
            </a:r>
            <a:r>
              <a:rPr lang="en-US" dirty="0" smtClean="0"/>
              <a:t>law; </a:t>
            </a:r>
            <a:r>
              <a:rPr lang="en-US" dirty="0"/>
              <a:t>and practical improvement needs to build, make the system more efficient, more reliable and more usable in order to provide timely and accurate environmental data to decision makers and the general </a:t>
            </a:r>
            <a:r>
              <a:rPr lang="en-US" dirty="0" smtClean="0"/>
              <a:t>public.</a:t>
            </a:r>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r>
              <a:rPr lang="fr-FR" dirty="0" smtClean="0"/>
              <a:t> </a:t>
            </a:r>
          </a:p>
          <a:p>
            <a:endParaRPr lang="fr-FR" dirty="0" smtClean="0"/>
          </a:p>
          <a:p>
            <a:endParaRPr lang="fr-FR" dirty="0" smtClean="0"/>
          </a:p>
          <a:p>
            <a:endParaRPr lang="de-DE" dirty="0"/>
          </a:p>
          <a:p>
            <a:r>
              <a:rPr lang="de-DE" dirty="0" smtClean="0"/>
              <a:t> </a:t>
            </a:r>
            <a:endParaRPr lang="de-AT" dirty="0"/>
          </a:p>
        </p:txBody>
      </p:sp>
    </p:spTree>
    <p:extLst>
      <p:ext uri="{BB962C8B-B14F-4D97-AF65-F5344CB8AC3E}">
        <p14:creationId xmlns:p14="http://schemas.microsoft.com/office/powerpoint/2010/main" val="3631042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171824" y="1185863"/>
            <a:ext cx="8658225" cy="4743450"/>
          </a:xfrm>
          <a:prstGeom prst="rect">
            <a:avLst/>
          </a:prstGeom>
          <a:noFill/>
        </p:spPr>
        <p:txBody>
          <a:bodyPr wrap="square" rtlCol="0">
            <a:spAutoFit/>
          </a:bodyPr>
          <a:lstStyle/>
          <a:p>
            <a:endParaRPr lang="de-AT" dirty="0"/>
          </a:p>
        </p:txBody>
      </p:sp>
      <p:sp>
        <p:nvSpPr>
          <p:cNvPr id="3" name="Textfeld 2"/>
          <p:cNvSpPr txBox="1"/>
          <p:nvPr/>
        </p:nvSpPr>
        <p:spPr>
          <a:xfrm>
            <a:off x="528638" y="302181"/>
            <a:ext cx="8979580" cy="369332"/>
          </a:xfrm>
          <a:prstGeom prst="rect">
            <a:avLst/>
          </a:prstGeom>
          <a:noFill/>
        </p:spPr>
        <p:txBody>
          <a:bodyPr wrap="square" rtlCol="0">
            <a:spAutoFit/>
          </a:bodyPr>
          <a:lstStyle/>
          <a:p>
            <a:r>
              <a:rPr lang="en-GB" dirty="0" smtClean="0"/>
              <a:t>Results of SEIS Implementation</a:t>
            </a:r>
            <a:endParaRPr lang="en-GB" dirty="0"/>
          </a:p>
        </p:txBody>
      </p:sp>
      <p:sp>
        <p:nvSpPr>
          <p:cNvPr id="4" name="Textfeld 3"/>
          <p:cNvSpPr txBox="1"/>
          <p:nvPr/>
        </p:nvSpPr>
        <p:spPr>
          <a:xfrm>
            <a:off x="685800" y="1424029"/>
            <a:ext cx="10086975" cy="4062651"/>
          </a:xfrm>
          <a:prstGeom prst="rect">
            <a:avLst/>
          </a:prstGeom>
          <a:noFill/>
        </p:spPr>
        <p:txBody>
          <a:bodyPr wrap="square" rtlCol="0">
            <a:spAutoFit/>
          </a:bodyPr>
          <a:lstStyle/>
          <a:p>
            <a:r>
              <a:rPr lang="en-GB" sz="2000" b="1" dirty="0" smtClean="0"/>
              <a:t>Governance </a:t>
            </a:r>
          </a:p>
          <a:p>
            <a:endParaRPr lang="en-GB" b="1" dirty="0" smtClean="0"/>
          </a:p>
          <a:p>
            <a:pPr marL="285750" indent="-285750">
              <a:buFont typeface="Wingdings" panose="05000000000000000000" pitchFamily="2" charset="2"/>
              <a:buChar char="v"/>
            </a:pPr>
            <a:r>
              <a:rPr lang="en-US" dirty="0"/>
              <a:t>National SEIS teams in place - inter-institutional and across disciplines - with Review and Monitoring capacities and in convergence with countries’ participation in regional governance processes</a:t>
            </a:r>
          </a:p>
          <a:p>
            <a:endParaRPr lang="en-GB" dirty="0" smtClean="0"/>
          </a:p>
          <a:p>
            <a:r>
              <a:rPr lang="en-GB" sz="2000" b="1" dirty="0" smtClean="0"/>
              <a:t>Content</a:t>
            </a:r>
          </a:p>
          <a:p>
            <a:endParaRPr lang="en-GB" b="1" dirty="0" smtClean="0"/>
          </a:p>
          <a:p>
            <a:pPr marL="285750" indent="-285750">
              <a:buFont typeface="Wingdings" panose="05000000000000000000" pitchFamily="2" charset="2"/>
              <a:buChar char="v"/>
            </a:pPr>
            <a:r>
              <a:rPr lang="en-US" dirty="0"/>
              <a:t>H2020 data flow </a:t>
            </a:r>
            <a:r>
              <a:rPr lang="en-US" dirty="0" smtClean="0"/>
              <a:t>partly in </a:t>
            </a:r>
            <a:r>
              <a:rPr lang="en-US" dirty="0"/>
              <a:t>place using common tools and integrated with other relevant regional data flows </a:t>
            </a:r>
            <a:r>
              <a:rPr lang="en-US" dirty="0" smtClean="0"/>
              <a:t>(SDG)</a:t>
            </a:r>
            <a:endParaRPr lang="en-US" dirty="0"/>
          </a:p>
          <a:p>
            <a:pPr marL="285750" indent="-285750">
              <a:buFont typeface="Wingdings" panose="05000000000000000000" pitchFamily="2" charset="2"/>
              <a:buChar char="v"/>
            </a:pPr>
            <a:r>
              <a:rPr lang="en-GB" dirty="0" smtClean="0"/>
              <a:t>Indicator factsheets produced</a:t>
            </a:r>
          </a:p>
          <a:p>
            <a:pPr marL="285750" indent="-285750">
              <a:buFont typeface="Wingdings" panose="05000000000000000000" pitchFamily="2" charset="2"/>
              <a:buChar char="v"/>
            </a:pPr>
            <a:endParaRPr lang="en-GB" b="1" dirty="0" smtClean="0"/>
          </a:p>
          <a:p>
            <a:r>
              <a:rPr lang="en-GB" sz="2000" b="1" dirty="0" smtClean="0"/>
              <a:t>Infrastructure</a:t>
            </a:r>
          </a:p>
          <a:p>
            <a:endParaRPr lang="en-GB" dirty="0" smtClean="0"/>
          </a:p>
          <a:p>
            <a:pPr marL="285750" indent="-285750">
              <a:buFont typeface="Wingdings" panose="05000000000000000000" pitchFamily="2" charset="2"/>
              <a:buChar char="v"/>
            </a:pPr>
            <a:r>
              <a:rPr lang="en-US" dirty="0" smtClean="0"/>
              <a:t>Data Reported on  </a:t>
            </a:r>
            <a:r>
              <a:rPr lang="en-US" dirty="0"/>
              <a:t>on </a:t>
            </a:r>
            <a:r>
              <a:rPr lang="en-US" dirty="0" err="1" smtClean="0"/>
              <a:t>InfoMAP</a:t>
            </a:r>
            <a:r>
              <a:rPr lang="en-US" dirty="0" smtClean="0"/>
              <a:t> </a:t>
            </a:r>
            <a:r>
              <a:rPr lang="en-US" dirty="0"/>
              <a:t>in view of structuring and integrating regional data sets</a:t>
            </a:r>
            <a:endParaRPr lang="en-GB" dirty="0"/>
          </a:p>
        </p:txBody>
      </p:sp>
    </p:spTree>
    <p:extLst>
      <p:ext uri="{BB962C8B-B14F-4D97-AF65-F5344CB8AC3E}">
        <p14:creationId xmlns:p14="http://schemas.microsoft.com/office/powerpoint/2010/main" val="84764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171824" y="1185863"/>
            <a:ext cx="8658225" cy="4743450"/>
          </a:xfrm>
          <a:prstGeom prst="rect">
            <a:avLst/>
          </a:prstGeom>
          <a:noFill/>
        </p:spPr>
        <p:txBody>
          <a:bodyPr wrap="square" rtlCol="0">
            <a:spAutoFit/>
          </a:bodyPr>
          <a:lstStyle/>
          <a:p>
            <a:endParaRPr lang="de-AT" dirty="0"/>
          </a:p>
        </p:txBody>
      </p:sp>
      <p:sp>
        <p:nvSpPr>
          <p:cNvPr id="3" name="Textfeld 2"/>
          <p:cNvSpPr txBox="1"/>
          <p:nvPr/>
        </p:nvSpPr>
        <p:spPr>
          <a:xfrm>
            <a:off x="364218" y="158792"/>
            <a:ext cx="9265557" cy="369332"/>
          </a:xfrm>
          <a:prstGeom prst="rect">
            <a:avLst/>
          </a:prstGeom>
          <a:noFill/>
        </p:spPr>
        <p:txBody>
          <a:bodyPr wrap="square" rtlCol="0">
            <a:spAutoFit/>
          </a:bodyPr>
          <a:lstStyle/>
          <a:p>
            <a:r>
              <a:rPr lang="de-DE" b="1" dirty="0" err="1"/>
              <a:t>Results</a:t>
            </a:r>
            <a:r>
              <a:rPr lang="de-DE" b="1" dirty="0"/>
              <a:t> </a:t>
            </a:r>
            <a:r>
              <a:rPr lang="de-DE" b="1" dirty="0" err="1"/>
              <a:t>of</a:t>
            </a:r>
            <a:r>
              <a:rPr lang="de-DE" b="1" dirty="0"/>
              <a:t> SEIS Implementation</a:t>
            </a:r>
          </a:p>
        </p:txBody>
      </p:sp>
      <p:graphicFrame>
        <p:nvGraphicFramePr>
          <p:cNvPr id="4" name="Tabelle 3"/>
          <p:cNvGraphicFramePr>
            <a:graphicFrameLocks noGrp="1"/>
          </p:cNvGraphicFramePr>
          <p:nvPr>
            <p:extLst>
              <p:ext uri="{D42A27DB-BD31-4B8C-83A1-F6EECF244321}">
                <p14:modId xmlns:p14="http://schemas.microsoft.com/office/powerpoint/2010/main" val="1369496271"/>
              </p:ext>
            </p:extLst>
          </p:nvPr>
        </p:nvGraphicFramePr>
        <p:xfrm>
          <a:off x="204786" y="528124"/>
          <a:ext cx="11987214" cy="6046423"/>
        </p:xfrm>
        <a:graphic>
          <a:graphicData uri="http://schemas.openxmlformats.org/drawingml/2006/table">
            <a:tbl>
              <a:tblPr firstRow="1" bandRow="1">
                <a:tableStyleId>{5C22544A-7EE6-4342-B048-85BDC9FD1C3A}</a:tableStyleId>
              </a:tblPr>
              <a:tblGrid>
                <a:gridCol w="2691175">
                  <a:extLst>
                    <a:ext uri="{9D8B030D-6E8A-4147-A177-3AD203B41FA5}">
                      <a16:colId xmlns="" xmlns:a16="http://schemas.microsoft.com/office/drawing/2014/main" val="25897516"/>
                    </a:ext>
                  </a:extLst>
                </a:gridCol>
                <a:gridCol w="1898108">
                  <a:extLst>
                    <a:ext uri="{9D8B030D-6E8A-4147-A177-3AD203B41FA5}">
                      <a16:colId xmlns="" xmlns:a16="http://schemas.microsoft.com/office/drawing/2014/main" val="3985671339"/>
                    </a:ext>
                  </a:extLst>
                </a:gridCol>
                <a:gridCol w="7397931">
                  <a:extLst>
                    <a:ext uri="{9D8B030D-6E8A-4147-A177-3AD203B41FA5}">
                      <a16:colId xmlns="" xmlns:a16="http://schemas.microsoft.com/office/drawing/2014/main" val="3730416978"/>
                    </a:ext>
                  </a:extLst>
                </a:gridCol>
              </a:tblGrid>
              <a:tr h="625427">
                <a:tc>
                  <a:txBody>
                    <a:bodyPr/>
                    <a:lstStyle/>
                    <a:p>
                      <a:r>
                        <a:rPr lang="fr-FR" noProof="0" dirty="0" smtClean="0"/>
                        <a:t>Activity</a:t>
                      </a:r>
                      <a:endParaRPr lang="fr-FR" noProof="0" dirty="0"/>
                    </a:p>
                  </a:txBody>
                  <a:tcPr/>
                </a:tc>
                <a:tc>
                  <a:txBody>
                    <a:bodyPr/>
                    <a:lstStyle/>
                    <a:p>
                      <a:r>
                        <a:rPr lang="en-GB" noProof="0" dirty="0" smtClean="0"/>
                        <a:t>H2020</a:t>
                      </a:r>
                      <a:r>
                        <a:rPr lang="en-GB" baseline="0" noProof="0" dirty="0" smtClean="0"/>
                        <a:t> Themes</a:t>
                      </a:r>
                      <a:endParaRPr lang="en-GB" noProof="0" dirty="0"/>
                    </a:p>
                  </a:txBody>
                  <a:tcPr/>
                </a:tc>
                <a:tc>
                  <a:txBody>
                    <a:bodyPr/>
                    <a:lstStyle/>
                    <a:p>
                      <a:r>
                        <a:rPr lang="en-GB" noProof="0" dirty="0" smtClean="0"/>
                        <a:t>Comments/ reasons</a:t>
                      </a:r>
                      <a:endParaRPr lang="en-GB" noProof="0" dirty="0"/>
                    </a:p>
                  </a:txBody>
                  <a:tcPr/>
                </a:tc>
                <a:extLst>
                  <a:ext uri="{0D108BD9-81ED-4DB2-BD59-A6C34878D82A}">
                    <a16:rowId xmlns="" xmlns:a16="http://schemas.microsoft.com/office/drawing/2014/main" val="2094959137"/>
                  </a:ext>
                </a:extLst>
              </a:tr>
              <a:tr h="1257300">
                <a:tc>
                  <a:txBody>
                    <a:bodyPr/>
                    <a:lstStyle/>
                    <a:p>
                      <a:pPr>
                        <a:lnSpc>
                          <a:spcPct val="107000"/>
                        </a:lnSpc>
                        <a:spcAft>
                          <a:spcPts val="800"/>
                        </a:spcAft>
                      </a:pPr>
                      <a:r>
                        <a:rPr lang="en-GB" sz="1400" b="1" noProof="0" dirty="0" smtClean="0">
                          <a:effectLst/>
                        </a:rPr>
                        <a:t>1.Data monitoring, production, collection </a:t>
                      </a:r>
                    </a:p>
                    <a:p>
                      <a:pPr>
                        <a:lnSpc>
                          <a:spcPct val="107000"/>
                        </a:lnSpc>
                        <a:spcAft>
                          <a:spcPts val="800"/>
                        </a:spcAft>
                      </a:pPr>
                      <a:r>
                        <a:rPr lang="en-GB" sz="1400" b="1" noProof="0" dirty="0" smtClean="0">
                          <a:effectLst/>
                        </a:rPr>
                        <a:t> </a:t>
                      </a:r>
                      <a:endParaRPr lang="en-GB" sz="1400" b="1"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nSpc>
                          <a:spcPct val="107000"/>
                        </a:lnSpc>
                        <a:spcAft>
                          <a:spcPts val="800"/>
                        </a:spcAft>
                      </a:pPr>
                      <a:r>
                        <a:rPr lang="en-GB" sz="1400" b="1" noProof="0" dirty="0" smtClean="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Water</a:t>
                      </a:r>
                      <a:endParaRPr lang="en-GB" sz="1400" noProof="0" dirty="0" smtClean="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400" b="1" noProof="0" dirty="0" smtClean="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Waste</a:t>
                      </a:r>
                      <a:endParaRPr lang="en-GB" sz="1400" noProof="0" dirty="0" smtClean="0">
                        <a:solidFill>
                          <a:srgbClr val="FFC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400" b="1" noProof="0" dirty="0" smtClean="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IE</a:t>
                      </a:r>
                      <a:endParaRPr lang="en-GB" sz="1400" noProof="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GB" sz="1400"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nSpc>
                          <a:spcPct val="107000"/>
                        </a:lnSpc>
                        <a:spcAft>
                          <a:spcPts val="800"/>
                        </a:spcAft>
                      </a:pPr>
                      <a:r>
                        <a:rPr lang="en-GB" sz="1400" b="1" noProof="0" dirty="0" smtClean="0">
                          <a:effectLst/>
                        </a:rPr>
                        <a:t> Data for</a:t>
                      </a:r>
                      <a:r>
                        <a:rPr lang="en-GB" sz="1400" b="1" baseline="0" noProof="0" dirty="0" smtClean="0">
                          <a:effectLst/>
                        </a:rPr>
                        <a:t> the implementation of water  indicators was produced and mostly exist and have been duly provided, some of the provided data is based on estimation.</a:t>
                      </a:r>
                    </a:p>
                    <a:p>
                      <a:pPr>
                        <a:lnSpc>
                          <a:spcPct val="107000"/>
                        </a:lnSpc>
                        <a:spcAft>
                          <a:spcPts val="800"/>
                        </a:spcAft>
                      </a:pPr>
                      <a:r>
                        <a:rPr lang="en-GB" sz="1400" b="1" baseline="0" noProof="0" dirty="0" smtClean="0">
                          <a:effectLst/>
                        </a:rPr>
                        <a:t>Some data is missing for the implementation of waste indicators such as Waste composition (this relies on studies the last study was in 2015) and recycling. The big recyclers are suppose to report to   NMISW, a bylaw is being drafted in this regard.</a:t>
                      </a:r>
                    </a:p>
                    <a:p>
                      <a:pPr>
                        <a:lnSpc>
                          <a:spcPct val="107000"/>
                        </a:lnSpc>
                        <a:spcAft>
                          <a:spcPts val="800"/>
                        </a:spcAft>
                      </a:pPr>
                      <a:r>
                        <a:rPr lang="en-GB" sz="1400" b="1" baseline="0" noProof="0" dirty="0" smtClean="0">
                          <a:effectLst/>
                          <a:latin typeface="Calibri" panose="020F0502020204030204" pitchFamily="34" charset="0"/>
                          <a:ea typeface="Calibri" panose="020F0502020204030204" pitchFamily="34" charset="0"/>
                          <a:cs typeface="Arial" panose="020B0604020202020204" pitchFamily="34" charset="0"/>
                        </a:rPr>
                        <a:t>Data for industrial emissions is only partly available</a:t>
                      </a:r>
                      <a:endParaRPr lang="en-GB" sz="1400" b="1" noProof="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 xmlns:a16="http://schemas.microsoft.com/office/drawing/2014/main" val="2696051057"/>
                  </a:ext>
                </a:extLst>
              </a:tr>
              <a:tr h="1057275">
                <a:tc>
                  <a:txBody>
                    <a:bodyPr/>
                    <a:lstStyle/>
                    <a:p>
                      <a:pPr>
                        <a:lnSpc>
                          <a:spcPct val="107000"/>
                        </a:lnSpc>
                        <a:spcAft>
                          <a:spcPts val="800"/>
                        </a:spcAft>
                      </a:pPr>
                      <a:r>
                        <a:rPr lang="en-GB" sz="1400" b="1" noProof="0" dirty="0" smtClean="0">
                          <a:effectLst/>
                        </a:rPr>
                        <a:t> Data reported to </a:t>
                      </a:r>
                      <a:r>
                        <a:rPr lang="en-GB" sz="1400" b="1" noProof="0" dirty="0" err="1" smtClean="0">
                          <a:effectLst/>
                        </a:rPr>
                        <a:t>InfoMAP</a:t>
                      </a:r>
                      <a:r>
                        <a:rPr lang="en-GB" sz="1400" b="1" noProof="0" dirty="0" smtClean="0">
                          <a:effectLst/>
                        </a:rPr>
                        <a:t> </a:t>
                      </a:r>
                      <a:endParaRPr lang="en-GB" sz="1400" b="1"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nSpc>
                          <a:spcPct val="107000"/>
                        </a:lnSpc>
                        <a:spcAft>
                          <a:spcPts val="800"/>
                        </a:spcAft>
                      </a:pPr>
                      <a:r>
                        <a:rPr lang="en-GB" sz="1400" noProof="0" dirty="0" smtClean="0">
                          <a:solidFill>
                            <a:srgbClr val="00B050"/>
                          </a:solidFill>
                          <a:effectLst/>
                        </a:rPr>
                        <a:t>Water</a:t>
                      </a:r>
                    </a:p>
                    <a:p>
                      <a:pPr>
                        <a:lnSpc>
                          <a:spcPct val="107000"/>
                        </a:lnSpc>
                        <a:spcAft>
                          <a:spcPts val="800"/>
                        </a:spcAft>
                      </a:pPr>
                      <a:r>
                        <a:rPr lang="en-GB" sz="1400" b="1" noProof="0" dirty="0" smtClean="0">
                          <a:solidFill>
                            <a:srgbClr val="00B050"/>
                          </a:solidFill>
                          <a:effectLst/>
                        </a:rPr>
                        <a:t>Waste</a:t>
                      </a:r>
                    </a:p>
                    <a:p>
                      <a:pPr>
                        <a:lnSpc>
                          <a:spcPct val="107000"/>
                        </a:lnSpc>
                        <a:spcAft>
                          <a:spcPts val="800"/>
                        </a:spcAft>
                      </a:pPr>
                      <a:r>
                        <a:rPr lang="en-GB" sz="1400" b="1" noProof="0" dirty="0" smtClean="0">
                          <a:solidFill>
                            <a:srgbClr val="00B050"/>
                          </a:solidFill>
                          <a:effectLst/>
                          <a:latin typeface="+mn-lt"/>
                          <a:ea typeface="+mn-ea"/>
                          <a:cs typeface="+mn-cs"/>
                        </a:rPr>
                        <a:t>IE</a:t>
                      </a:r>
                      <a:endParaRPr lang="en-GB" sz="1400" noProof="0"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marL="0" algn="l" defTabSz="914400" rtl="0" eaLnBrk="1" latinLnBrk="0" hangingPunct="1">
                        <a:lnSpc>
                          <a:spcPct val="107000"/>
                        </a:lnSpc>
                        <a:spcAft>
                          <a:spcPts val="800"/>
                        </a:spcAft>
                      </a:pPr>
                      <a:r>
                        <a:rPr lang="en-GB" sz="1400" b="1" kern="1200" noProof="0" dirty="0" smtClean="0">
                          <a:solidFill>
                            <a:schemeClr val="tx1"/>
                          </a:solidFill>
                          <a:effectLst/>
                          <a:latin typeface="+mn-lt"/>
                          <a:ea typeface="+mn-ea"/>
                          <a:cs typeface="+mn-cs"/>
                        </a:rPr>
                        <a:t> The</a:t>
                      </a:r>
                      <a:r>
                        <a:rPr lang="en-GB" sz="1400" b="1" kern="1200" baseline="0" noProof="0" dirty="0" smtClean="0">
                          <a:solidFill>
                            <a:schemeClr val="tx1"/>
                          </a:solidFill>
                          <a:effectLst/>
                          <a:latin typeface="+mn-lt"/>
                          <a:ea typeface="+mn-ea"/>
                          <a:cs typeface="+mn-cs"/>
                        </a:rPr>
                        <a:t> available data was reported on </a:t>
                      </a:r>
                      <a:r>
                        <a:rPr lang="en-GB" sz="1400" b="1" kern="1200" baseline="0" noProof="0" dirty="0" err="1" smtClean="0">
                          <a:solidFill>
                            <a:schemeClr val="tx1"/>
                          </a:solidFill>
                          <a:effectLst/>
                          <a:latin typeface="+mn-lt"/>
                          <a:ea typeface="+mn-ea"/>
                          <a:cs typeface="+mn-cs"/>
                        </a:rPr>
                        <a:t>InfoMAP</a:t>
                      </a:r>
                      <a:endParaRPr lang="en-GB" sz="1400" b="1" kern="1200" noProof="0" dirty="0">
                        <a:solidFill>
                          <a:schemeClr val="tx1"/>
                        </a:solidFill>
                        <a:effectLst/>
                        <a:latin typeface="+mn-lt"/>
                        <a:ea typeface="+mn-ea"/>
                        <a:cs typeface="+mn-cs"/>
                      </a:endParaRPr>
                    </a:p>
                  </a:txBody>
                  <a:tcPr marL="0" marR="0" marT="0" marB="0"/>
                </a:tc>
                <a:extLst>
                  <a:ext uri="{0D108BD9-81ED-4DB2-BD59-A6C34878D82A}">
                    <a16:rowId xmlns="" xmlns:a16="http://schemas.microsoft.com/office/drawing/2014/main" val="1839360631"/>
                  </a:ext>
                </a:extLst>
              </a:tr>
              <a:tr h="1361841">
                <a:tc>
                  <a:txBody>
                    <a:bodyPr/>
                    <a:lstStyle/>
                    <a:p>
                      <a:pPr>
                        <a:lnSpc>
                          <a:spcPct val="107000"/>
                        </a:lnSpc>
                        <a:spcAft>
                          <a:spcPts val="800"/>
                        </a:spcAft>
                      </a:pPr>
                      <a:r>
                        <a:rPr lang="en-GB" sz="1100" b="1" noProof="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GB" sz="1400" b="1" noProof="0" dirty="0" smtClean="0">
                          <a:effectLst/>
                          <a:latin typeface="Calibri" panose="020F0502020204030204" pitchFamily="34" charset="0"/>
                          <a:ea typeface="Times New Roman" panose="02020603050405020304" pitchFamily="18" charset="0"/>
                          <a:cs typeface="Times New Roman" panose="02020603050405020304" pitchFamily="18" charset="0"/>
                        </a:rPr>
                        <a:t>Data accessibility / external dissemination</a:t>
                      </a:r>
                      <a:endParaRPr lang="en-GB" sz="1400"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nSpc>
                          <a:spcPct val="107000"/>
                        </a:lnSpc>
                        <a:spcAft>
                          <a:spcPts val="800"/>
                        </a:spcAft>
                      </a:pPr>
                      <a:r>
                        <a:rPr lang="en-GB" sz="1100" b="1" noProof="0" dirty="0" smtClean="0">
                          <a:solidFill>
                            <a:srgbClr val="70AD47"/>
                          </a:solidFill>
                          <a:effectLst/>
                          <a:latin typeface="Calibri" panose="020F0502020204030204" pitchFamily="34" charset="0"/>
                          <a:ea typeface="Times New Roman" panose="02020603050405020304" pitchFamily="18" charset="0"/>
                          <a:cs typeface="Times New Roman" panose="02020603050405020304" pitchFamily="18" charset="0"/>
                        </a:rPr>
                        <a:t>Water</a:t>
                      </a:r>
                      <a:endParaRPr lang="en-GB" sz="1100" noProof="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b="1" noProof="0" dirty="0" smtClean="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Waste </a:t>
                      </a:r>
                      <a:endParaRPr lang="en-GB" sz="1200" noProof="0" dirty="0" smtClean="0">
                        <a:solidFill>
                          <a:srgbClr val="FFC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b="1" noProof="0" dirty="0" smtClean="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IE</a:t>
                      </a:r>
                      <a:endParaRPr lang="en-GB" sz="1200" noProof="0" dirty="0" smtClean="0">
                        <a:solidFill>
                          <a:srgbClr val="FFC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GB" sz="1100"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nSpc>
                          <a:spcPct val="107000"/>
                        </a:lnSpc>
                        <a:spcAft>
                          <a:spcPts val="800"/>
                        </a:spcAft>
                      </a:pPr>
                      <a:r>
                        <a:rPr lang="en-US" sz="1400" b="1" noProof="0" dirty="0" smtClean="0">
                          <a:effectLst/>
                          <a:latin typeface="Calibri" panose="020F0502020204030204" pitchFamily="34" charset="0"/>
                          <a:ea typeface="Calibri" panose="020F0502020204030204" pitchFamily="34" charset="0"/>
                          <a:cs typeface="Arial" panose="020B0604020202020204" pitchFamily="34" charset="0"/>
                        </a:rPr>
                        <a:t>Data is produced and published by </a:t>
                      </a:r>
                      <a:r>
                        <a:rPr lang="en-US" sz="1400" b="1" noProof="0" dirty="0" err="1" smtClean="0">
                          <a:effectLst/>
                          <a:latin typeface="Calibri" panose="020F0502020204030204" pitchFamily="34" charset="0"/>
                          <a:ea typeface="Calibri" panose="020F0502020204030204" pitchFamily="34" charset="0"/>
                          <a:cs typeface="Arial" panose="020B0604020202020204" pitchFamily="34" charset="0"/>
                        </a:rPr>
                        <a:t>DoS</a:t>
                      </a:r>
                      <a:r>
                        <a:rPr lang="en-US" sz="1400" b="1" noProof="0" dirty="0" smtClean="0">
                          <a:effectLst/>
                          <a:latin typeface="Calibri" panose="020F0502020204030204" pitchFamily="34" charset="0"/>
                          <a:ea typeface="Calibri" panose="020F0502020204030204" pitchFamily="34" charset="0"/>
                          <a:cs typeface="Arial" panose="020B0604020202020204" pitchFamily="34" charset="0"/>
                        </a:rPr>
                        <a:t> on regular basis. </a:t>
                      </a:r>
                    </a:p>
                    <a:p>
                      <a:pPr>
                        <a:lnSpc>
                          <a:spcPct val="107000"/>
                        </a:lnSpc>
                        <a:spcAft>
                          <a:spcPts val="800"/>
                        </a:spcAft>
                      </a:pPr>
                      <a:r>
                        <a:rPr lang="en-US" sz="1400" b="1" noProof="0" dirty="0" smtClean="0">
                          <a:effectLst/>
                          <a:latin typeface="Calibri" panose="020F0502020204030204" pitchFamily="34" charset="0"/>
                          <a:ea typeface="Calibri" panose="020F0502020204030204" pitchFamily="34" charset="0"/>
                          <a:cs typeface="Arial" panose="020B0604020202020204" pitchFamily="34" charset="0"/>
                        </a:rPr>
                        <a:t> Yearly reports and summaries on water quality monitoring project</a:t>
                      </a:r>
                      <a:r>
                        <a:rPr lang="en-US" sz="1400" b="1" baseline="0" noProof="0" dirty="0" smtClean="0">
                          <a:effectLst/>
                          <a:latin typeface="Calibri" panose="020F0502020204030204" pitchFamily="34" charset="0"/>
                          <a:ea typeface="Calibri" panose="020F0502020204030204" pitchFamily="34" charset="0"/>
                          <a:cs typeface="Arial" panose="020B0604020202020204" pitchFamily="34" charset="0"/>
                        </a:rPr>
                        <a:t> is published by the Ministry of Environment </a:t>
                      </a:r>
                    </a:p>
                    <a:p>
                      <a:pPr>
                        <a:lnSpc>
                          <a:spcPct val="107000"/>
                        </a:lnSpc>
                        <a:spcAft>
                          <a:spcPts val="800"/>
                        </a:spcAft>
                      </a:pPr>
                      <a:r>
                        <a:rPr lang="en-US" sz="1400" b="1" noProof="0" dirty="0" smtClean="0">
                          <a:effectLst/>
                          <a:latin typeface="Calibri" panose="020F0502020204030204" pitchFamily="34" charset="0"/>
                          <a:ea typeface="Calibri" panose="020F0502020204030204" pitchFamily="34" charset="0"/>
                          <a:cs typeface="Arial" panose="020B0604020202020204" pitchFamily="34" charset="0"/>
                          <a:hlinkClick r:id="rId2"/>
                        </a:rPr>
                        <a:t>http://moenv.gov.jo/AR/Pages/reports2.aspx#</a:t>
                      </a:r>
                      <a:endParaRPr lang="en-US" sz="1400" b="1" noProof="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GB" sz="1400" b="1" noProof="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 xmlns:a16="http://schemas.microsoft.com/office/drawing/2014/main" val="2051345914"/>
                  </a:ext>
                </a:extLst>
              </a:tr>
              <a:tr h="833338">
                <a:tc>
                  <a:txBody>
                    <a:bodyPr/>
                    <a:lstStyle/>
                    <a:p>
                      <a:pPr marL="0" algn="l" defTabSz="914400" rtl="0" eaLnBrk="1" latinLnBrk="0" hangingPunct="1">
                        <a:lnSpc>
                          <a:spcPct val="107000"/>
                        </a:lnSpc>
                        <a:spcAft>
                          <a:spcPts val="800"/>
                        </a:spcAft>
                      </a:pPr>
                      <a:r>
                        <a:rPr lang="fr-FR" sz="1400" b="1" kern="1200" dirty="0" smtClean="0">
                          <a:solidFill>
                            <a:schemeClr val="tx1"/>
                          </a:solidFill>
                          <a:effectLst/>
                          <a:latin typeface="+mn-lt"/>
                          <a:ea typeface="+mn-ea"/>
                          <a:cs typeface="+mn-cs"/>
                        </a:rPr>
                        <a:t>Information System</a:t>
                      </a:r>
                      <a:endParaRPr lang="de-AT" sz="1400" b="1" kern="1200" dirty="0">
                        <a:solidFill>
                          <a:schemeClr val="tx1"/>
                        </a:solidFill>
                        <a:effectLst/>
                        <a:latin typeface="+mn-lt"/>
                        <a:ea typeface="+mn-ea"/>
                        <a:cs typeface="+mn-cs"/>
                      </a:endParaRPr>
                    </a:p>
                  </a:txBody>
                  <a:tcPr marL="68580" marR="68580" marT="9525" marB="0"/>
                </a:tc>
                <a:tc>
                  <a:txBody>
                    <a:bodyPr/>
                    <a:lstStyle/>
                    <a:p>
                      <a:pPr>
                        <a:lnSpc>
                          <a:spcPct val="107000"/>
                        </a:lnSpc>
                        <a:spcAft>
                          <a:spcPts val="800"/>
                        </a:spcAft>
                      </a:pPr>
                      <a:r>
                        <a:rPr lang="en-US" sz="1400" b="1" dirty="0" smtClean="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Water</a:t>
                      </a:r>
                      <a:endParaRPr lang="de-AT"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Waste</a:t>
                      </a:r>
                      <a:endParaRPr lang="de-AT" sz="1400" dirty="0" smtClean="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AT"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IE</a:t>
                      </a:r>
                      <a:endParaRPr lang="de-AT"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marL="0" algn="l" defTabSz="914400" rtl="0" eaLnBrk="1" latinLnBrk="0" hangingPunct="1">
                        <a:lnSpc>
                          <a:spcPct val="107000"/>
                        </a:lnSpc>
                        <a:spcAft>
                          <a:spcPts val="800"/>
                        </a:spcAft>
                      </a:pPr>
                      <a:r>
                        <a:rPr lang="en-US" sz="1400" b="1" kern="1200" dirty="0" err="1" smtClean="0">
                          <a:solidFill>
                            <a:schemeClr val="tx1"/>
                          </a:solidFill>
                          <a:effectLst/>
                          <a:latin typeface="+mn-lt"/>
                          <a:ea typeface="+mn-ea"/>
                          <a:cs typeface="+mn-cs"/>
                        </a:rPr>
                        <a:t>MoWI</a:t>
                      </a:r>
                      <a:r>
                        <a:rPr lang="en-US" sz="1400" b="1" kern="1200" dirty="0" smtClean="0">
                          <a:solidFill>
                            <a:schemeClr val="tx1"/>
                          </a:solidFill>
                          <a:effectLst/>
                          <a:latin typeface="+mn-lt"/>
                          <a:ea typeface="+mn-ea"/>
                          <a:cs typeface="+mn-cs"/>
                        </a:rPr>
                        <a:t> is</a:t>
                      </a:r>
                      <a:r>
                        <a:rPr lang="en-US" sz="1400" b="1" kern="1200" baseline="0" dirty="0" smtClean="0">
                          <a:solidFill>
                            <a:schemeClr val="tx1"/>
                          </a:solidFill>
                          <a:effectLst/>
                          <a:latin typeface="+mn-lt"/>
                          <a:ea typeface="+mn-ea"/>
                          <a:cs typeface="+mn-cs"/>
                        </a:rPr>
                        <a:t> building a</a:t>
                      </a:r>
                      <a:r>
                        <a:rPr lang="en-US" sz="1400" b="1" kern="1200" dirty="0" smtClean="0">
                          <a:solidFill>
                            <a:schemeClr val="tx1"/>
                          </a:solidFill>
                          <a:effectLst/>
                          <a:latin typeface="+mn-lt"/>
                          <a:ea typeface="+mn-ea"/>
                          <a:cs typeface="+mn-cs"/>
                        </a:rPr>
                        <a:t> water information system</a:t>
                      </a:r>
                    </a:p>
                    <a:p>
                      <a:pPr marL="0" algn="l" defTabSz="914400" rtl="0" eaLnBrk="1" latinLnBrk="0" hangingPunct="1">
                        <a:lnSpc>
                          <a:spcPct val="107000"/>
                        </a:lnSpc>
                        <a:spcAft>
                          <a:spcPts val="800"/>
                        </a:spcAft>
                      </a:pPr>
                      <a:r>
                        <a:rPr lang="en-US" sz="1400" b="1" kern="1200" dirty="0" err="1" smtClean="0">
                          <a:solidFill>
                            <a:schemeClr val="tx1"/>
                          </a:solidFill>
                          <a:effectLst/>
                          <a:latin typeface="+mn-lt"/>
                          <a:ea typeface="+mn-ea"/>
                          <a:cs typeface="+mn-cs"/>
                        </a:rPr>
                        <a:t>MoEnv</a:t>
                      </a:r>
                      <a:r>
                        <a:rPr lang="en-US" sz="1400" b="1" kern="1200" dirty="0" smtClean="0">
                          <a:solidFill>
                            <a:schemeClr val="tx1"/>
                          </a:solidFill>
                          <a:effectLst/>
                          <a:latin typeface="+mn-lt"/>
                          <a:ea typeface="+mn-ea"/>
                          <a:cs typeface="+mn-cs"/>
                        </a:rPr>
                        <a:t> is building a waste information system which will be shared with</a:t>
                      </a:r>
                      <a:r>
                        <a:rPr lang="en-US" sz="1400" b="1" kern="1200" baseline="0" dirty="0" smtClean="0">
                          <a:solidFill>
                            <a:schemeClr val="tx1"/>
                          </a:solidFill>
                          <a:effectLst/>
                          <a:latin typeface="+mn-lt"/>
                          <a:ea typeface="+mn-ea"/>
                          <a:cs typeface="+mn-cs"/>
                        </a:rPr>
                        <a:t> other institutions</a:t>
                      </a:r>
                      <a:endParaRPr lang="en-US" sz="1400" b="1" kern="1200" dirty="0" smtClean="0">
                        <a:solidFill>
                          <a:schemeClr val="tx1"/>
                        </a:solidFill>
                        <a:effectLst/>
                        <a:latin typeface="+mn-lt"/>
                        <a:ea typeface="+mn-ea"/>
                        <a:cs typeface="+mn-cs"/>
                      </a:endParaRPr>
                    </a:p>
                    <a:p>
                      <a:pPr marL="0" algn="l" defTabSz="914400" rtl="0" eaLnBrk="1" latinLnBrk="0" hangingPunct="1">
                        <a:lnSpc>
                          <a:spcPct val="107000"/>
                        </a:lnSpc>
                        <a:spcAft>
                          <a:spcPts val="800"/>
                        </a:spcAft>
                      </a:pPr>
                      <a:r>
                        <a:rPr lang="en-US" sz="1400" b="1" kern="1200" dirty="0" smtClean="0">
                          <a:solidFill>
                            <a:schemeClr val="tx1"/>
                          </a:solidFill>
                          <a:effectLst/>
                          <a:latin typeface="+mn-lt"/>
                          <a:ea typeface="+mn-ea"/>
                          <a:cs typeface="+mn-cs"/>
                        </a:rPr>
                        <a:t>For industrial emissions related to H2020 indicators part, the information is within the water quality monitoring program (BOD, TP, TN,… (for the industrial facilities scope of program) for other indicators needs lot of improvement </a:t>
                      </a:r>
                      <a:endParaRPr lang="en-US" sz="1400" b="1" kern="1200" dirty="0">
                        <a:solidFill>
                          <a:schemeClr val="tx1"/>
                        </a:solidFill>
                        <a:effectLst/>
                        <a:latin typeface="+mn-lt"/>
                        <a:ea typeface="+mn-ea"/>
                        <a:cs typeface="+mn-cs"/>
                      </a:endParaRPr>
                    </a:p>
                  </a:txBody>
                  <a:tcPr marL="0" marR="0" marT="0" marB="0"/>
                </a:tc>
                <a:extLst>
                  <a:ext uri="{0D108BD9-81ED-4DB2-BD59-A6C34878D82A}">
                    <a16:rowId xmlns="" xmlns:a16="http://schemas.microsoft.com/office/drawing/2014/main" val="4027096854"/>
                  </a:ext>
                </a:extLst>
              </a:tr>
            </a:tbl>
          </a:graphicData>
        </a:graphic>
      </p:graphicFrame>
    </p:spTree>
    <p:extLst>
      <p:ext uri="{BB962C8B-B14F-4D97-AF65-F5344CB8AC3E}">
        <p14:creationId xmlns:p14="http://schemas.microsoft.com/office/powerpoint/2010/main" val="2168229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2873829" y="2472208"/>
            <a:ext cx="7968342" cy="3980843"/>
          </a:xfrm>
          <a:prstGeom prst="rect">
            <a:avLst/>
          </a:prstGeom>
        </p:spPr>
      </p:pic>
      <p:sp>
        <p:nvSpPr>
          <p:cNvPr id="3" name="Textplatzhalter 2"/>
          <p:cNvSpPr>
            <a:spLocks noGrp="1"/>
          </p:cNvSpPr>
          <p:nvPr>
            <p:ph type="body" sz="quarter" idx="11"/>
          </p:nvPr>
        </p:nvSpPr>
        <p:spPr>
          <a:xfrm>
            <a:off x="1489167" y="224416"/>
            <a:ext cx="10092380" cy="1279264"/>
          </a:xfrm>
        </p:spPr>
        <p:txBody>
          <a:bodyPr/>
          <a:lstStyle/>
          <a:p>
            <a:r>
              <a:rPr lang="en-AU" dirty="0" smtClean="0"/>
              <a:t>Data availability and data gaps</a:t>
            </a:r>
            <a:endParaRPr lang="en-AU" dirty="0"/>
          </a:p>
        </p:txBody>
      </p:sp>
    </p:spTree>
    <p:extLst>
      <p:ext uri="{BB962C8B-B14F-4D97-AF65-F5344CB8AC3E}">
        <p14:creationId xmlns:p14="http://schemas.microsoft.com/office/powerpoint/2010/main" val="841008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666206" y="953589"/>
            <a:ext cx="10915341" cy="5039887"/>
          </a:xfrm>
        </p:spPr>
        <p:txBody>
          <a:bodyPr>
            <a:normAutofit/>
          </a:bodyPr>
          <a:lstStyle/>
          <a:p>
            <a:pPr lvl="0"/>
            <a:r>
              <a:rPr lang="en-US" dirty="0"/>
              <a:t>Lack of data availability at </a:t>
            </a:r>
            <a:r>
              <a:rPr lang="en-US" dirty="0" smtClean="0"/>
              <a:t>the required  </a:t>
            </a:r>
            <a:r>
              <a:rPr lang="en-US" dirty="0"/>
              <a:t>geographical areas (provincial level) </a:t>
            </a:r>
            <a:r>
              <a:rPr lang="en-GB" dirty="0"/>
              <a:t> </a:t>
            </a:r>
            <a:endParaRPr lang="de-AT" dirty="0"/>
          </a:p>
          <a:p>
            <a:r>
              <a:rPr lang="en-US" dirty="0"/>
              <a:t>Some data are based on hypotheses or estimation studies (e.g. hazardous </a:t>
            </a:r>
            <a:r>
              <a:rPr lang="en-US" dirty="0" smtClean="0"/>
              <a:t>waste and waste water)</a:t>
            </a:r>
          </a:p>
          <a:p>
            <a:pPr lvl="0"/>
            <a:endParaRPr lang="en-US" dirty="0"/>
          </a:p>
          <a:p>
            <a:pPr lvl="0"/>
            <a:r>
              <a:rPr lang="en-US" dirty="0" smtClean="0"/>
              <a:t>Some of requested industrial emission data is not a priority for Jordan and it is not being monitored and can not be reported. </a:t>
            </a:r>
            <a:r>
              <a:rPr lang="en-GB" dirty="0"/>
              <a:t> </a:t>
            </a:r>
            <a:r>
              <a:rPr lang="de-AT" dirty="0"/>
              <a:t> </a:t>
            </a:r>
            <a:r>
              <a:rPr lang="en-GB" dirty="0"/>
              <a:t> </a:t>
            </a:r>
            <a:endParaRPr lang="en-US" dirty="0" smtClean="0"/>
          </a:p>
        </p:txBody>
      </p:sp>
      <p:sp>
        <p:nvSpPr>
          <p:cNvPr id="3" name="Textplatzhalter 2"/>
          <p:cNvSpPr>
            <a:spLocks noGrp="1"/>
          </p:cNvSpPr>
          <p:nvPr>
            <p:ph type="body" sz="quarter" idx="11"/>
          </p:nvPr>
        </p:nvSpPr>
        <p:spPr>
          <a:xfrm>
            <a:off x="2711228" y="313957"/>
            <a:ext cx="8870319" cy="313060"/>
          </a:xfrm>
        </p:spPr>
        <p:txBody>
          <a:bodyPr>
            <a:normAutofit fontScale="70000" lnSpcReduction="20000"/>
          </a:bodyPr>
          <a:lstStyle/>
          <a:p>
            <a:r>
              <a:rPr lang="en-AU" dirty="0" smtClean="0"/>
              <a:t>Jordan Self Assessment</a:t>
            </a:r>
            <a:endParaRPr lang="en-AU" dirty="0"/>
          </a:p>
        </p:txBody>
      </p:sp>
    </p:spTree>
    <p:extLst>
      <p:ext uri="{BB962C8B-B14F-4D97-AF65-F5344CB8AC3E}">
        <p14:creationId xmlns:p14="http://schemas.microsoft.com/office/powerpoint/2010/main" val="406234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2"/>
          <a:stretch>
            <a:fillRect/>
          </a:stretch>
        </p:blipFill>
        <p:spPr>
          <a:xfrm>
            <a:off x="829995" y="5022413"/>
            <a:ext cx="5864860" cy="1530229"/>
          </a:xfrm>
          <a:prstGeom prst="rect">
            <a:avLst/>
          </a:prstGeom>
        </p:spPr>
      </p:pic>
      <p:sp>
        <p:nvSpPr>
          <p:cNvPr id="2" name="Textplatzhalter 1"/>
          <p:cNvSpPr>
            <a:spLocks noGrp="1"/>
          </p:cNvSpPr>
          <p:nvPr>
            <p:ph type="body" sz="quarter" idx="10"/>
          </p:nvPr>
        </p:nvSpPr>
        <p:spPr>
          <a:xfrm>
            <a:off x="689318" y="1503680"/>
            <a:ext cx="10892230" cy="5079076"/>
          </a:xfrm>
        </p:spPr>
        <p:txBody>
          <a:bodyPr/>
          <a:lstStyle/>
          <a:p>
            <a:endParaRPr lang="de-AT" dirty="0"/>
          </a:p>
        </p:txBody>
      </p:sp>
      <p:pic>
        <p:nvPicPr>
          <p:cNvPr id="4" name="Picture 5"/>
          <p:cNvPicPr>
            <a:picLocks noChangeAspect="1"/>
          </p:cNvPicPr>
          <p:nvPr/>
        </p:nvPicPr>
        <p:blipFill rotWithShape="1">
          <a:blip r:embed="rId3" cstate="print"/>
          <a:srcRect l="8480" t="13305" r="24020" b="49335"/>
          <a:stretch/>
        </p:blipFill>
        <p:spPr>
          <a:xfrm>
            <a:off x="689318" y="1150353"/>
            <a:ext cx="6507566" cy="3841947"/>
          </a:xfrm>
          <a:prstGeom prst="rect">
            <a:avLst/>
          </a:prstGeom>
        </p:spPr>
      </p:pic>
      <p:sp>
        <p:nvSpPr>
          <p:cNvPr id="5" name="Textplatzhalter 4"/>
          <p:cNvSpPr>
            <a:spLocks noGrp="1"/>
          </p:cNvSpPr>
          <p:nvPr>
            <p:ph type="body" sz="quarter" idx="11"/>
          </p:nvPr>
        </p:nvSpPr>
        <p:spPr>
          <a:xfrm>
            <a:off x="829995" y="224416"/>
            <a:ext cx="10751552" cy="1279264"/>
          </a:xfrm>
        </p:spPr>
        <p:txBody>
          <a:bodyPr/>
          <a:lstStyle/>
          <a:p>
            <a:r>
              <a:rPr lang="en-AU" dirty="0" smtClean="0"/>
              <a:t>Approach: Build Knowledge</a:t>
            </a:r>
            <a:endParaRPr lang="en-AU" dirty="0"/>
          </a:p>
        </p:txBody>
      </p:sp>
    </p:spTree>
    <p:extLst>
      <p:ext uri="{BB962C8B-B14F-4D97-AF65-F5344CB8AC3E}">
        <p14:creationId xmlns:p14="http://schemas.microsoft.com/office/powerpoint/2010/main" val="850883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2937271" y="1111395"/>
            <a:ext cx="8658225" cy="4743450"/>
          </a:xfrm>
          <a:prstGeom prst="rect">
            <a:avLst/>
          </a:prstGeom>
          <a:noFill/>
        </p:spPr>
        <p:txBody>
          <a:bodyPr wrap="square" rtlCol="0">
            <a:spAutoFit/>
          </a:bodyPr>
          <a:lstStyle/>
          <a:p>
            <a:endParaRPr lang="de-AT" dirty="0"/>
          </a:p>
        </p:txBody>
      </p:sp>
      <p:sp>
        <p:nvSpPr>
          <p:cNvPr id="3" name="Textfeld 2"/>
          <p:cNvSpPr txBox="1"/>
          <p:nvPr/>
        </p:nvSpPr>
        <p:spPr>
          <a:xfrm>
            <a:off x="528638" y="157163"/>
            <a:ext cx="8979580" cy="369332"/>
          </a:xfrm>
          <a:prstGeom prst="rect">
            <a:avLst/>
          </a:prstGeom>
          <a:noFill/>
        </p:spPr>
        <p:txBody>
          <a:bodyPr wrap="square" rtlCol="0">
            <a:spAutoFit/>
          </a:bodyPr>
          <a:lstStyle/>
          <a:p>
            <a:r>
              <a:rPr lang="en-GB" dirty="0" smtClean="0"/>
              <a:t>Reporting obligations / Agenda 2030/ H2020 indicators</a:t>
            </a:r>
            <a:endParaRPr lang="en-GB" dirty="0"/>
          </a:p>
        </p:txBody>
      </p:sp>
      <p:graphicFrame>
        <p:nvGraphicFramePr>
          <p:cNvPr id="13" name="Tabelle 12"/>
          <p:cNvGraphicFramePr>
            <a:graphicFrameLocks noGrp="1"/>
          </p:cNvGraphicFramePr>
          <p:nvPr>
            <p:extLst>
              <p:ext uri="{D42A27DB-BD31-4B8C-83A1-F6EECF244321}">
                <p14:modId xmlns:p14="http://schemas.microsoft.com/office/powerpoint/2010/main" val="3237556788"/>
              </p:ext>
            </p:extLst>
          </p:nvPr>
        </p:nvGraphicFramePr>
        <p:xfrm>
          <a:off x="120254" y="2082345"/>
          <a:ext cx="10426700" cy="2325818"/>
        </p:xfrm>
        <a:graphic>
          <a:graphicData uri="http://schemas.openxmlformats.org/drawingml/2006/table">
            <a:tbl>
              <a:tblPr firstRow="1" bandRow="1">
                <a:tableStyleId>{5C22544A-7EE6-4342-B048-85BDC9FD1C3A}</a:tableStyleId>
              </a:tblPr>
              <a:tblGrid>
                <a:gridCol w="2085340">
                  <a:extLst>
                    <a:ext uri="{9D8B030D-6E8A-4147-A177-3AD203B41FA5}">
                      <a16:colId xmlns="" xmlns:a16="http://schemas.microsoft.com/office/drawing/2014/main" val="3277802748"/>
                    </a:ext>
                  </a:extLst>
                </a:gridCol>
                <a:gridCol w="2085340">
                  <a:extLst>
                    <a:ext uri="{9D8B030D-6E8A-4147-A177-3AD203B41FA5}">
                      <a16:colId xmlns="" xmlns:a16="http://schemas.microsoft.com/office/drawing/2014/main" val="1444816859"/>
                    </a:ext>
                  </a:extLst>
                </a:gridCol>
                <a:gridCol w="2085340">
                  <a:extLst>
                    <a:ext uri="{9D8B030D-6E8A-4147-A177-3AD203B41FA5}">
                      <a16:colId xmlns="" xmlns:a16="http://schemas.microsoft.com/office/drawing/2014/main" val="3598539024"/>
                    </a:ext>
                  </a:extLst>
                </a:gridCol>
                <a:gridCol w="2085340">
                  <a:extLst>
                    <a:ext uri="{9D8B030D-6E8A-4147-A177-3AD203B41FA5}">
                      <a16:colId xmlns="" xmlns:a16="http://schemas.microsoft.com/office/drawing/2014/main" val="3896288133"/>
                    </a:ext>
                  </a:extLst>
                </a:gridCol>
                <a:gridCol w="2085340">
                  <a:extLst>
                    <a:ext uri="{9D8B030D-6E8A-4147-A177-3AD203B41FA5}">
                      <a16:colId xmlns="" xmlns:a16="http://schemas.microsoft.com/office/drawing/2014/main" val="13102641"/>
                    </a:ext>
                  </a:extLst>
                </a:gridCol>
              </a:tblGrid>
              <a:tr h="2325818">
                <a:tc>
                  <a:txBody>
                    <a:bodyPr/>
                    <a:lstStyle/>
                    <a:p>
                      <a:endParaRPr lang="de-AT" dirty="0"/>
                    </a:p>
                  </a:txBody>
                  <a:tcPr>
                    <a:solidFill>
                      <a:schemeClr val="bg2"/>
                    </a:solidFill>
                  </a:tcPr>
                </a:tc>
                <a:tc>
                  <a:txBody>
                    <a:bodyPr/>
                    <a:lstStyle/>
                    <a:p>
                      <a:endParaRPr lang="de-AT" dirty="0"/>
                    </a:p>
                  </a:txBody>
                  <a:tcPr>
                    <a:solidFill>
                      <a:schemeClr val="bg2"/>
                    </a:solidFill>
                  </a:tcPr>
                </a:tc>
                <a:tc>
                  <a:txBody>
                    <a:bodyPr/>
                    <a:lstStyle/>
                    <a:p>
                      <a:endParaRPr lang="de-AT" dirty="0"/>
                    </a:p>
                  </a:txBody>
                  <a:tcPr>
                    <a:solidFill>
                      <a:schemeClr val="bg2"/>
                    </a:solidFill>
                  </a:tcPr>
                </a:tc>
                <a:tc>
                  <a:txBody>
                    <a:bodyPr/>
                    <a:lstStyle/>
                    <a:p>
                      <a:endParaRPr lang="de-AT" dirty="0"/>
                    </a:p>
                  </a:txBody>
                  <a:tcPr>
                    <a:solidFill>
                      <a:schemeClr val="bg2"/>
                    </a:solidFill>
                  </a:tcPr>
                </a:tc>
                <a:tc>
                  <a:txBody>
                    <a:bodyPr/>
                    <a:lstStyle/>
                    <a:p>
                      <a:endParaRPr lang="de-AT" dirty="0"/>
                    </a:p>
                  </a:txBody>
                  <a:tcPr>
                    <a:solidFill>
                      <a:schemeClr val="bg2"/>
                    </a:solidFill>
                  </a:tcPr>
                </a:tc>
                <a:extLst>
                  <a:ext uri="{0D108BD9-81ED-4DB2-BD59-A6C34878D82A}">
                    <a16:rowId xmlns="" xmlns:a16="http://schemas.microsoft.com/office/drawing/2014/main" val="636727182"/>
                  </a:ext>
                </a:extLst>
              </a:tr>
            </a:tbl>
          </a:graphicData>
        </a:graphic>
      </p:graphicFrame>
      <p:sp>
        <p:nvSpPr>
          <p:cNvPr id="20" name="Textfeld 19"/>
          <p:cNvSpPr txBox="1"/>
          <p:nvPr/>
        </p:nvSpPr>
        <p:spPr>
          <a:xfrm>
            <a:off x="273589" y="4257635"/>
            <a:ext cx="10049782" cy="1261884"/>
          </a:xfrm>
          <a:prstGeom prst="rect">
            <a:avLst/>
          </a:prstGeom>
          <a:noFill/>
        </p:spPr>
        <p:txBody>
          <a:bodyPr wrap="square" rtlCol="0">
            <a:spAutoFit/>
          </a:bodyPr>
          <a:lstStyle/>
          <a:p>
            <a:r>
              <a:rPr lang="fr-FR" sz="4000" dirty="0" smtClean="0"/>
              <a:t>+</a:t>
            </a:r>
            <a:r>
              <a:rPr lang="fr-FR" dirty="0" smtClean="0"/>
              <a:t> </a:t>
            </a:r>
            <a:r>
              <a:rPr lang="fr-FR" i="1" dirty="0" smtClean="0"/>
              <a:t>H2020 </a:t>
            </a:r>
            <a:r>
              <a:rPr lang="en-GB" i="1" dirty="0" smtClean="0"/>
              <a:t>Indicators+ NMISW+ Basel convention+ the action</a:t>
            </a:r>
          </a:p>
          <a:p>
            <a:r>
              <a:rPr lang="en-GB" i="1" dirty="0" smtClean="0"/>
              <a:t>Plan for sustainable consumption and production + green </a:t>
            </a:r>
          </a:p>
          <a:p>
            <a:r>
              <a:rPr lang="en-GB" i="1" dirty="0" smtClean="0"/>
              <a:t>Growth strategy</a:t>
            </a:r>
            <a:endParaRPr lang="en-GB" i="1" dirty="0"/>
          </a:p>
        </p:txBody>
      </p:sp>
      <p:cxnSp>
        <p:nvCxnSpPr>
          <p:cNvPr id="22" name="Gewinkelter Verbinder 21"/>
          <p:cNvCxnSpPr/>
          <p:nvPr/>
        </p:nvCxnSpPr>
        <p:spPr>
          <a:xfrm flipV="1">
            <a:off x="4258667" y="5299705"/>
            <a:ext cx="2946400" cy="550575"/>
          </a:xfrm>
          <a:prstGeom prst="bentConnector3">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7300770" y="5073068"/>
            <a:ext cx="3913188" cy="369332"/>
          </a:xfrm>
          <a:prstGeom prst="rect">
            <a:avLst/>
          </a:prstGeom>
          <a:noFill/>
        </p:spPr>
        <p:txBody>
          <a:bodyPr wrap="square" rtlCol="0">
            <a:spAutoFit/>
          </a:bodyPr>
          <a:lstStyle/>
          <a:p>
            <a:r>
              <a:rPr lang="en-AU" dirty="0" smtClean="0"/>
              <a:t>Establishing regular H2020 data flows</a:t>
            </a:r>
            <a:endParaRPr lang="en-AU" dirty="0"/>
          </a:p>
        </p:txBody>
      </p:sp>
      <p:sp>
        <p:nvSpPr>
          <p:cNvPr id="28" name="Textfeld 27"/>
          <p:cNvSpPr txBox="1"/>
          <p:nvPr/>
        </p:nvSpPr>
        <p:spPr>
          <a:xfrm>
            <a:off x="5900009" y="4406183"/>
            <a:ext cx="1078145" cy="923330"/>
          </a:xfrm>
          <a:prstGeom prst="rect">
            <a:avLst/>
          </a:prstGeom>
          <a:noFill/>
        </p:spPr>
        <p:txBody>
          <a:bodyPr wrap="square" rtlCol="0">
            <a:spAutoFit/>
          </a:bodyPr>
          <a:lstStyle/>
          <a:p>
            <a:r>
              <a:rPr lang="en-AU" b="1" i="1" dirty="0" smtClean="0"/>
              <a:t>How do we get there?</a:t>
            </a:r>
            <a:endParaRPr lang="en-AU" b="1" i="1" dirty="0"/>
          </a:p>
        </p:txBody>
      </p:sp>
      <p:sp>
        <p:nvSpPr>
          <p:cNvPr id="29" name="Textfeld 28"/>
          <p:cNvSpPr txBox="1"/>
          <p:nvPr/>
        </p:nvSpPr>
        <p:spPr>
          <a:xfrm>
            <a:off x="2152254" y="5442400"/>
            <a:ext cx="2095500" cy="646331"/>
          </a:xfrm>
          <a:prstGeom prst="rect">
            <a:avLst/>
          </a:prstGeom>
          <a:noFill/>
        </p:spPr>
        <p:txBody>
          <a:bodyPr wrap="square" rtlCol="0">
            <a:spAutoFit/>
          </a:bodyPr>
          <a:lstStyle/>
          <a:p>
            <a:r>
              <a:rPr lang="en-GB" dirty="0" smtClean="0"/>
              <a:t>Industrial emission data Gaps</a:t>
            </a:r>
            <a:endParaRPr lang="en-GB" dirty="0"/>
          </a:p>
        </p:txBody>
      </p:sp>
      <p:pic>
        <p:nvPicPr>
          <p:cNvPr id="30" name="Grafik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5" y="1937109"/>
            <a:ext cx="2143125" cy="2320526"/>
          </a:xfrm>
          <a:prstGeom prst="rect">
            <a:avLst/>
          </a:prstGeom>
        </p:spPr>
      </p:pic>
      <p:pic>
        <p:nvPicPr>
          <p:cNvPr id="31" name="Grafi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05522" y="1926820"/>
            <a:ext cx="2132211" cy="2330815"/>
          </a:xfrm>
          <a:prstGeom prst="rect">
            <a:avLst/>
          </a:prstGeom>
        </p:spPr>
      </p:pic>
      <p:pic>
        <p:nvPicPr>
          <p:cNvPr id="32" name="Grafik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57085" y="1929232"/>
            <a:ext cx="1983544" cy="2323838"/>
          </a:xfrm>
          <a:prstGeom prst="rect">
            <a:avLst/>
          </a:prstGeom>
        </p:spPr>
      </p:pic>
      <p:pic>
        <p:nvPicPr>
          <p:cNvPr id="33" name="Grafik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36655" y="1926820"/>
            <a:ext cx="2143125" cy="2326249"/>
          </a:xfrm>
          <a:prstGeom prst="rect">
            <a:avLst/>
          </a:prstGeom>
        </p:spPr>
      </p:pic>
      <p:pic>
        <p:nvPicPr>
          <p:cNvPr id="34" name="Grafik 3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59981" y="1937110"/>
            <a:ext cx="2143125" cy="2315960"/>
          </a:xfrm>
          <a:prstGeom prst="rect">
            <a:avLst/>
          </a:prstGeom>
        </p:spPr>
      </p:pic>
      <p:pic>
        <p:nvPicPr>
          <p:cNvPr id="35" name="Grafik 3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35748" y="718348"/>
            <a:ext cx="2962738" cy="1173991"/>
          </a:xfrm>
          <a:prstGeom prst="rect">
            <a:avLst/>
          </a:prstGeom>
        </p:spPr>
      </p:pic>
    </p:spTree>
    <p:extLst>
      <p:ext uri="{BB962C8B-B14F-4D97-AF65-F5344CB8AC3E}">
        <p14:creationId xmlns:p14="http://schemas.microsoft.com/office/powerpoint/2010/main" val="1549792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64218" y="526495"/>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143249" y="1200151"/>
            <a:ext cx="8658225" cy="4743450"/>
          </a:xfrm>
          <a:prstGeom prst="rect">
            <a:avLst/>
          </a:prstGeom>
          <a:noFill/>
        </p:spPr>
        <p:txBody>
          <a:bodyPr wrap="square" rtlCol="0">
            <a:spAutoFit/>
          </a:bodyPr>
          <a:lstStyle/>
          <a:p>
            <a:endParaRPr lang="de-AT" dirty="0"/>
          </a:p>
        </p:txBody>
      </p:sp>
      <p:sp>
        <p:nvSpPr>
          <p:cNvPr id="3" name="Textfeld 2"/>
          <p:cNvSpPr txBox="1"/>
          <p:nvPr/>
        </p:nvSpPr>
        <p:spPr>
          <a:xfrm>
            <a:off x="528638" y="157163"/>
            <a:ext cx="8979580" cy="369332"/>
          </a:xfrm>
          <a:prstGeom prst="rect">
            <a:avLst/>
          </a:prstGeom>
          <a:noFill/>
        </p:spPr>
        <p:txBody>
          <a:bodyPr wrap="square" rtlCol="0">
            <a:spAutoFit/>
          </a:bodyPr>
          <a:lstStyle/>
          <a:p>
            <a:r>
              <a:rPr lang="en-GB" dirty="0" smtClean="0"/>
              <a:t>Water indicators</a:t>
            </a:r>
            <a:endParaRPr lang="en-GB" dirty="0"/>
          </a:p>
        </p:txBody>
      </p:sp>
      <p:sp>
        <p:nvSpPr>
          <p:cNvPr id="5" name="Textfeld 4"/>
          <p:cNvSpPr txBox="1"/>
          <p:nvPr/>
        </p:nvSpPr>
        <p:spPr>
          <a:xfrm>
            <a:off x="98474" y="671691"/>
            <a:ext cx="12093526" cy="6463308"/>
          </a:xfrm>
          <a:prstGeom prst="rect">
            <a:avLst/>
          </a:prstGeom>
          <a:noFill/>
        </p:spPr>
        <p:txBody>
          <a:bodyPr wrap="square" rtlCol="0">
            <a:spAutoFit/>
          </a:bodyPr>
          <a:lstStyle/>
          <a:p>
            <a:r>
              <a:rPr lang="en-GB" dirty="0" smtClean="0"/>
              <a:t>Water data : 100% available and  easily accessible </a:t>
            </a:r>
          </a:p>
          <a:p>
            <a:endParaRPr lang="en-US" dirty="0" smtClean="0"/>
          </a:p>
          <a:p>
            <a:r>
              <a:rPr lang="en-US" dirty="0" smtClean="0"/>
              <a:t>The </a:t>
            </a:r>
            <a:r>
              <a:rPr lang="en-US" dirty="0"/>
              <a:t>Ministry of Environment conducts monitoring in 5 main sectors: groundwater (19 locations), dams (10 locations), valleys  and surface water (22), industrial wastewater (34) and municipal wastewater treatment plants (40).</a:t>
            </a:r>
          </a:p>
          <a:p>
            <a:r>
              <a:rPr lang="en-US" dirty="0"/>
              <a:t>industrial wastewaters monitoring in 8 sectors including pharmaceuticals, refinery, slaughter houses, textile sector, chemical sector, food industries, paper and cardboard, Fodder and fertilizers</a:t>
            </a:r>
            <a:r>
              <a:rPr lang="en-US" dirty="0" smtClean="0"/>
              <a:t>, Power </a:t>
            </a:r>
            <a:r>
              <a:rPr lang="en-US" dirty="0"/>
              <a:t>stations (27 industrial installations and power plants, and 5 main treatment plants). Periodic testing is carried out once every 4 months. </a:t>
            </a:r>
            <a:r>
              <a:rPr lang="en-US" b="1" dirty="0"/>
              <a:t>Development of self-monitoring is one of the priorities of the Ministry</a:t>
            </a:r>
            <a:r>
              <a:rPr lang="en-US" dirty="0"/>
              <a:t>. With regard to domestic wastewater, 33 plants are regularly monitored. Eleven stations belonging to hospitals and other public administrations are also monitored</a:t>
            </a:r>
            <a:r>
              <a:rPr lang="en-US" dirty="0" smtClean="0"/>
              <a:t>.</a:t>
            </a:r>
          </a:p>
          <a:p>
            <a:endParaRPr lang="en-US" dirty="0" smtClean="0"/>
          </a:p>
          <a:p>
            <a:r>
              <a:rPr lang="en-US" dirty="0"/>
              <a:t>Currently samples are taken by RSS </a:t>
            </a:r>
            <a:r>
              <a:rPr lang="en-US" dirty="0" smtClean="0"/>
              <a:t>(</a:t>
            </a:r>
            <a:r>
              <a:rPr lang="en-US" dirty="0"/>
              <a:t>ground water 2 per year, Dams 2 per year, valleys mainly 2 per year, industrial wastewater once every 4 months, pharmaceuticals normal parameters once every 4 months heavy metals and other special parameters once per year, Refinery normal parameters once every 4 months heavy metals and other special parameters once per year, slaughterhouses normal parameters once every 4 months heavy metals and other special parameters once per year, </a:t>
            </a:r>
          </a:p>
          <a:p>
            <a:r>
              <a:rPr lang="en-US" dirty="0"/>
              <a:t>Textile normal parameters once every 4 months heavy metals and other special parameters once per year, Chemical industries once every 4 months, food industries once every 4 months, papers and cardboard once every 4 months heavy metals and other special parameters once per year, Fodder and fertilizers normal parameters once every 4 months heavy metals and other special parameters once per year, Power Generation stations normal parameters once every 4 months heavy metals and other special parameters once per year </a:t>
            </a:r>
            <a:r>
              <a:rPr lang="en-US" dirty="0" smtClean="0"/>
              <a:t>). The data is stored in an Electronic Database. Report are </a:t>
            </a:r>
            <a:r>
              <a:rPr lang="en-US" dirty="0"/>
              <a:t>generated yearly and shared with all related ministries </a:t>
            </a:r>
            <a:r>
              <a:rPr lang="en-US" dirty="0" smtClean="0"/>
              <a:t>Ministry </a:t>
            </a:r>
            <a:r>
              <a:rPr lang="en-US" dirty="0"/>
              <a:t>of Water and </a:t>
            </a:r>
            <a:r>
              <a:rPr lang="en-US" dirty="0" smtClean="0"/>
              <a:t>irrigation, Ministry </a:t>
            </a:r>
            <a:r>
              <a:rPr lang="en-US" dirty="0"/>
              <a:t>of </a:t>
            </a:r>
            <a:r>
              <a:rPr lang="en-US" dirty="0" smtClean="0"/>
              <a:t>Agriculture, Ministry </a:t>
            </a:r>
            <a:r>
              <a:rPr lang="en-US" dirty="0"/>
              <a:t>of </a:t>
            </a:r>
            <a:r>
              <a:rPr lang="en-US" dirty="0" smtClean="0"/>
              <a:t>Health.</a:t>
            </a:r>
            <a:endParaRPr lang="en-US" dirty="0"/>
          </a:p>
          <a:p>
            <a:endParaRPr lang="en-US" dirty="0"/>
          </a:p>
          <a:p>
            <a:endParaRPr lang="en-US" dirty="0"/>
          </a:p>
          <a:p>
            <a:endParaRPr lang="en-GB" dirty="0"/>
          </a:p>
        </p:txBody>
      </p:sp>
    </p:spTree>
    <p:extLst>
      <p:ext uri="{BB962C8B-B14F-4D97-AF65-F5344CB8AC3E}">
        <p14:creationId xmlns:p14="http://schemas.microsoft.com/office/powerpoint/2010/main" val="2730868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ver">
  <a:themeElements>
    <a:clrScheme name="Personnalisée 1">
      <a:dk1>
        <a:srgbClr val="113A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enSans">
      <a:majorFont>
        <a:latin typeface="Open Sans Semibold"/>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1" id="{E4F9F298-BAF6-4F20-8DB2-279772030BF7}" vid="{6AAC387B-F0FD-4CD9-BB70-7EC88EF8F0D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1364</Words>
  <Application>Microsoft Office PowerPoint</Application>
  <PresentationFormat>Benutzerdefiniert</PresentationFormat>
  <Paragraphs>156</Paragraphs>
  <Slides>16</Slides>
  <Notes>2</Notes>
  <HiddenSlides>0</HiddenSlides>
  <MMClips>0</MMClips>
  <ScaleCrop>false</ScaleCrop>
  <HeadingPairs>
    <vt:vector size="4" baseType="variant">
      <vt:variant>
        <vt:lpstr>Design</vt:lpstr>
      </vt:variant>
      <vt:variant>
        <vt:i4>2</vt:i4>
      </vt:variant>
      <vt:variant>
        <vt:lpstr>Folientitel</vt:lpstr>
      </vt:variant>
      <vt:variant>
        <vt:i4>16</vt:i4>
      </vt:variant>
    </vt:vector>
  </HeadingPairs>
  <TitlesOfParts>
    <vt:vector size="18" baseType="lpstr">
      <vt:lpstr>Office Theme</vt:lpstr>
      <vt:lpstr>Cover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Sabah.Nait@umweltbundesamt.at</Manager>
  <Company>European Environment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Cécile;Sabah.Nait@umweltbundesamt.at</dc:creator>
  <cp:lastModifiedBy>Nait Sabah</cp:lastModifiedBy>
  <cp:revision>343</cp:revision>
  <cp:lastPrinted>2019-04-11T07:05:58Z</cp:lastPrinted>
  <dcterms:created xsi:type="dcterms:W3CDTF">2016-02-08T13:23:32Z</dcterms:created>
  <dcterms:modified xsi:type="dcterms:W3CDTF">2020-08-03T21:43:50Z</dcterms:modified>
</cp:coreProperties>
</file>