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3" r:id="rId2"/>
  </p:sldMasterIdLst>
  <p:notesMasterIdLst>
    <p:notesMasterId r:id="rId13"/>
  </p:notesMasterIdLst>
  <p:handoutMasterIdLst>
    <p:handoutMasterId r:id="rId14"/>
  </p:handoutMasterIdLst>
  <p:sldIdLst>
    <p:sldId id="268" r:id="rId3"/>
    <p:sldId id="363" r:id="rId4"/>
    <p:sldId id="366" r:id="rId5"/>
    <p:sldId id="374" r:id="rId6"/>
    <p:sldId id="375" r:id="rId7"/>
    <p:sldId id="372" r:id="rId8"/>
    <p:sldId id="373" r:id="rId9"/>
    <p:sldId id="371" r:id="rId10"/>
    <p:sldId id="370" r:id="rId11"/>
    <p:sldId id="331" r:id="rId12"/>
  </p:sldIdLst>
  <p:sldSz cx="12192000" cy="6858000"/>
  <p:notesSz cx="6735763" cy="98663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87D78"/>
    <a:srgbClr val="AC8B8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Stile medio 1 - Colore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726" autoAdjust="0"/>
    <p:restoredTop sz="50000" autoAdjust="0"/>
  </p:normalViewPr>
  <p:slideViewPr>
    <p:cSldViewPr snapToGrid="0">
      <p:cViewPr>
        <p:scale>
          <a:sx n="84" d="100"/>
          <a:sy n="84" d="100"/>
        </p:scale>
        <p:origin x="192" y="968"/>
      </p:cViewPr>
      <p:guideLst>
        <p:guide orient="horz" pos="2160"/>
        <p:guide pos="3840"/>
      </p:guideLst>
    </p:cSldViewPr>
  </p:slideViewPr>
  <p:notesTextViewPr>
    <p:cViewPr>
      <p:scale>
        <a:sx n="1" d="1"/>
        <a:sy n="1" d="1"/>
      </p:scale>
      <p:origin x="0" y="0"/>
    </p:cViewPr>
  </p:notesTextViewPr>
  <p:sorterViewPr>
    <p:cViewPr varScale="1">
      <p:scale>
        <a:sx n="100" d="100"/>
        <a:sy n="100" d="100"/>
      </p:scale>
      <p:origin x="0" y="-14784"/>
    </p:cViewPr>
  </p:sorterViewPr>
  <p:notesViewPr>
    <p:cSldViewPr snapToGrid="0">
      <p:cViewPr varScale="1">
        <p:scale>
          <a:sx n="55" d="100"/>
          <a:sy n="55" d="100"/>
        </p:scale>
        <p:origin x="3102" y="78"/>
      </p:cViewPr>
      <p:guideLst/>
    </p:cSldViewPr>
  </p:notes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notesMaster" Target="notesMasters/notesMaster1.xml"/><Relationship Id="rId14" Type="http://schemas.openxmlformats.org/officeDocument/2006/relationships/handoutMaster" Target="handoutMasters/handoutMaster1.xml"/><Relationship Id="rId15" Type="http://schemas.openxmlformats.org/officeDocument/2006/relationships/presProps" Target="presProps.xml"/><Relationship Id="rId16" Type="http://schemas.openxmlformats.org/officeDocument/2006/relationships/viewProps" Target="viewProps.xml"/><Relationship Id="rId17" Type="http://schemas.openxmlformats.org/officeDocument/2006/relationships/theme" Target="theme/theme1.xml"/><Relationship Id="rId1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10"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18831" cy="495029"/>
          </a:xfrm>
          <a:prstGeom prst="rect">
            <a:avLst/>
          </a:prstGeom>
        </p:spPr>
        <p:txBody>
          <a:bodyPr vert="horz" lIns="90762" tIns="45381" rIns="90762" bIns="45381" rtlCol="0"/>
          <a:lstStyle>
            <a:lvl1pPr algn="l">
              <a:defRPr sz="1200"/>
            </a:lvl1pPr>
          </a:lstStyle>
          <a:p>
            <a:endParaRPr lang="en-GB"/>
          </a:p>
        </p:txBody>
      </p:sp>
      <p:sp>
        <p:nvSpPr>
          <p:cNvPr id="3" name="Date Placeholder 2"/>
          <p:cNvSpPr>
            <a:spLocks noGrp="1"/>
          </p:cNvSpPr>
          <p:nvPr>
            <p:ph type="dt" sz="quarter" idx="1"/>
          </p:nvPr>
        </p:nvSpPr>
        <p:spPr>
          <a:xfrm>
            <a:off x="3815374" y="1"/>
            <a:ext cx="2918831" cy="495029"/>
          </a:xfrm>
          <a:prstGeom prst="rect">
            <a:avLst/>
          </a:prstGeom>
        </p:spPr>
        <p:txBody>
          <a:bodyPr vert="horz" lIns="90762" tIns="45381" rIns="90762" bIns="45381" rtlCol="0"/>
          <a:lstStyle>
            <a:lvl1pPr algn="r">
              <a:defRPr sz="1200"/>
            </a:lvl1pPr>
          </a:lstStyle>
          <a:p>
            <a:fld id="{263FDCB7-04A6-406D-A1F0-02C4A1A1F2DA}" type="datetimeFigureOut">
              <a:rPr lang="en-GB" smtClean="0"/>
              <a:t>23/09/2019</a:t>
            </a:fld>
            <a:endParaRPr lang="en-GB"/>
          </a:p>
        </p:txBody>
      </p:sp>
      <p:sp>
        <p:nvSpPr>
          <p:cNvPr id="4" name="Footer Placeholder 3"/>
          <p:cNvSpPr>
            <a:spLocks noGrp="1"/>
          </p:cNvSpPr>
          <p:nvPr>
            <p:ph type="ftr" sz="quarter" idx="2"/>
          </p:nvPr>
        </p:nvSpPr>
        <p:spPr>
          <a:xfrm>
            <a:off x="0" y="9371287"/>
            <a:ext cx="2918831" cy="495028"/>
          </a:xfrm>
          <a:prstGeom prst="rect">
            <a:avLst/>
          </a:prstGeom>
        </p:spPr>
        <p:txBody>
          <a:bodyPr vert="horz" lIns="90762" tIns="45381" rIns="90762" bIns="45381" rtlCol="0" anchor="b"/>
          <a:lstStyle>
            <a:lvl1pPr algn="l">
              <a:defRPr sz="1200"/>
            </a:lvl1pPr>
          </a:lstStyle>
          <a:p>
            <a:endParaRPr lang="en-GB"/>
          </a:p>
        </p:txBody>
      </p:sp>
      <p:sp>
        <p:nvSpPr>
          <p:cNvPr id="5" name="Slide Number Placeholder 4"/>
          <p:cNvSpPr>
            <a:spLocks noGrp="1"/>
          </p:cNvSpPr>
          <p:nvPr>
            <p:ph type="sldNum" sz="quarter" idx="3"/>
          </p:nvPr>
        </p:nvSpPr>
        <p:spPr>
          <a:xfrm>
            <a:off x="3815374" y="9371287"/>
            <a:ext cx="2918831" cy="495028"/>
          </a:xfrm>
          <a:prstGeom prst="rect">
            <a:avLst/>
          </a:prstGeom>
        </p:spPr>
        <p:txBody>
          <a:bodyPr vert="horz" lIns="90762" tIns="45381" rIns="90762" bIns="45381" rtlCol="0" anchor="b"/>
          <a:lstStyle>
            <a:lvl1pPr algn="r">
              <a:defRPr sz="1200"/>
            </a:lvl1pPr>
          </a:lstStyle>
          <a:p>
            <a:fld id="{0610A556-0603-4967-BC57-0DB2CF7106DB}" type="slidenum">
              <a:rPr lang="en-GB" smtClean="0"/>
              <a:t>‹n.›</a:t>
            </a:fld>
            <a:endParaRPr lang="en-GB"/>
          </a:p>
        </p:txBody>
      </p:sp>
    </p:spTree>
    <p:extLst>
      <p:ext uri="{BB962C8B-B14F-4D97-AF65-F5344CB8AC3E}">
        <p14:creationId xmlns:p14="http://schemas.microsoft.com/office/powerpoint/2010/main" val="28383995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18831" cy="495029"/>
          </a:xfrm>
          <a:prstGeom prst="rect">
            <a:avLst/>
          </a:prstGeom>
        </p:spPr>
        <p:txBody>
          <a:bodyPr vert="horz" lIns="90762" tIns="45381" rIns="90762" bIns="45381" rtlCol="0"/>
          <a:lstStyle>
            <a:lvl1pPr algn="l">
              <a:defRPr sz="1200"/>
            </a:lvl1pPr>
          </a:lstStyle>
          <a:p>
            <a:endParaRPr lang="en-GB"/>
          </a:p>
        </p:txBody>
      </p:sp>
      <p:sp>
        <p:nvSpPr>
          <p:cNvPr id="3" name="Date Placeholder 2"/>
          <p:cNvSpPr>
            <a:spLocks noGrp="1"/>
          </p:cNvSpPr>
          <p:nvPr>
            <p:ph type="dt" idx="1"/>
          </p:nvPr>
        </p:nvSpPr>
        <p:spPr>
          <a:xfrm>
            <a:off x="3815374" y="1"/>
            <a:ext cx="2918831" cy="495029"/>
          </a:xfrm>
          <a:prstGeom prst="rect">
            <a:avLst/>
          </a:prstGeom>
        </p:spPr>
        <p:txBody>
          <a:bodyPr vert="horz" lIns="90762" tIns="45381" rIns="90762" bIns="45381" rtlCol="0"/>
          <a:lstStyle>
            <a:lvl1pPr algn="r">
              <a:defRPr sz="1200"/>
            </a:lvl1pPr>
          </a:lstStyle>
          <a:p>
            <a:fld id="{F9EBC168-89D0-4E70-BF46-ACB3793894B1}" type="datetimeFigureOut">
              <a:rPr lang="en-GB" smtClean="0"/>
              <a:t>23/09/2019</a:t>
            </a:fld>
            <a:endParaRPr lang="en-GB"/>
          </a:p>
        </p:txBody>
      </p:sp>
      <p:sp>
        <p:nvSpPr>
          <p:cNvPr id="4" name="Slide Image Placeholder 3"/>
          <p:cNvSpPr>
            <a:spLocks noGrp="1" noRot="1" noChangeAspect="1"/>
          </p:cNvSpPr>
          <p:nvPr>
            <p:ph type="sldImg" idx="2"/>
          </p:nvPr>
        </p:nvSpPr>
        <p:spPr>
          <a:xfrm>
            <a:off x="409575" y="1233488"/>
            <a:ext cx="5916613" cy="3328987"/>
          </a:xfrm>
          <a:prstGeom prst="rect">
            <a:avLst/>
          </a:prstGeom>
          <a:noFill/>
          <a:ln w="12700">
            <a:solidFill>
              <a:prstClr val="black"/>
            </a:solidFill>
          </a:ln>
        </p:spPr>
        <p:txBody>
          <a:bodyPr vert="horz" lIns="90762" tIns="45381" rIns="90762" bIns="45381" rtlCol="0" anchor="ctr"/>
          <a:lstStyle/>
          <a:p>
            <a:endParaRPr lang="en-GB"/>
          </a:p>
        </p:txBody>
      </p:sp>
      <p:sp>
        <p:nvSpPr>
          <p:cNvPr id="5" name="Notes Placeholder 4"/>
          <p:cNvSpPr>
            <a:spLocks noGrp="1"/>
          </p:cNvSpPr>
          <p:nvPr>
            <p:ph type="body" sz="quarter" idx="3"/>
          </p:nvPr>
        </p:nvSpPr>
        <p:spPr>
          <a:xfrm>
            <a:off x="673577" y="4748162"/>
            <a:ext cx="5388610" cy="3884862"/>
          </a:xfrm>
          <a:prstGeom prst="rect">
            <a:avLst/>
          </a:prstGeom>
        </p:spPr>
        <p:txBody>
          <a:bodyPr vert="horz" lIns="90762" tIns="45381" rIns="90762" bIns="45381"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371287"/>
            <a:ext cx="2918831" cy="495028"/>
          </a:xfrm>
          <a:prstGeom prst="rect">
            <a:avLst/>
          </a:prstGeom>
        </p:spPr>
        <p:txBody>
          <a:bodyPr vert="horz" lIns="90762" tIns="45381" rIns="90762" bIns="45381" rtlCol="0" anchor="b"/>
          <a:lstStyle>
            <a:lvl1pPr algn="l">
              <a:defRPr sz="1200"/>
            </a:lvl1pPr>
          </a:lstStyle>
          <a:p>
            <a:endParaRPr lang="en-GB"/>
          </a:p>
        </p:txBody>
      </p:sp>
      <p:sp>
        <p:nvSpPr>
          <p:cNvPr id="7" name="Slide Number Placeholder 6"/>
          <p:cNvSpPr>
            <a:spLocks noGrp="1"/>
          </p:cNvSpPr>
          <p:nvPr>
            <p:ph type="sldNum" sz="quarter" idx="5"/>
          </p:nvPr>
        </p:nvSpPr>
        <p:spPr>
          <a:xfrm>
            <a:off x="3815374" y="9371287"/>
            <a:ext cx="2918831" cy="495028"/>
          </a:xfrm>
          <a:prstGeom prst="rect">
            <a:avLst/>
          </a:prstGeom>
        </p:spPr>
        <p:txBody>
          <a:bodyPr vert="horz" lIns="90762" tIns="45381" rIns="90762" bIns="45381" rtlCol="0" anchor="b"/>
          <a:lstStyle>
            <a:lvl1pPr algn="r">
              <a:defRPr sz="1200"/>
            </a:lvl1pPr>
          </a:lstStyle>
          <a:p>
            <a:fld id="{0F61F26A-7CF5-45E1-A120-532169288B2F}" type="slidenum">
              <a:rPr lang="en-GB" smtClean="0"/>
              <a:t>‹n.›</a:t>
            </a:fld>
            <a:endParaRPr lang="en-GB"/>
          </a:p>
        </p:txBody>
      </p:sp>
    </p:spTree>
    <p:extLst>
      <p:ext uri="{BB962C8B-B14F-4D97-AF65-F5344CB8AC3E}">
        <p14:creationId xmlns:p14="http://schemas.microsoft.com/office/powerpoint/2010/main" val="42774138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78113" y="917575"/>
            <a:ext cx="4394200" cy="24733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77201BC-94E4-4101-962D-54511777D224}" type="slidenum">
              <a:rPr lang="en-GB" smtClean="0">
                <a:solidFill>
                  <a:prstClr val="black"/>
                </a:solidFill>
              </a:rPr>
              <a:pPr/>
              <a:t>1</a:t>
            </a:fld>
            <a:endParaRPr lang="en-GB" dirty="0">
              <a:solidFill>
                <a:prstClr val="black"/>
              </a:solidFill>
            </a:endParaRPr>
          </a:p>
        </p:txBody>
      </p:sp>
    </p:spTree>
    <p:extLst>
      <p:ext uri="{BB962C8B-B14F-4D97-AF65-F5344CB8AC3E}">
        <p14:creationId xmlns:p14="http://schemas.microsoft.com/office/powerpoint/2010/main" val="37632547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78113" y="917575"/>
            <a:ext cx="4394200" cy="24733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defTabSz="906262">
              <a:defRPr/>
            </a:pPr>
            <a:fld id="{777201BC-94E4-4101-962D-54511777D224}" type="slidenum">
              <a:rPr lang="en-GB">
                <a:solidFill>
                  <a:prstClr val="black"/>
                </a:solidFill>
                <a:latin typeface="Calibri"/>
              </a:rPr>
              <a:pPr defTabSz="906262">
                <a:defRPr/>
              </a:pPr>
              <a:t>10</a:t>
            </a:fld>
            <a:endParaRPr lang="en-GB" dirty="0">
              <a:solidFill>
                <a:prstClr val="black"/>
              </a:solidFill>
              <a:latin typeface="Calibri"/>
            </a:endParaRPr>
          </a:p>
        </p:txBody>
      </p:sp>
    </p:spTree>
    <p:extLst>
      <p:ext uri="{BB962C8B-B14F-4D97-AF65-F5344CB8AC3E}">
        <p14:creationId xmlns:p14="http://schemas.microsoft.com/office/powerpoint/2010/main" val="35257853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5334923F-A7AF-42BD-BC8D-2F1E028C2E4F}" type="datetimeFigureOut">
              <a:rPr lang="en-GB" smtClean="0"/>
              <a:t>23/09/2019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B5CA85A-A691-4FD3-88A6-05837DCA0CD2}" type="slidenum">
              <a:rPr lang="en-GB" smtClean="0"/>
              <a:t>‹n.›</a:t>
            </a:fld>
            <a:endParaRPr lang="en-GB"/>
          </a:p>
        </p:txBody>
      </p:sp>
    </p:spTree>
    <p:extLst>
      <p:ext uri="{BB962C8B-B14F-4D97-AF65-F5344CB8AC3E}">
        <p14:creationId xmlns:p14="http://schemas.microsoft.com/office/powerpoint/2010/main" val="250374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334923F-A7AF-42BD-BC8D-2F1E028C2E4F}" type="datetimeFigureOut">
              <a:rPr lang="en-GB" smtClean="0"/>
              <a:t>23/09/2019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B5CA85A-A691-4FD3-88A6-05837DCA0CD2}" type="slidenum">
              <a:rPr lang="en-GB" smtClean="0"/>
              <a:t>‹n.›</a:t>
            </a:fld>
            <a:endParaRPr lang="en-GB"/>
          </a:p>
        </p:txBody>
      </p:sp>
    </p:spTree>
    <p:extLst>
      <p:ext uri="{BB962C8B-B14F-4D97-AF65-F5344CB8AC3E}">
        <p14:creationId xmlns:p14="http://schemas.microsoft.com/office/powerpoint/2010/main" val="11353195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334923F-A7AF-42BD-BC8D-2F1E028C2E4F}" type="datetimeFigureOut">
              <a:rPr lang="en-GB" smtClean="0"/>
              <a:t>23/09/2019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B5CA85A-A691-4FD3-88A6-05837DCA0CD2}" type="slidenum">
              <a:rPr lang="en-GB" smtClean="0"/>
              <a:t>‹n.›</a:t>
            </a:fld>
            <a:endParaRPr lang="en-GB"/>
          </a:p>
        </p:txBody>
      </p:sp>
    </p:spTree>
    <p:extLst>
      <p:ext uri="{BB962C8B-B14F-4D97-AF65-F5344CB8AC3E}">
        <p14:creationId xmlns:p14="http://schemas.microsoft.com/office/powerpoint/2010/main" val="41451599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Graphs_European Briefings">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2711228" y="2036618"/>
            <a:ext cx="8870319" cy="395685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Text Placeholder 6"/>
          <p:cNvSpPr>
            <a:spLocks noGrp="1"/>
          </p:cNvSpPr>
          <p:nvPr>
            <p:ph type="body" sz="quarter" idx="11" hasCustomPrompt="1"/>
          </p:nvPr>
        </p:nvSpPr>
        <p:spPr>
          <a:xfrm>
            <a:off x="2711227" y="224416"/>
            <a:ext cx="8870319" cy="1279264"/>
          </a:xfrm>
          <a:prstGeom prst="rect">
            <a:avLst/>
          </a:prstGeom>
        </p:spPr>
        <p:txBody>
          <a:bodyPr/>
          <a:lstStyle>
            <a:lvl1pPr marL="0" indent="0">
              <a:buNone/>
              <a:defRPr b="1" baseline="0"/>
            </a:lvl1pPr>
            <a:lvl2pPr marL="562751" indent="0">
              <a:buNone/>
              <a:defRPr b="1"/>
            </a:lvl2pPr>
          </a:lstStyle>
          <a:p>
            <a:pPr lvl="0"/>
            <a:r>
              <a:rPr lang="en-US" dirty="0" smtClean="0"/>
              <a:t>Slide title goes here</a:t>
            </a:r>
            <a:br>
              <a:rPr lang="en-US" dirty="0" smtClean="0"/>
            </a:br>
            <a:r>
              <a:rPr lang="en-US" dirty="0" smtClean="0"/>
              <a:t>Max two lines</a:t>
            </a:r>
          </a:p>
        </p:txBody>
      </p:sp>
    </p:spTree>
    <p:extLst>
      <p:ext uri="{BB962C8B-B14F-4D97-AF65-F5344CB8AC3E}">
        <p14:creationId xmlns:p14="http://schemas.microsoft.com/office/powerpoint/2010/main" val="33349540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Text Placeholder 2"/>
          <p:cNvSpPr>
            <a:spLocks noGrp="1"/>
          </p:cNvSpPr>
          <p:nvPr>
            <p:ph type="body" sz="quarter" idx="10" hasCustomPrompt="1"/>
          </p:nvPr>
        </p:nvSpPr>
        <p:spPr>
          <a:xfrm>
            <a:off x="562068" y="390871"/>
            <a:ext cx="3642894" cy="265834"/>
          </a:xfrm>
          <a:prstGeom prst="rect">
            <a:avLst/>
          </a:prstGeom>
        </p:spPr>
        <p:txBody>
          <a:bodyPr/>
          <a:lstStyle>
            <a:lvl1pPr marL="0" indent="0">
              <a:buNone/>
              <a:defRPr sz="1100" b="1">
                <a:solidFill>
                  <a:schemeClr val="bg1"/>
                </a:solidFill>
                <a:latin typeface="Calibri" panose="020F0502020204030204" pitchFamily="34" charset="0"/>
                <a:cs typeface="Calibri" panose="020F0502020204030204" pitchFamily="34" charset="0"/>
              </a:defRPr>
            </a:lvl1pPr>
          </a:lstStyle>
          <a:p>
            <a:pPr lvl="0"/>
            <a:r>
              <a:rPr lang="en-US" dirty="0" smtClean="0"/>
              <a:t>Speaker I Date I Venue</a:t>
            </a:r>
            <a:endParaRPr lang="en-GB" dirty="0"/>
          </a:p>
        </p:txBody>
      </p:sp>
      <p:sp>
        <p:nvSpPr>
          <p:cNvPr id="4" name="Text Placeholder 3"/>
          <p:cNvSpPr>
            <a:spLocks noGrp="1"/>
          </p:cNvSpPr>
          <p:nvPr>
            <p:ph type="body" sz="quarter" idx="11" hasCustomPrompt="1"/>
          </p:nvPr>
        </p:nvSpPr>
        <p:spPr>
          <a:xfrm>
            <a:off x="562068" y="914400"/>
            <a:ext cx="11037033" cy="1463040"/>
          </a:xfrm>
          <a:prstGeom prst="rect">
            <a:avLst/>
          </a:prstGeom>
        </p:spPr>
        <p:txBody>
          <a:bodyPr/>
          <a:lstStyle>
            <a:lvl1pPr marL="0" indent="0" algn="r">
              <a:buNone/>
              <a:defRPr sz="4000" b="1">
                <a:solidFill>
                  <a:schemeClr val="bg1"/>
                </a:solidFill>
                <a:latin typeface="Calibri" panose="020F0502020204030204" pitchFamily="34" charset="0"/>
                <a:cs typeface="Calibri" panose="020F050202020403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Presentation title goes here</a:t>
            </a:r>
          </a:p>
          <a:p>
            <a:pPr lvl="0"/>
            <a:r>
              <a:rPr lang="en-US" dirty="0" smtClean="0"/>
              <a:t>Max two lines</a:t>
            </a:r>
            <a:endParaRPr lang="en-GB" dirty="0"/>
          </a:p>
        </p:txBody>
      </p:sp>
    </p:spTree>
    <p:extLst>
      <p:ext uri="{BB962C8B-B14F-4D97-AF65-F5344CB8AC3E}">
        <p14:creationId xmlns:p14="http://schemas.microsoft.com/office/powerpoint/2010/main" val="17748004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334923F-A7AF-42BD-BC8D-2F1E028C2E4F}" type="datetimeFigureOut">
              <a:rPr lang="en-GB" smtClean="0"/>
              <a:t>23/09/2019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B5CA85A-A691-4FD3-88A6-05837DCA0CD2}" type="slidenum">
              <a:rPr lang="en-GB" smtClean="0"/>
              <a:t>‹n.›</a:t>
            </a:fld>
            <a:endParaRPr lang="en-GB"/>
          </a:p>
        </p:txBody>
      </p:sp>
    </p:spTree>
    <p:extLst>
      <p:ext uri="{BB962C8B-B14F-4D97-AF65-F5344CB8AC3E}">
        <p14:creationId xmlns:p14="http://schemas.microsoft.com/office/powerpoint/2010/main" val="34542069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334923F-A7AF-42BD-BC8D-2F1E028C2E4F}" type="datetimeFigureOut">
              <a:rPr lang="en-GB" smtClean="0"/>
              <a:t>23/09/2019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B5CA85A-A691-4FD3-88A6-05837DCA0CD2}" type="slidenum">
              <a:rPr lang="en-GB" smtClean="0"/>
              <a:t>‹n.›</a:t>
            </a:fld>
            <a:endParaRPr lang="en-GB"/>
          </a:p>
        </p:txBody>
      </p:sp>
    </p:spTree>
    <p:extLst>
      <p:ext uri="{BB962C8B-B14F-4D97-AF65-F5344CB8AC3E}">
        <p14:creationId xmlns:p14="http://schemas.microsoft.com/office/powerpoint/2010/main" val="10457521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5334923F-A7AF-42BD-BC8D-2F1E028C2E4F}" type="datetimeFigureOut">
              <a:rPr lang="en-GB" smtClean="0"/>
              <a:t>23/09/2019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B5CA85A-A691-4FD3-88A6-05837DCA0CD2}" type="slidenum">
              <a:rPr lang="en-GB" smtClean="0"/>
              <a:t>‹n.›</a:t>
            </a:fld>
            <a:endParaRPr lang="en-GB"/>
          </a:p>
        </p:txBody>
      </p:sp>
    </p:spTree>
    <p:extLst>
      <p:ext uri="{BB962C8B-B14F-4D97-AF65-F5344CB8AC3E}">
        <p14:creationId xmlns:p14="http://schemas.microsoft.com/office/powerpoint/2010/main" val="5528150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5334923F-A7AF-42BD-BC8D-2F1E028C2E4F}" type="datetimeFigureOut">
              <a:rPr lang="en-GB" smtClean="0"/>
              <a:t>23/09/2019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B5CA85A-A691-4FD3-88A6-05837DCA0CD2}" type="slidenum">
              <a:rPr lang="en-GB" smtClean="0"/>
              <a:t>‹n.›</a:t>
            </a:fld>
            <a:endParaRPr lang="en-GB"/>
          </a:p>
        </p:txBody>
      </p:sp>
    </p:spTree>
    <p:extLst>
      <p:ext uri="{BB962C8B-B14F-4D97-AF65-F5344CB8AC3E}">
        <p14:creationId xmlns:p14="http://schemas.microsoft.com/office/powerpoint/2010/main" val="27371915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5334923F-A7AF-42BD-BC8D-2F1E028C2E4F}" type="datetimeFigureOut">
              <a:rPr lang="en-GB" smtClean="0"/>
              <a:t>23/09/2019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B5CA85A-A691-4FD3-88A6-05837DCA0CD2}" type="slidenum">
              <a:rPr lang="en-GB" smtClean="0"/>
              <a:t>‹n.›</a:t>
            </a:fld>
            <a:endParaRPr lang="en-GB"/>
          </a:p>
        </p:txBody>
      </p:sp>
    </p:spTree>
    <p:extLst>
      <p:ext uri="{BB962C8B-B14F-4D97-AF65-F5344CB8AC3E}">
        <p14:creationId xmlns:p14="http://schemas.microsoft.com/office/powerpoint/2010/main" val="5456922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34923F-A7AF-42BD-BC8D-2F1E028C2E4F}" type="datetimeFigureOut">
              <a:rPr lang="en-GB" smtClean="0"/>
              <a:t>23/09/2019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B5CA85A-A691-4FD3-88A6-05837DCA0CD2}" type="slidenum">
              <a:rPr lang="en-GB" smtClean="0"/>
              <a:t>‹n.›</a:t>
            </a:fld>
            <a:endParaRPr lang="en-GB"/>
          </a:p>
        </p:txBody>
      </p:sp>
    </p:spTree>
    <p:extLst>
      <p:ext uri="{BB962C8B-B14F-4D97-AF65-F5344CB8AC3E}">
        <p14:creationId xmlns:p14="http://schemas.microsoft.com/office/powerpoint/2010/main" val="17271050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34923F-A7AF-42BD-BC8D-2F1E028C2E4F}" type="datetimeFigureOut">
              <a:rPr lang="en-GB" smtClean="0"/>
              <a:t>23/09/2019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B5CA85A-A691-4FD3-88A6-05837DCA0CD2}" type="slidenum">
              <a:rPr lang="en-GB" smtClean="0"/>
              <a:t>‹n.›</a:t>
            </a:fld>
            <a:endParaRPr lang="en-GB"/>
          </a:p>
        </p:txBody>
      </p:sp>
    </p:spTree>
    <p:extLst>
      <p:ext uri="{BB962C8B-B14F-4D97-AF65-F5344CB8AC3E}">
        <p14:creationId xmlns:p14="http://schemas.microsoft.com/office/powerpoint/2010/main" val="32302772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34923F-A7AF-42BD-BC8D-2F1E028C2E4F}" type="datetimeFigureOut">
              <a:rPr lang="en-GB" smtClean="0"/>
              <a:t>23/09/2019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B5CA85A-A691-4FD3-88A6-05837DCA0CD2}" type="slidenum">
              <a:rPr lang="en-GB" smtClean="0"/>
              <a:t>‹n.›</a:t>
            </a:fld>
            <a:endParaRPr lang="en-GB"/>
          </a:p>
        </p:txBody>
      </p:sp>
    </p:spTree>
    <p:extLst>
      <p:ext uri="{BB962C8B-B14F-4D97-AF65-F5344CB8AC3E}">
        <p14:creationId xmlns:p14="http://schemas.microsoft.com/office/powerpoint/2010/main" val="120173137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theme" Target="../theme/theme2.xml"/><Relationship Id="rId3"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34923F-A7AF-42BD-BC8D-2F1E028C2E4F}" type="datetimeFigureOut">
              <a:rPr lang="en-GB" smtClean="0"/>
              <a:t>23/09/2019</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5CA85A-A691-4FD3-88A6-05837DCA0CD2}" type="slidenum">
              <a:rPr lang="en-GB" smtClean="0"/>
              <a:t>‹n.›</a:t>
            </a:fld>
            <a:endParaRPr lang="en-GB"/>
          </a:p>
        </p:txBody>
      </p:sp>
    </p:spTree>
    <p:extLst>
      <p:ext uri="{BB962C8B-B14F-4D97-AF65-F5344CB8AC3E}">
        <p14:creationId xmlns:p14="http://schemas.microsoft.com/office/powerpoint/2010/main" val="38089764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7"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113A60"/>
        </a:solidFill>
        <a:effectLst/>
      </p:bgPr>
    </p:bg>
    <p:spTree>
      <p:nvGrpSpPr>
        <p:cNvPr id="1" name=""/>
        <p:cNvGrpSpPr/>
        <p:nvPr/>
      </p:nvGrpSpPr>
      <p:grpSpPr>
        <a:xfrm>
          <a:off x="0" y="0"/>
          <a:ext cx="0" cy="0"/>
          <a:chOff x="0" y="0"/>
          <a:chExt cx="0" cy="0"/>
        </a:xfrm>
      </p:grpSpPr>
      <p:cxnSp>
        <p:nvCxnSpPr>
          <p:cNvPr id="8" name="Straight Connector 7"/>
          <p:cNvCxnSpPr/>
          <p:nvPr userDrawn="1"/>
        </p:nvCxnSpPr>
        <p:spPr>
          <a:xfrm>
            <a:off x="0" y="5844095"/>
            <a:ext cx="12192000" cy="24938"/>
          </a:xfrm>
          <a:prstGeom prst="line">
            <a:avLst/>
          </a:prstGeom>
          <a:ln w="114300">
            <a:solidFill>
              <a:srgbClr val="016357"/>
            </a:solidFill>
          </a:ln>
        </p:spPr>
        <p:style>
          <a:lnRef idx="1">
            <a:schemeClr val="accent1"/>
          </a:lnRef>
          <a:fillRef idx="0">
            <a:schemeClr val="accent1"/>
          </a:fillRef>
          <a:effectRef idx="0">
            <a:schemeClr val="accent1"/>
          </a:effectRef>
          <a:fontRef idx="minor">
            <a:schemeClr val="tx1"/>
          </a:fontRef>
        </p:style>
      </p:cxnSp>
      <p:pic>
        <p:nvPicPr>
          <p:cNvPr id="4" name="Picture 3" descr="Logo_H_White.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684000" y="6228000"/>
            <a:ext cx="2160000" cy="400230"/>
          </a:xfrm>
          <a:prstGeom prst="rect">
            <a:avLst/>
          </a:prstGeom>
        </p:spPr>
      </p:pic>
    </p:spTree>
    <p:extLst>
      <p:ext uri="{BB962C8B-B14F-4D97-AF65-F5344CB8AC3E}">
        <p14:creationId xmlns:p14="http://schemas.microsoft.com/office/powerpoint/2010/main" val="361363805"/>
      </p:ext>
    </p:extLst>
  </p:cSld>
  <p:clrMap bg1="lt1" tx1="dk1" bg2="lt2" tx2="dk2" accent1="accent1" accent2="accent2" accent3="accent3" accent4="accent4" accent5="accent5" accent6="accent6" hlink="hlink" folHlink="folHlink"/>
  <p:sldLayoutIdLst>
    <p:sldLayoutId id="2147483664" r:id="rId1"/>
  </p:sldLayoutIdLst>
  <p:hf hdr="0" ftr="0" dt="0"/>
  <p:txStyles>
    <p:titleStyle>
      <a:lvl1pPr algn="ctr" defTabSz="1125472" rtl="0" eaLnBrk="1" latinLnBrk="0" hangingPunct="1">
        <a:spcBef>
          <a:spcPct val="0"/>
        </a:spcBef>
        <a:buNone/>
        <a:defRPr sz="5417" kern="1200">
          <a:solidFill>
            <a:schemeClr val="tx1"/>
          </a:solidFill>
          <a:latin typeface="+mj-lt"/>
          <a:ea typeface="+mj-ea"/>
          <a:cs typeface="+mj-cs"/>
        </a:defRPr>
      </a:lvl1pPr>
    </p:titleStyle>
    <p:bodyStyle>
      <a:lvl1pPr marL="422051" indent="-422051" algn="l" defTabSz="1125472" rtl="0" eaLnBrk="1" latinLnBrk="0" hangingPunct="1">
        <a:spcBef>
          <a:spcPct val="20000"/>
        </a:spcBef>
        <a:buFont typeface="Arial" pitchFamily="34" charset="0"/>
        <a:buChar char="•"/>
        <a:defRPr sz="3939" kern="1200">
          <a:solidFill>
            <a:schemeClr val="tx1"/>
          </a:solidFill>
          <a:latin typeface="+mn-lt"/>
          <a:ea typeface="+mn-ea"/>
          <a:cs typeface="+mn-cs"/>
        </a:defRPr>
      </a:lvl1pPr>
      <a:lvl2pPr marL="914446" indent="-351710" algn="l" defTabSz="1125472" rtl="0" eaLnBrk="1" latinLnBrk="0" hangingPunct="1">
        <a:spcBef>
          <a:spcPct val="20000"/>
        </a:spcBef>
        <a:buFont typeface="Arial" pitchFamily="34" charset="0"/>
        <a:buChar char="–"/>
        <a:defRPr sz="3446" kern="1200">
          <a:solidFill>
            <a:schemeClr val="tx1"/>
          </a:solidFill>
          <a:latin typeface="+mn-lt"/>
          <a:ea typeface="+mn-ea"/>
          <a:cs typeface="+mn-cs"/>
        </a:defRPr>
      </a:lvl2pPr>
      <a:lvl3pPr marL="1406839" indent="-281368" algn="l" defTabSz="1125472" rtl="0" eaLnBrk="1" latinLnBrk="0" hangingPunct="1">
        <a:spcBef>
          <a:spcPct val="20000"/>
        </a:spcBef>
        <a:buFont typeface="Arial" pitchFamily="34" charset="0"/>
        <a:buChar char="•"/>
        <a:defRPr sz="2954" kern="1200">
          <a:solidFill>
            <a:schemeClr val="tx1"/>
          </a:solidFill>
          <a:latin typeface="+mn-lt"/>
          <a:ea typeface="+mn-ea"/>
          <a:cs typeface="+mn-cs"/>
        </a:defRPr>
      </a:lvl3pPr>
      <a:lvl4pPr marL="1969575" indent="-281368" algn="l" defTabSz="1125472" rtl="0" eaLnBrk="1" latinLnBrk="0" hangingPunct="1">
        <a:spcBef>
          <a:spcPct val="20000"/>
        </a:spcBef>
        <a:buFont typeface="Arial" pitchFamily="34" charset="0"/>
        <a:buChar char="–"/>
        <a:defRPr sz="2462" kern="1200">
          <a:solidFill>
            <a:schemeClr val="tx1"/>
          </a:solidFill>
          <a:latin typeface="+mn-lt"/>
          <a:ea typeface="+mn-ea"/>
          <a:cs typeface="+mn-cs"/>
        </a:defRPr>
      </a:lvl4pPr>
      <a:lvl5pPr marL="2532312" indent="-281368" algn="l" defTabSz="1125472" rtl="0" eaLnBrk="1" latinLnBrk="0" hangingPunct="1">
        <a:spcBef>
          <a:spcPct val="20000"/>
        </a:spcBef>
        <a:buFont typeface="Arial" pitchFamily="34" charset="0"/>
        <a:buChar char="»"/>
        <a:defRPr sz="2462" kern="1200">
          <a:solidFill>
            <a:schemeClr val="tx1"/>
          </a:solidFill>
          <a:latin typeface="+mn-lt"/>
          <a:ea typeface="+mn-ea"/>
          <a:cs typeface="+mn-cs"/>
        </a:defRPr>
      </a:lvl5pPr>
      <a:lvl6pPr marL="3095047" indent="-281368" algn="l" defTabSz="1125472" rtl="0" eaLnBrk="1" latinLnBrk="0" hangingPunct="1">
        <a:spcBef>
          <a:spcPct val="20000"/>
        </a:spcBef>
        <a:buFont typeface="Arial" pitchFamily="34" charset="0"/>
        <a:buChar char="•"/>
        <a:defRPr sz="2462" kern="1200">
          <a:solidFill>
            <a:schemeClr val="tx1"/>
          </a:solidFill>
          <a:latin typeface="+mn-lt"/>
          <a:ea typeface="+mn-ea"/>
          <a:cs typeface="+mn-cs"/>
        </a:defRPr>
      </a:lvl6pPr>
      <a:lvl7pPr marL="3657783" indent="-281368" algn="l" defTabSz="1125472" rtl="0" eaLnBrk="1" latinLnBrk="0" hangingPunct="1">
        <a:spcBef>
          <a:spcPct val="20000"/>
        </a:spcBef>
        <a:buFont typeface="Arial" pitchFamily="34" charset="0"/>
        <a:buChar char="•"/>
        <a:defRPr sz="2462" kern="1200">
          <a:solidFill>
            <a:schemeClr val="tx1"/>
          </a:solidFill>
          <a:latin typeface="+mn-lt"/>
          <a:ea typeface="+mn-ea"/>
          <a:cs typeface="+mn-cs"/>
        </a:defRPr>
      </a:lvl7pPr>
      <a:lvl8pPr marL="4220519" indent="-281368" algn="l" defTabSz="1125472" rtl="0" eaLnBrk="1" latinLnBrk="0" hangingPunct="1">
        <a:spcBef>
          <a:spcPct val="20000"/>
        </a:spcBef>
        <a:buFont typeface="Arial" pitchFamily="34" charset="0"/>
        <a:buChar char="•"/>
        <a:defRPr sz="2462" kern="1200">
          <a:solidFill>
            <a:schemeClr val="tx1"/>
          </a:solidFill>
          <a:latin typeface="+mn-lt"/>
          <a:ea typeface="+mn-ea"/>
          <a:cs typeface="+mn-cs"/>
        </a:defRPr>
      </a:lvl8pPr>
      <a:lvl9pPr marL="4783254" indent="-281368" algn="l" defTabSz="1125472" rtl="0" eaLnBrk="1" latinLnBrk="0" hangingPunct="1">
        <a:spcBef>
          <a:spcPct val="20000"/>
        </a:spcBef>
        <a:buFont typeface="Arial" pitchFamily="34" charset="0"/>
        <a:buChar char="•"/>
        <a:defRPr sz="2462" kern="1200">
          <a:solidFill>
            <a:schemeClr val="tx1"/>
          </a:solidFill>
          <a:latin typeface="+mn-lt"/>
          <a:ea typeface="+mn-ea"/>
          <a:cs typeface="+mn-cs"/>
        </a:defRPr>
      </a:lvl9pPr>
    </p:bodyStyle>
    <p:otherStyle>
      <a:defPPr>
        <a:defRPr lang="en-US"/>
      </a:defPPr>
      <a:lvl1pPr marL="0" algn="l" defTabSz="1125472" rtl="0" eaLnBrk="1" latinLnBrk="0" hangingPunct="1">
        <a:defRPr sz="2215" kern="1200">
          <a:solidFill>
            <a:schemeClr val="tx1"/>
          </a:solidFill>
          <a:latin typeface="+mn-lt"/>
          <a:ea typeface="+mn-ea"/>
          <a:cs typeface="+mn-cs"/>
        </a:defRPr>
      </a:lvl1pPr>
      <a:lvl2pPr marL="562737" algn="l" defTabSz="1125472" rtl="0" eaLnBrk="1" latinLnBrk="0" hangingPunct="1">
        <a:defRPr sz="2215" kern="1200">
          <a:solidFill>
            <a:schemeClr val="tx1"/>
          </a:solidFill>
          <a:latin typeface="+mn-lt"/>
          <a:ea typeface="+mn-ea"/>
          <a:cs typeface="+mn-cs"/>
        </a:defRPr>
      </a:lvl2pPr>
      <a:lvl3pPr marL="1125472" algn="l" defTabSz="1125472" rtl="0" eaLnBrk="1" latinLnBrk="0" hangingPunct="1">
        <a:defRPr sz="2215" kern="1200">
          <a:solidFill>
            <a:schemeClr val="tx1"/>
          </a:solidFill>
          <a:latin typeface="+mn-lt"/>
          <a:ea typeface="+mn-ea"/>
          <a:cs typeface="+mn-cs"/>
        </a:defRPr>
      </a:lvl3pPr>
      <a:lvl4pPr marL="1688207" algn="l" defTabSz="1125472" rtl="0" eaLnBrk="1" latinLnBrk="0" hangingPunct="1">
        <a:defRPr sz="2215" kern="1200">
          <a:solidFill>
            <a:schemeClr val="tx1"/>
          </a:solidFill>
          <a:latin typeface="+mn-lt"/>
          <a:ea typeface="+mn-ea"/>
          <a:cs typeface="+mn-cs"/>
        </a:defRPr>
      </a:lvl4pPr>
      <a:lvl5pPr marL="2250944" algn="l" defTabSz="1125472" rtl="0" eaLnBrk="1" latinLnBrk="0" hangingPunct="1">
        <a:defRPr sz="2215" kern="1200">
          <a:solidFill>
            <a:schemeClr val="tx1"/>
          </a:solidFill>
          <a:latin typeface="+mn-lt"/>
          <a:ea typeface="+mn-ea"/>
          <a:cs typeface="+mn-cs"/>
        </a:defRPr>
      </a:lvl5pPr>
      <a:lvl6pPr marL="2813679" algn="l" defTabSz="1125472" rtl="0" eaLnBrk="1" latinLnBrk="0" hangingPunct="1">
        <a:defRPr sz="2215" kern="1200">
          <a:solidFill>
            <a:schemeClr val="tx1"/>
          </a:solidFill>
          <a:latin typeface="+mn-lt"/>
          <a:ea typeface="+mn-ea"/>
          <a:cs typeface="+mn-cs"/>
        </a:defRPr>
      </a:lvl6pPr>
      <a:lvl7pPr marL="3376415" algn="l" defTabSz="1125472" rtl="0" eaLnBrk="1" latinLnBrk="0" hangingPunct="1">
        <a:defRPr sz="2215" kern="1200">
          <a:solidFill>
            <a:schemeClr val="tx1"/>
          </a:solidFill>
          <a:latin typeface="+mn-lt"/>
          <a:ea typeface="+mn-ea"/>
          <a:cs typeface="+mn-cs"/>
        </a:defRPr>
      </a:lvl7pPr>
      <a:lvl8pPr marL="3939151" algn="l" defTabSz="1125472" rtl="0" eaLnBrk="1" latinLnBrk="0" hangingPunct="1">
        <a:defRPr sz="2215" kern="1200">
          <a:solidFill>
            <a:schemeClr val="tx1"/>
          </a:solidFill>
          <a:latin typeface="+mn-lt"/>
          <a:ea typeface="+mn-ea"/>
          <a:cs typeface="+mn-cs"/>
        </a:defRPr>
      </a:lvl8pPr>
      <a:lvl9pPr marL="4501886" algn="l" defTabSz="1125472" rtl="0" eaLnBrk="1" latinLnBrk="0" hangingPunct="1">
        <a:defRPr sz="2215"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jpeg"/><Relationship Id="rId5" Type="http://schemas.openxmlformats.org/officeDocument/2006/relationships/hyperlink" Target="mailto:Giordano.giorgi@isprambiente.it" TargetMode="External"/><Relationship Id="rId1" Type="http://schemas.openxmlformats.org/officeDocument/2006/relationships/slideLayout" Target="../slideLayouts/slideLayout13.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hyperlink" Target="http://www.unepmap.org/" TargetMode="External"/><Relationship Id="rId5" Type="http://schemas.openxmlformats.org/officeDocument/2006/relationships/hyperlink" Target="http://www.eea.europa.eu/" TargetMode="External"/><Relationship Id="rId6" Type="http://schemas.openxmlformats.org/officeDocument/2006/relationships/hyperlink" Target="http://eni-seis.eionet.europa.eu/south" TargetMode="External"/><Relationship Id="rId7" Type="http://schemas.openxmlformats.org/officeDocument/2006/relationships/image" Target="../media/image11.png"/><Relationship Id="rId8" Type="http://schemas.openxmlformats.org/officeDocument/2006/relationships/image" Target="../media/image3.jpeg"/><Relationship Id="rId1" Type="http://schemas.openxmlformats.org/officeDocument/2006/relationships/slideLayout" Target="../slideLayouts/slideLayout13.xml"/><Relationship Id="rId2" Type="http://schemas.openxmlformats.org/officeDocument/2006/relationships/notesSlide" Target="../notesSlides/notesSlide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4.jpeg"/><Relationship Id="rId3"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5.png"/><Relationship Id="rId5" Type="http://schemas.openxmlformats.org/officeDocument/2006/relationships/hyperlink" Target="https://www.catasto-rifiuti.isprambiente.it/" TargetMode="External"/><Relationship Id="rId1" Type="http://schemas.openxmlformats.org/officeDocument/2006/relationships/slideLayout" Target="../slideLayouts/slideLayout12.xml"/><Relationship Id="rId2"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hyperlink" Target="https://www.catasto-rifiuti.isprambiente.it/" TargetMode="External"/><Relationship Id="rId5" Type="http://schemas.openxmlformats.org/officeDocument/2006/relationships/image" Target="../media/image6.png"/><Relationship Id="rId6" Type="http://schemas.openxmlformats.org/officeDocument/2006/relationships/image" Target="../media/image7.png"/><Relationship Id="rId1" Type="http://schemas.openxmlformats.org/officeDocument/2006/relationships/slideLayout" Target="../slideLayouts/slideLayout12.xml"/><Relationship Id="rId2"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8.png"/><Relationship Id="rId1" Type="http://schemas.openxmlformats.org/officeDocument/2006/relationships/slideLayout" Target="../slideLayouts/slideLayout12.xml"/><Relationship Id="rId2" Type="http://schemas.openxmlformats.org/officeDocument/2006/relationships/image" Target="../media/image4.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4.jpeg"/><Relationship Id="rId3" Type="http://schemas.openxmlformats.org/officeDocument/2006/relationships/image" Target="../media/image3.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4.jpeg"/><Relationship Id="rId3" Type="http://schemas.openxmlformats.org/officeDocument/2006/relationships/image" Target="../media/image3.jpeg"/></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9.tiff"/><Relationship Id="rId5" Type="http://schemas.openxmlformats.org/officeDocument/2006/relationships/image" Target="../media/image10.jpeg"/><Relationship Id="rId1" Type="http://schemas.openxmlformats.org/officeDocument/2006/relationships/slideLayout" Target="../slideLayouts/slideLayout12.xml"/><Relationship Id="rId2" Type="http://schemas.openxmlformats.org/officeDocument/2006/relationships/image" Target="../media/image4.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4.jpeg"/><Relationship Id="rId3"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EUUN000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2068" y="5992103"/>
            <a:ext cx="759046" cy="523875"/>
          </a:xfrm>
          <a:prstGeom prst="rect">
            <a:avLst/>
          </a:prstGeom>
          <a:noFill/>
        </p:spPr>
      </p:pic>
      <p:sp>
        <p:nvSpPr>
          <p:cNvPr id="2" name="Rectangle 1"/>
          <p:cNvSpPr/>
          <p:nvPr/>
        </p:nvSpPr>
        <p:spPr>
          <a:xfrm>
            <a:off x="419399" y="6515978"/>
            <a:ext cx="2941639" cy="295466"/>
          </a:xfrm>
          <a:prstGeom prst="rect">
            <a:avLst/>
          </a:prstGeom>
        </p:spPr>
        <p:txBody>
          <a:bodyPr wrap="square">
            <a:spAutoFit/>
          </a:bodyPr>
          <a:lstStyle/>
          <a:p>
            <a:pPr>
              <a:lnSpc>
                <a:spcPct val="110000"/>
              </a:lnSpc>
              <a:spcAft>
                <a:spcPts val="600"/>
              </a:spcAft>
            </a:pPr>
            <a:r>
              <a:rPr lang="en-GB" sz="1200" i="1" dirty="0">
                <a:solidFill>
                  <a:srgbClr val="A6A6A6"/>
                </a:solidFill>
                <a:latin typeface="Calibri" panose="020F0502020204030204" pitchFamily="34" charset="0"/>
                <a:ea typeface="MS Mincho" panose="02020609040205080304" pitchFamily="49" charset="-128"/>
                <a:cs typeface="Calibri" panose="020F0502020204030204" pitchFamily="34" charset="0"/>
              </a:rPr>
              <a:t>This project is funded by the European Union </a:t>
            </a:r>
            <a:endParaRPr lang="en-GB" sz="1600"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6" name="Picture 5" descr="C:\Users\stomasina\AppData\Local\Microsoft\Windows\Temporary Internet Files\Content.Outlook\IX13HL5J\UNEP MAP colors (002).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69542" y="6079171"/>
            <a:ext cx="1326515" cy="608330"/>
          </a:xfrm>
          <a:prstGeom prst="rect">
            <a:avLst/>
          </a:prstGeom>
          <a:noFill/>
          <a:ln>
            <a:noFill/>
          </a:ln>
        </p:spPr>
      </p:pic>
      <p:sp>
        <p:nvSpPr>
          <p:cNvPr id="3" name="Text Placeholder 2"/>
          <p:cNvSpPr>
            <a:spLocks noGrp="1"/>
          </p:cNvSpPr>
          <p:nvPr>
            <p:ph type="body" sz="quarter" idx="11"/>
          </p:nvPr>
        </p:nvSpPr>
        <p:spPr>
          <a:xfrm>
            <a:off x="649750" y="2290249"/>
            <a:ext cx="11037033" cy="1463040"/>
          </a:xfrm>
        </p:spPr>
        <p:txBody>
          <a:bodyPr/>
          <a:lstStyle/>
          <a:p>
            <a:r>
              <a:rPr lang="en-GB" dirty="0"/>
              <a:t>What do we observe/what can we say </a:t>
            </a:r>
            <a:r>
              <a:rPr lang="en-GB" dirty="0" smtClean="0"/>
              <a:t>already</a:t>
            </a:r>
          </a:p>
          <a:p>
            <a:r>
              <a:rPr lang="en-GB" dirty="0" smtClean="0"/>
              <a:t>Italy  </a:t>
            </a:r>
            <a:endParaRPr lang="en-GB" dirty="0"/>
          </a:p>
        </p:txBody>
      </p:sp>
      <p:sp>
        <p:nvSpPr>
          <p:cNvPr id="7" name="Text Placeholder 3"/>
          <p:cNvSpPr>
            <a:spLocks noGrp="1"/>
          </p:cNvSpPr>
          <p:nvPr>
            <p:ph type="body" sz="quarter" idx="10"/>
          </p:nvPr>
        </p:nvSpPr>
        <p:spPr>
          <a:xfrm>
            <a:off x="562068" y="371475"/>
            <a:ext cx="8543832" cy="619125"/>
          </a:xfrm>
        </p:spPr>
        <p:txBody>
          <a:bodyPr/>
          <a:lstStyle/>
          <a:p>
            <a:r>
              <a:rPr lang="en-GB" sz="2000" dirty="0"/>
              <a:t>H2020 Review and Monitoring (RM) workshop on Assessment </a:t>
            </a:r>
            <a:endParaRPr lang="de-AT" sz="2000" dirty="0"/>
          </a:p>
          <a:p>
            <a:r>
              <a:rPr lang="en-GB" sz="2000" dirty="0"/>
              <a:t>10</a:t>
            </a:r>
            <a:r>
              <a:rPr lang="en-GB" sz="2000" baseline="30000" dirty="0"/>
              <a:t>th</a:t>
            </a:r>
            <a:r>
              <a:rPr lang="en-GB" sz="2000" dirty="0"/>
              <a:t> meeting of the Horizon 2020 Review and Monitoring (RM) Group</a:t>
            </a:r>
            <a:endParaRPr lang="de-AT" sz="2000" dirty="0"/>
          </a:p>
          <a:p>
            <a:r>
              <a:rPr lang="en-GB" sz="2000" dirty="0"/>
              <a:t>23-24 September 2019 in Athens, Greece</a:t>
            </a:r>
            <a:endParaRPr lang="de-AT" sz="2000" dirty="0"/>
          </a:p>
          <a:p>
            <a:r>
              <a:rPr lang="en-GB" sz="2000" dirty="0"/>
              <a:t> </a:t>
            </a:r>
            <a:endParaRPr lang="de-AT" sz="2000" dirty="0"/>
          </a:p>
        </p:txBody>
      </p:sp>
      <p:sp>
        <p:nvSpPr>
          <p:cNvPr id="8" name="TextBox 7"/>
          <p:cNvSpPr txBox="1"/>
          <p:nvPr/>
        </p:nvSpPr>
        <p:spPr>
          <a:xfrm>
            <a:off x="419399" y="5052938"/>
            <a:ext cx="7175132" cy="584775"/>
          </a:xfrm>
          <a:prstGeom prst="rect">
            <a:avLst/>
          </a:prstGeom>
          <a:noFill/>
        </p:spPr>
        <p:txBody>
          <a:bodyPr wrap="square" rtlCol="0">
            <a:spAutoFit/>
          </a:bodyPr>
          <a:lstStyle/>
          <a:p>
            <a:r>
              <a:rPr lang="en-AU" sz="1600" i="1" dirty="0" smtClean="0">
                <a:solidFill>
                  <a:srgbClr val="FFFF00"/>
                </a:solidFill>
              </a:rPr>
              <a:t>Giordano Giorgi</a:t>
            </a:r>
            <a:r>
              <a:rPr lang="en-AU" sz="1600" i="1" dirty="0">
                <a:solidFill>
                  <a:srgbClr val="FFFF00"/>
                </a:solidFill>
              </a:rPr>
              <a:t>, Italian Institute for Environmental Protection and </a:t>
            </a:r>
            <a:r>
              <a:rPr lang="en-AU" sz="1600" i="1" dirty="0" smtClean="0">
                <a:solidFill>
                  <a:srgbClr val="FFFF00"/>
                </a:solidFill>
              </a:rPr>
              <a:t>Research</a:t>
            </a:r>
            <a:endParaRPr lang="fr-FR" sz="1600" i="1" dirty="0">
              <a:solidFill>
                <a:srgbClr val="FFFF00"/>
              </a:solidFill>
            </a:endParaRPr>
          </a:p>
          <a:p>
            <a:r>
              <a:rPr lang="fr-FR" sz="1600" i="1" dirty="0">
                <a:solidFill>
                  <a:srgbClr val="FFFF00"/>
                </a:solidFill>
                <a:hlinkClick r:id="rId5"/>
              </a:rPr>
              <a:t>g</a:t>
            </a:r>
            <a:r>
              <a:rPr lang="fr-FR" sz="1600" i="1" dirty="0" smtClean="0">
                <a:solidFill>
                  <a:srgbClr val="FFFF00"/>
                </a:solidFill>
                <a:hlinkClick r:id="rId5"/>
              </a:rPr>
              <a:t>iordano.giorgi@isprambiente.it</a:t>
            </a:r>
            <a:r>
              <a:rPr lang="fr-FR" sz="1600" i="1" dirty="0" smtClean="0">
                <a:solidFill>
                  <a:srgbClr val="FFFF00"/>
                </a:solidFill>
              </a:rPr>
              <a:t>  </a:t>
            </a:r>
            <a:endParaRPr lang="fr-FR" sz="1600" i="1" dirty="0" smtClean="0">
              <a:solidFill>
                <a:srgbClr val="FFFF00"/>
              </a:solidFill>
            </a:endParaRPr>
          </a:p>
        </p:txBody>
      </p:sp>
    </p:spTree>
    <p:extLst>
      <p:ext uri="{BB962C8B-B14F-4D97-AF65-F5344CB8AC3E}">
        <p14:creationId xmlns:p14="http://schemas.microsoft.com/office/powerpoint/2010/main" val="1198766179"/>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a:xfrm>
            <a:off x="562068" y="625139"/>
            <a:ext cx="10803353" cy="795716"/>
          </a:xfrm>
        </p:spPr>
        <p:txBody>
          <a:bodyPr/>
          <a:lstStyle/>
          <a:p>
            <a:pPr algn="ctr"/>
            <a:r>
              <a:rPr lang="en-GB" dirty="0"/>
              <a:t>Thank you for your attention</a:t>
            </a:r>
            <a:r>
              <a:rPr lang="en-GB" dirty="0" smtClean="0"/>
              <a:t>!</a:t>
            </a:r>
            <a:endParaRPr lang="en-GB" sz="7200" dirty="0"/>
          </a:p>
          <a:p>
            <a:endParaRPr lang="en-GB" sz="3600" i="1" dirty="0"/>
          </a:p>
          <a:p>
            <a:endParaRPr lang="en-GB" dirty="0"/>
          </a:p>
        </p:txBody>
      </p:sp>
      <p:pic>
        <p:nvPicPr>
          <p:cNvPr id="9" name="Picture 8" descr="EUUN000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2068" y="5992103"/>
            <a:ext cx="759046" cy="523875"/>
          </a:xfrm>
          <a:prstGeom prst="rect">
            <a:avLst/>
          </a:prstGeom>
          <a:noFill/>
        </p:spPr>
      </p:pic>
      <p:sp>
        <p:nvSpPr>
          <p:cNvPr id="10" name="Rectangle 9"/>
          <p:cNvSpPr/>
          <p:nvPr/>
        </p:nvSpPr>
        <p:spPr>
          <a:xfrm>
            <a:off x="419399" y="6515978"/>
            <a:ext cx="2941639" cy="295466"/>
          </a:xfrm>
          <a:prstGeom prst="rect">
            <a:avLst/>
          </a:prstGeom>
        </p:spPr>
        <p:txBody>
          <a:bodyPr wrap="square">
            <a:spAutoFit/>
          </a:bodyPr>
          <a:lstStyle/>
          <a:p>
            <a:pPr marL="0" marR="0" lvl="0" indent="0" algn="l" defTabSz="914400" rtl="0" eaLnBrk="1" fontAlgn="auto" latinLnBrk="0" hangingPunct="1">
              <a:lnSpc>
                <a:spcPct val="110000"/>
              </a:lnSpc>
              <a:spcBef>
                <a:spcPts val="0"/>
              </a:spcBef>
              <a:spcAft>
                <a:spcPts val="600"/>
              </a:spcAft>
              <a:buClrTx/>
              <a:buSzTx/>
              <a:buFontTx/>
              <a:buNone/>
              <a:tabLst/>
              <a:defRPr/>
            </a:pPr>
            <a:r>
              <a:rPr kumimoji="0" lang="en-GB" sz="1200" b="0" i="1" u="none" strike="noStrike" kern="1200" cap="none" spc="0" normalizeH="0" baseline="0" noProof="0" dirty="0">
                <a:ln>
                  <a:noFill/>
                </a:ln>
                <a:solidFill>
                  <a:srgbClr val="A6A6A6"/>
                </a:solidFill>
                <a:effectLst/>
                <a:uLnTx/>
                <a:uFillTx/>
                <a:latin typeface="Calibri" panose="020F0502020204030204" pitchFamily="34" charset="0"/>
                <a:ea typeface="MS Mincho" panose="02020609040205080304" pitchFamily="49" charset="-128"/>
                <a:cs typeface="Calibri" panose="020F0502020204030204" pitchFamily="34" charset="0"/>
              </a:rPr>
              <a:t>This project is funded by the European Union </a:t>
            </a:r>
            <a:endParaRPr kumimoji="0" lang="en-GB" sz="1600" b="0" i="0" u="none" strike="noStrike" kern="1200" cap="none" spc="0" normalizeH="0" baseline="0" noProof="0" dirty="0">
              <a:ln>
                <a:noFill/>
              </a:ln>
              <a:solidFill>
                <a:srgbClr val="113A60"/>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p:txBody>
      </p:sp>
      <p:sp>
        <p:nvSpPr>
          <p:cNvPr id="8" name="Text Placeholder 4"/>
          <p:cNvSpPr>
            <a:spLocks noGrp="1"/>
          </p:cNvSpPr>
          <p:nvPr>
            <p:ph type="body" sz="quarter" idx="11"/>
          </p:nvPr>
        </p:nvSpPr>
        <p:spPr>
          <a:xfrm>
            <a:off x="6920345" y="1931619"/>
            <a:ext cx="4973099" cy="1359009"/>
          </a:xfrm>
        </p:spPr>
        <p:txBody>
          <a:bodyPr/>
          <a:lstStyle/>
          <a:p>
            <a:r>
              <a:rPr lang="en-US" altLang="en-US" sz="1700" dirty="0"/>
              <a:t>United Nations Environment </a:t>
            </a:r>
            <a:r>
              <a:rPr lang="en-US" altLang="en-US" sz="1700" dirty="0" err="1"/>
              <a:t>Programme</a:t>
            </a:r>
            <a:endParaRPr lang="en-US" altLang="en-US" sz="1700" dirty="0"/>
          </a:p>
          <a:p>
            <a:r>
              <a:rPr lang="en-US" altLang="en-US" sz="1700" dirty="0"/>
              <a:t>Coordinating Unit for the Mediterranean Action Plan</a:t>
            </a:r>
          </a:p>
          <a:p>
            <a:r>
              <a:rPr lang="en-US" altLang="en-US" sz="1700" b="0" dirty="0" err="1"/>
              <a:t>Vassileos</a:t>
            </a:r>
            <a:r>
              <a:rPr lang="en-US" altLang="en-US" sz="1700" b="0" dirty="0"/>
              <a:t> </a:t>
            </a:r>
            <a:r>
              <a:rPr lang="en-US" altLang="en-US" sz="1700" b="0" dirty="0" err="1"/>
              <a:t>Konstantinou</a:t>
            </a:r>
            <a:r>
              <a:rPr lang="en-US" altLang="en-US" sz="1700" b="0" dirty="0"/>
              <a:t> 48</a:t>
            </a:r>
          </a:p>
          <a:p>
            <a:r>
              <a:rPr lang="en-US" altLang="en-US" sz="1700" b="0" dirty="0"/>
              <a:t>Athens </a:t>
            </a:r>
            <a:r>
              <a:rPr lang="en-US" altLang="en-US" sz="1700" b="0" dirty="0" smtClean="0"/>
              <a:t>11635, Greece</a:t>
            </a:r>
            <a:endParaRPr lang="en-US" altLang="en-US" sz="1700" b="0" dirty="0"/>
          </a:p>
          <a:p>
            <a:r>
              <a:rPr lang="en-US" altLang="en-US" sz="1700" b="0" dirty="0" smtClean="0">
                <a:hlinkClick r:id="rId4"/>
              </a:rPr>
              <a:t>www.unepmap.org</a:t>
            </a:r>
            <a:endParaRPr lang="en-US" altLang="en-US" sz="1700" b="0" dirty="0"/>
          </a:p>
          <a:p>
            <a:endParaRPr lang="en-US" altLang="en-US" sz="1400" i="1" dirty="0"/>
          </a:p>
          <a:p>
            <a:pPr algn="l"/>
            <a:endParaRPr lang="en-GB" sz="1400" dirty="0"/>
          </a:p>
        </p:txBody>
      </p:sp>
      <p:sp>
        <p:nvSpPr>
          <p:cNvPr id="13" name="Text Placeholder 4"/>
          <p:cNvSpPr>
            <a:spLocks noGrp="1"/>
          </p:cNvSpPr>
          <p:nvPr>
            <p:ph type="body" sz="quarter" idx="11"/>
          </p:nvPr>
        </p:nvSpPr>
        <p:spPr>
          <a:xfrm>
            <a:off x="6482666" y="3444542"/>
            <a:ext cx="3770905" cy="1359009"/>
          </a:xfrm>
        </p:spPr>
        <p:txBody>
          <a:bodyPr/>
          <a:lstStyle/>
          <a:p>
            <a:pPr algn="l"/>
            <a:r>
              <a:rPr lang="en-GB" sz="1700" dirty="0" smtClean="0"/>
              <a:t>European Environment Agency (EEA)</a:t>
            </a:r>
            <a:endParaRPr lang="en-GB" sz="1700" dirty="0"/>
          </a:p>
          <a:p>
            <a:pPr algn="l"/>
            <a:r>
              <a:rPr lang="en-GB" sz="1700" b="0" dirty="0" err="1" smtClean="0"/>
              <a:t>Kongens</a:t>
            </a:r>
            <a:r>
              <a:rPr lang="en-GB" sz="1700" b="0" dirty="0" smtClean="0"/>
              <a:t> </a:t>
            </a:r>
            <a:r>
              <a:rPr lang="en-GB" sz="1700" b="0" dirty="0" err="1"/>
              <a:t>Nytorv</a:t>
            </a:r>
            <a:r>
              <a:rPr lang="en-GB" sz="1700" b="0" dirty="0"/>
              <a:t> 6</a:t>
            </a:r>
          </a:p>
          <a:p>
            <a:pPr algn="l"/>
            <a:r>
              <a:rPr lang="en-GB" sz="1700" b="0" dirty="0" smtClean="0"/>
              <a:t>1050 </a:t>
            </a:r>
            <a:r>
              <a:rPr lang="en-GB" sz="1700" b="0" dirty="0"/>
              <a:t>Copenhagen </a:t>
            </a:r>
            <a:r>
              <a:rPr lang="en-GB" sz="1700" b="0" dirty="0" smtClean="0"/>
              <a:t>K, Denmark </a:t>
            </a:r>
          </a:p>
          <a:p>
            <a:pPr algn="l"/>
            <a:r>
              <a:rPr lang="en-GB" sz="1700" dirty="0"/>
              <a:t>E-mail: ENI-SEIS2@eea.europa.eu </a:t>
            </a:r>
            <a:r>
              <a:rPr lang="en-GB" sz="1700" b="0" dirty="0">
                <a:hlinkClick r:id="rId5"/>
              </a:rPr>
              <a:t>http://www.eea.europa.eu/</a:t>
            </a:r>
            <a:r>
              <a:rPr lang="en-GB" sz="1700" b="0" dirty="0"/>
              <a:t> </a:t>
            </a:r>
          </a:p>
          <a:p>
            <a:pPr algn="l"/>
            <a:r>
              <a:rPr lang="en-GB" sz="1700" b="0" dirty="0" smtClean="0">
                <a:hlinkClick r:id="rId6"/>
              </a:rPr>
              <a:t>http</a:t>
            </a:r>
            <a:r>
              <a:rPr lang="en-GB" sz="1700" b="0" dirty="0">
                <a:hlinkClick r:id="rId6"/>
              </a:rPr>
              <a:t>://eni-seis.eionet.europa.eu/south</a:t>
            </a:r>
            <a:r>
              <a:rPr lang="en-GB" sz="1700" b="0" dirty="0"/>
              <a:t>  </a:t>
            </a:r>
          </a:p>
          <a:p>
            <a:pPr algn="l"/>
            <a:r>
              <a:rPr lang="en-GB" sz="1700" b="0" i="1" dirty="0" smtClean="0"/>
              <a:t> </a:t>
            </a:r>
          </a:p>
          <a:p>
            <a:pPr algn="l"/>
            <a:endParaRPr lang="en-GB" sz="1400" b="0" i="1" dirty="0"/>
          </a:p>
        </p:txBody>
      </p:sp>
      <p:pic>
        <p:nvPicPr>
          <p:cNvPr id="11" name="Picture 10"/>
          <p:cNvPicPr/>
          <p:nvPr/>
        </p:nvPicPr>
        <p:blipFill>
          <a:blip r:embed="rId7"/>
          <a:stretch>
            <a:fillRect/>
          </a:stretch>
        </p:blipFill>
        <p:spPr>
          <a:xfrm>
            <a:off x="419399" y="1722602"/>
            <a:ext cx="5948391" cy="3443880"/>
          </a:xfrm>
          <a:prstGeom prst="rect">
            <a:avLst/>
          </a:prstGeom>
        </p:spPr>
      </p:pic>
      <p:pic>
        <p:nvPicPr>
          <p:cNvPr id="12" name="Picture 11" descr="C:\Users\stomasina\AppData\Local\Microsoft\Windows\Temporary Internet Files\Content.Outlook\IX13HL5J\UNEP MAP colors (002).jpg"/>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704860" y="6089692"/>
            <a:ext cx="1326515" cy="608330"/>
          </a:xfrm>
          <a:prstGeom prst="rect">
            <a:avLst/>
          </a:prstGeom>
          <a:noFill/>
          <a:ln>
            <a:noFill/>
          </a:ln>
        </p:spPr>
      </p:pic>
    </p:spTree>
    <p:extLst>
      <p:ext uri="{BB962C8B-B14F-4D97-AF65-F5344CB8AC3E}">
        <p14:creationId xmlns:p14="http://schemas.microsoft.com/office/powerpoint/2010/main" val="1507253287"/>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350882" y="194869"/>
            <a:ext cx="11488192" cy="634434"/>
          </a:xfrm>
        </p:spPr>
        <p:txBody>
          <a:bodyPr>
            <a:normAutofit/>
          </a:bodyPr>
          <a:lstStyle/>
          <a:p>
            <a:r>
              <a:rPr lang="de-AT" dirty="0"/>
              <a:t>Country </a:t>
            </a:r>
            <a:r>
              <a:rPr lang="en-US" dirty="0"/>
              <a:t>contribution: </a:t>
            </a:r>
            <a:r>
              <a:rPr lang="en-US" dirty="0" smtClean="0"/>
              <a:t>Italy</a:t>
            </a:r>
            <a:endParaRPr lang="en-US" dirty="0"/>
          </a:p>
        </p:txBody>
      </p:sp>
      <p:cxnSp>
        <p:nvCxnSpPr>
          <p:cNvPr id="7" name="Straight Connector 6"/>
          <p:cNvCxnSpPr/>
          <p:nvPr/>
        </p:nvCxnSpPr>
        <p:spPr>
          <a:xfrm>
            <a:off x="364218" y="764660"/>
            <a:ext cx="11681026" cy="0"/>
          </a:xfrm>
          <a:prstGeom prst="line">
            <a:avLst/>
          </a:prstGeom>
          <a:ln w="76200">
            <a:solidFill>
              <a:srgbClr val="6FBFBD"/>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9221201" y="6118411"/>
            <a:ext cx="2437399" cy="489656"/>
          </a:xfrm>
          <a:prstGeom prst="rect">
            <a:avLst/>
          </a:prstGeom>
        </p:spPr>
      </p:pic>
      <p:pic>
        <p:nvPicPr>
          <p:cNvPr id="9" name="Picture 8" descr="C:\Users\stomasina\AppData\Local\Microsoft\Windows\Temporary Internet Files\Content.Outlook\IX13HL5J\UNEP MAP colors (002).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69542" y="6079171"/>
            <a:ext cx="1326515" cy="608330"/>
          </a:xfrm>
          <a:prstGeom prst="rect">
            <a:avLst/>
          </a:prstGeom>
          <a:noFill/>
          <a:ln>
            <a:noFill/>
          </a:ln>
        </p:spPr>
      </p:pic>
      <p:sp>
        <p:nvSpPr>
          <p:cNvPr id="2" name="TextBox 1"/>
          <p:cNvSpPr txBox="1"/>
          <p:nvPr/>
        </p:nvSpPr>
        <p:spPr>
          <a:xfrm>
            <a:off x="364218" y="947765"/>
            <a:ext cx="11522982" cy="5416868"/>
          </a:xfrm>
          <a:prstGeom prst="rect">
            <a:avLst/>
          </a:prstGeom>
          <a:noFill/>
        </p:spPr>
        <p:txBody>
          <a:bodyPr wrap="square" rtlCol="0">
            <a:spAutoFit/>
          </a:bodyPr>
          <a:lstStyle/>
          <a:p>
            <a:r>
              <a:rPr lang="de-AT" sz="2800" dirty="0" smtClean="0"/>
              <a:t>1- </a:t>
            </a:r>
            <a:r>
              <a:rPr lang="de-AT" sz="2800" dirty="0"/>
              <a:t>O</a:t>
            </a:r>
            <a:r>
              <a:rPr lang="de-AT" sz="2800" dirty="0" smtClean="0"/>
              <a:t>verall national Key </a:t>
            </a:r>
            <a:r>
              <a:rPr lang="de-AT" sz="2800" dirty="0" smtClean="0"/>
              <a:t>Messages</a:t>
            </a:r>
            <a:endParaRPr lang="de-AT" sz="2800" dirty="0"/>
          </a:p>
          <a:p>
            <a:pPr marL="285750" indent="-285750">
              <a:spcAft>
                <a:spcPts val="600"/>
              </a:spcAft>
              <a:buFont typeface="Arial" panose="020B0604020202020204" pitchFamily="34" charset="0"/>
              <a:buChar char="•"/>
            </a:pPr>
            <a:r>
              <a:rPr lang="en-US" sz="2800" u="sng" dirty="0" smtClean="0">
                <a:solidFill>
                  <a:srgbClr val="002060"/>
                </a:solidFill>
              </a:rPr>
              <a:t>Waste collection and composition</a:t>
            </a:r>
            <a:r>
              <a:rPr lang="en-US" sz="2800" dirty="0" smtClean="0">
                <a:solidFill>
                  <a:srgbClr val="002060"/>
                </a:solidFill>
              </a:rPr>
              <a:t>: separate waste collection process is almost completed in some regions but, at national level, is still far from main objective also due to big cities. Main dumping sites have now been closed also as a consequence of EU infringements</a:t>
            </a:r>
            <a:r>
              <a:rPr lang="en-US" sz="2800" dirty="0" smtClean="0">
                <a:solidFill>
                  <a:srgbClr val="002060"/>
                </a:solidFill>
              </a:rPr>
              <a:t> procedure</a:t>
            </a:r>
          </a:p>
          <a:p>
            <a:pPr marL="285750" indent="-285750">
              <a:spcAft>
                <a:spcPts val="600"/>
              </a:spcAft>
              <a:buFont typeface="Arial" panose="020B0604020202020204" pitchFamily="34" charset="0"/>
              <a:buChar char="•"/>
            </a:pPr>
            <a:r>
              <a:rPr lang="en-US" sz="2800" u="sng" dirty="0" smtClean="0">
                <a:solidFill>
                  <a:srgbClr val="002060"/>
                </a:solidFill>
              </a:rPr>
              <a:t> Waste water treatment</a:t>
            </a:r>
            <a:r>
              <a:rPr lang="en-US" sz="2800" dirty="0" smtClean="0">
                <a:solidFill>
                  <a:srgbClr val="002060"/>
                </a:solidFill>
              </a:rPr>
              <a:t>: compliance to EU UWWTD is not yet reached in particular regarding secondary and more advanced treatment and also nitrogen and phosphorus abatement are not 75% in Po River Basin.</a:t>
            </a:r>
          </a:p>
          <a:p>
            <a:pPr marL="285750" indent="-285750">
              <a:spcAft>
                <a:spcPts val="600"/>
              </a:spcAft>
              <a:buFont typeface="Arial" panose="020B0604020202020204" pitchFamily="34" charset="0"/>
              <a:buChar char="•"/>
            </a:pPr>
            <a:r>
              <a:rPr lang="en-US" sz="2800" u="sng" dirty="0" smtClean="0">
                <a:solidFill>
                  <a:srgbClr val="002060"/>
                </a:solidFill>
              </a:rPr>
              <a:t>Industrial emissions</a:t>
            </a:r>
            <a:r>
              <a:rPr lang="en-US" sz="2800" dirty="0" smtClean="0">
                <a:solidFill>
                  <a:srgbClr val="002060"/>
                </a:solidFill>
              </a:rPr>
              <a:t>: authorization process is fully implemented for every hazardous substance included in IED (former IPPC) EU Directive. Still, specific contaminated sites due to legacy industrial facilities have not been recovered and requires more efforts </a:t>
            </a:r>
            <a:endParaRPr lang="en-US" sz="2800" dirty="0" smtClean="0">
              <a:solidFill>
                <a:srgbClr val="002060"/>
              </a:solidFill>
            </a:endParaRPr>
          </a:p>
        </p:txBody>
      </p:sp>
    </p:spTree>
    <p:extLst>
      <p:ext uri="{BB962C8B-B14F-4D97-AF65-F5344CB8AC3E}">
        <p14:creationId xmlns:p14="http://schemas.microsoft.com/office/powerpoint/2010/main" val="363104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blinds(horizontal)">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blinds(horizontal)">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blinds(horizontal)">
                                      <p:cBhvr>
                                        <p:cTn id="17"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350882" y="194869"/>
            <a:ext cx="11488192" cy="634434"/>
          </a:xfrm>
        </p:spPr>
        <p:txBody>
          <a:bodyPr>
            <a:normAutofit/>
          </a:bodyPr>
          <a:lstStyle/>
          <a:p>
            <a:r>
              <a:rPr lang="en-US" dirty="0" smtClean="0"/>
              <a:t>Country </a:t>
            </a:r>
            <a:r>
              <a:rPr lang="en-US" dirty="0" smtClean="0"/>
              <a:t>contribution: Italy</a:t>
            </a:r>
            <a:endParaRPr lang="en-US" dirty="0"/>
          </a:p>
        </p:txBody>
      </p:sp>
      <p:cxnSp>
        <p:nvCxnSpPr>
          <p:cNvPr id="7" name="Straight Connector 6"/>
          <p:cNvCxnSpPr/>
          <p:nvPr/>
        </p:nvCxnSpPr>
        <p:spPr>
          <a:xfrm>
            <a:off x="364218" y="764660"/>
            <a:ext cx="10755338" cy="0"/>
          </a:xfrm>
          <a:prstGeom prst="line">
            <a:avLst/>
          </a:prstGeom>
          <a:ln w="76200">
            <a:solidFill>
              <a:srgbClr val="6FBFBD"/>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9221201" y="6118411"/>
            <a:ext cx="2437399" cy="489656"/>
          </a:xfrm>
          <a:prstGeom prst="rect">
            <a:avLst/>
          </a:prstGeom>
        </p:spPr>
      </p:pic>
      <p:pic>
        <p:nvPicPr>
          <p:cNvPr id="9" name="Picture 8" descr="C:\Users\stomasina\AppData\Local\Microsoft\Windows\Temporary Internet Files\Content.Outlook\IX13HL5J\UNEP MAP colors (002).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69542" y="6079171"/>
            <a:ext cx="1326515" cy="608330"/>
          </a:xfrm>
          <a:prstGeom prst="rect">
            <a:avLst/>
          </a:prstGeom>
          <a:noFill/>
          <a:ln>
            <a:noFill/>
          </a:ln>
        </p:spPr>
      </p:pic>
      <p:sp>
        <p:nvSpPr>
          <p:cNvPr id="6" name="Rechteck 5"/>
          <p:cNvSpPr/>
          <p:nvPr/>
        </p:nvSpPr>
        <p:spPr>
          <a:xfrm>
            <a:off x="364218" y="829303"/>
            <a:ext cx="11205307" cy="2000548"/>
          </a:xfrm>
          <a:prstGeom prst="rect">
            <a:avLst/>
          </a:prstGeom>
        </p:spPr>
        <p:txBody>
          <a:bodyPr wrap="square">
            <a:spAutoFit/>
          </a:bodyPr>
          <a:lstStyle/>
          <a:p>
            <a:r>
              <a:rPr lang="en-US" sz="2400" dirty="0" smtClean="0"/>
              <a:t>2- </a:t>
            </a:r>
            <a:r>
              <a:rPr lang="en-US" sz="2400" dirty="0"/>
              <a:t>T</a:t>
            </a:r>
            <a:r>
              <a:rPr lang="en-US" sz="2400" dirty="0" smtClean="0"/>
              <a:t>hematic </a:t>
            </a:r>
            <a:r>
              <a:rPr lang="en-US" sz="2400" dirty="0" smtClean="0"/>
              <a:t>Analysis</a:t>
            </a:r>
            <a:endParaRPr lang="en-GB" sz="2400" dirty="0" smtClean="0">
              <a:solidFill>
                <a:srgbClr val="002060"/>
              </a:solidFill>
            </a:endParaRPr>
          </a:p>
          <a:p>
            <a:pPr marL="457200" indent="-457200">
              <a:buFont typeface="Arial" charset="0"/>
              <a:buChar char="•"/>
            </a:pPr>
            <a:r>
              <a:rPr lang="en-GB" sz="2400" dirty="0" smtClean="0">
                <a:solidFill>
                  <a:srgbClr val="002060"/>
                </a:solidFill>
              </a:rPr>
              <a:t>Waste: separate waste collection process is high on the political agenda and some big cities (Rome, Naples,…) are suffering waste collection issues due to difficulties in the implementation of recycling plants or identification of new dumping sites. In some critical cases waste has to be exported in order to be properly treated or disposed  </a:t>
            </a:r>
            <a:endParaRPr lang="en-GB" sz="2400" i="1" dirty="0" smtClean="0">
              <a:solidFill>
                <a:srgbClr val="002060"/>
              </a:solidFill>
            </a:endParaRPr>
          </a:p>
        </p:txBody>
      </p:sp>
      <p:grpSp>
        <p:nvGrpSpPr>
          <p:cNvPr id="10" name="Gruppo 9"/>
          <p:cNvGrpSpPr/>
          <p:nvPr/>
        </p:nvGrpSpPr>
        <p:grpSpPr>
          <a:xfrm>
            <a:off x="1999629" y="2731743"/>
            <a:ext cx="8200643" cy="4126257"/>
            <a:chOff x="1999629" y="2731743"/>
            <a:chExt cx="8200643" cy="4126257"/>
          </a:xfrm>
        </p:grpSpPr>
        <p:pic>
          <p:nvPicPr>
            <p:cNvPr id="2" name="Immagin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49118" y="2731743"/>
              <a:ext cx="6246497" cy="3553757"/>
            </a:xfrm>
            <a:prstGeom prst="rect">
              <a:avLst/>
            </a:prstGeom>
          </p:spPr>
        </p:pic>
        <p:sp>
          <p:nvSpPr>
            <p:cNvPr id="4" name="CasellaDiTesto 3"/>
            <p:cNvSpPr txBox="1"/>
            <p:nvPr/>
          </p:nvSpPr>
          <p:spPr>
            <a:xfrm>
              <a:off x="1999629" y="6273225"/>
              <a:ext cx="8200643" cy="584775"/>
            </a:xfrm>
            <a:prstGeom prst="rect">
              <a:avLst/>
            </a:prstGeom>
            <a:solidFill>
              <a:schemeClr val="bg1"/>
            </a:solidFill>
          </p:spPr>
          <p:txBody>
            <a:bodyPr wrap="none" rtlCol="0">
              <a:spAutoFit/>
            </a:bodyPr>
            <a:lstStyle/>
            <a:p>
              <a:r>
                <a:rPr lang="en-GB" b="1" dirty="0" smtClean="0"/>
                <a:t>Total (green) vs recycled (blue) waste annual per capita production in kg  – year 2017</a:t>
              </a:r>
            </a:p>
            <a:p>
              <a:r>
                <a:rPr lang="en-GB" sz="1400" b="1" dirty="0"/>
                <a:t>Source: </a:t>
              </a:r>
              <a:r>
                <a:rPr lang="en-GB" sz="1400" b="1" dirty="0">
                  <a:hlinkClick r:id="rId5"/>
                </a:rPr>
                <a:t>https://</a:t>
              </a:r>
              <a:r>
                <a:rPr lang="en-GB" sz="1400" b="1" dirty="0" smtClean="0">
                  <a:hlinkClick r:id="rId5"/>
                </a:rPr>
                <a:t>www.catasto-rifiuti.isprambiente.it</a:t>
              </a:r>
              <a:r>
                <a:rPr lang="en-GB" sz="1400" b="1" dirty="0" smtClean="0"/>
                <a:t> </a:t>
              </a:r>
              <a:endParaRPr lang="en-GB" sz="1400" b="1" dirty="0"/>
            </a:p>
          </p:txBody>
        </p:sp>
      </p:grpSp>
    </p:spTree>
    <p:extLst>
      <p:ext uri="{BB962C8B-B14F-4D97-AF65-F5344CB8AC3E}">
        <p14:creationId xmlns:p14="http://schemas.microsoft.com/office/powerpoint/2010/main" val="398537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350882" y="194869"/>
            <a:ext cx="11488192" cy="634434"/>
          </a:xfrm>
        </p:spPr>
        <p:txBody>
          <a:bodyPr>
            <a:normAutofit/>
          </a:bodyPr>
          <a:lstStyle/>
          <a:p>
            <a:r>
              <a:rPr lang="en-US" dirty="0" smtClean="0"/>
              <a:t>Country </a:t>
            </a:r>
            <a:r>
              <a:rPr lang="en-US" dirty="0" smtClean="0"/>
              <a:t>contribution: Italy</a:t>
            </a:r>
            <a:endParaRPr lang="en-US" dirty="0"/>
          </a:p>
        </p:txBody>
      </p:sp>
      <p:cxnSp>
        <p:nvCxnSpPr>
          <p:cNvPr id="7" name="Straight Connector 6"/>
          <p:cNvCxnSpPr/>
          <p:nvPr/>
        </p:nvCxnSpPr>
        <p:spPr>
          <a:xfrm>
            <a:off x="364218" y="764660"/>
            <a:ext cx="10755338" cy="0"/>
          </a:xfrm>
          <a:prstGeom prst="line">
            <a:avLst/>
          </a:prstGeom>
          <a:ln w="76200">
            <a:solidFill>
              <a:srgbClr val="6FBFBD"/>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9221201" y="6118411"/>
            <a:ext cx="2437399" cy="489656"/>
          </a:xfrm>
          <a:prstGeom prst="rect">
            <a:avLst/>
          </a:prstGeom>
        </p:spPr>
      </p:pic>
      <p:pic>
        <p:nvPicPr>
          <p:cNvPr id="9" name="Picture 8" descr="C:\Users\stomasina\AppData\Local\Microsoft\Windows\Temporary Internet Files\Content.Outlook\IX13HL5J\UNEP MAP colors (002).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69542" y="6079171"/>
            <a:ext cx="1326515" cy="608330"/>
          </a:xfrm>
          <a:prstGeom prst="rect">
            <a:avLst/>
          </a:prstGeom>
          <a:noFill/>
          <a:ln>
            <a:noFill/>
          </a:ln>
        </p:spPr>
      </p:pic>
      <p:sp>
        <p:nvSpPr>
          <p:cNvPr id="6" name="Rechteck 5"/>
          <p:cNvSpPr/>
          <p:nvPr/>
        </p:nvSpPr>
        <p:spPr>
          <a:xfrm>
            <a:off x="364218" y="829303"/>
            <a:ext cx="11205307" cy="830997"/>
          </a:xfrm>
          <a:prstGeom prst="rect">
            <a:avLst/>
          </a:prstGeom>
        </p:spPr>
        <p:txBody>
          <a:bodyPr wrap="square">
            <a:spAutoFit/>
          </a:bodyPr>
          <a:lstStyle/>
          <a:p>
            <a:r>
              <a:rPr lang="en-US" sz="2400" dirty="0" smtClean="0"/>
              <a:t>2- </a:t>
            </a:r>
            <a:r>
              <a:rPr lang="en-US" sz="2400" dirty="0"/>
              <a:t>T</a:t>
            </a:r>
            <a:r>
              <a:rPr lang="en-US" sz="2400" dirty="0" smtClean="0"/>
              <a:t>hematic </a:t>
            </a:r>
            <a:r>
              <a:rPr lang="en-US" sz="2400" dirty="0" smtClean="0"/>
              <a:t>Analysis</a:t>
            </a:r>
            <a:endParaRPr lang="en-GB" sz="2400" dirty="0" smtClean="0">
              <a:solidFill>
                <a:srgbClr val="002060"/>
              </a:solidFill>
            </a:endParaRPr>
          </a:p>
          <a:p>
            <a:pPr marL="457200" indent="-457200">
              <a:buFont typeface="Arial" charset="0"/>
              <a:buChar char="•"/>
            </a:pPr>
            <a:r>
              <a:rPr lang="en-GB" sz="2400" dirty="0" smtClean="0">
                <a:solidFill>
                  <a:srgbClr val="002060"/>
                </a:solidFill>
              </a:rPr>
              <a:t>Waste collection: trend of total vs recycled waste from 2009 to 2017</a:t>
            </a:r>
            <a:endParaRPr lang="en-GB" sz="2400" i="1" dirty="0" smtClean="0">
              <a:solidFill>
                <a:srgbClr val="002060"/>
              </a:solidFill>
            </a:endParaRPr>
          </a:p>
        </p:txBody>
      </p:sp>
      <p:grpSp>
        <p:nvGrpSpPr>
          <p:cNvPr id="12" name="Gruppo 11"/>
          <p:cNvGrpSpPr/>
          <p:nvPr/>
        </p:nvGrpSpPr>
        <p:grpSpPr>
          <a:xfrm>
            <a:off x="364218" y="1724942"/>
            <a:ext cx="6137994" cy="3528015"/>
            <a:chOff x="364218" y="1724942"/>
            <a:chExt cx="6137994" cy="3528015"/>
          </a:xfrm>
        </p:grpSpPr>
        <p:sp>
          <p:nvSpPr>
            <p:cNvPr id="4" name="CasellaDiTesto 3"/>
            <p:cNvSpPr txBox="1"/>
            <p:nvPr/>
          </p:nvSpPr>
          <p:spPr>
            <a:xfrm>
              <a:off x="894507" y="4668182"/>
              <a:ext cx="5011244" cy="584775"/>
            </a:xfrm>
            <a:prstGeom prst="rect">
              <a:avLst/>
            </a:prstGeom>
            <a:solidFill>
              <a:schemeClr val="bg1"/>
            </a:solidFill>
          </p:spPr>
          <p:txBody>
            <a:bodyPr wrap="none" rtlCol="0">
              <a:spAutoFit/>
            </a:bodyPr>
            <a:lstStyle/>
            <a:p>
              <a:r>
                <a:rPr lang="en-GB" b="1" dirty="0" smtClean="0"/>
                <a:t>Total waste production in tonnes – year 2009-2017</a:t>
              </a:r>
            </a:p>
            <a:p>
              <a:r>
                <a:rPr lang="en-GB" sz="1400" b="1" dirty="0"/>
                <a:t>Source: </a:t>
              </a:r>
              <a:r>
                <a:rPr lang="en-GB" sz="1400" b="1" dirty="0">
                  <a:hlinkClick r:id="rId4"/>
                </a:rPr>
                <a:t>https://www.catasto-rifiuti.isprambiente.it</a:t>
              </a:r>
              <a:r>
                <a:rPr lang="en-GB" sz="1400" b="1" dirty="0"/>
                <a:t> </a:t>
              </a:r>
            </a:p>
          </p:txBody>
        </p:sp>
        <p:pic>
          <p:nvPicPr>
            <p:cNvPr id="10" name="Immagin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4218" y="1724942"/>
              <a:ext cx="6137994" cy="2943240"/>
            </a:xfrm>
            <a:prstGeom prst="rect">
              <a:avLst/>
            </a:prstGeom>
          </p:spPr>
        </p:pic>
      </p:grpSp>
      <p:grpSp>
        <p:nvGrpSpPr>
          <p:cNvPr id="13" name="Gruppo 12"/>
          <p:cNvGrpSpPr/>
          <p:nvPr/>
        </p:nvGrpSpPr>
        <p:grpSpPr>
          <a:xfrm>
            <a:off x="5948814" y="3368040"/>
            <a:ext cx="6243186" cy="3001629"/>
            <a:chOff x="5948814" y="3368040"/>
            <a:chExt cx="6243186" cy="3001629"/>
          </a:xfrm>
        </p:grpSpPr>
        <p:pic>
          <p:nvPicPr>
            <p:cNvPr id="5" name="Immagin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948814" y="3368040"/>
              <a:ext cx="6243186" cy="2495086"/>
            </a:xfrm>
            <a:prstGeom prst="rect">
              <a:avLst/>
            </a:prstGeom>
          </p:spPr>
        </p:pic>
        <p:sp>
          <p:nvSpPr>
            <p:cNvPr id="11" name="CasellaDiTesto 10"/>
            <p:cNvSpPr txBox="1"/>
            <p:nvPr/>
          </p:nvSpPr>
          <p:spPr>
            <a:xfrm>
              <a:off x="6627858" y="5784894"/>
              <a:ext cx="4453335" cy="584775"/>
            </a:xfrm>
            <a:prstGeom prst="rect">
              <a:avLst/>
            </a:prstGeom>
            <a:solidFill>
              <a:schemeClr val="bg1"/>
            </a:solidFill>
          </p:spPr>
          <p:txBody>
            <a:bodyPr wrap="none" rtlCol="0">
              <a:spAutoFit/>
            </a:bodyPr>
            <a:lstStyle/>
            <a:p>
              <a:r>
                <a:rPr lang="en-GB" b="1" dirty="0"/>
                <a:t>R</a:t>
              </a:r>
              <a:r>
                <a:rPr lang="en-GB" b="1" dirty="0" smtClean="0"/>
                <a:t>ecycled waste percentage – year 2009-2017</a:t>
              </a:r>
            </a:p>
            <a:p>
              <a:r>
                <a:rPr lang="en-GB" sz="1400" b="1" dirty="0"/>
                <a:t>Source: </a:t>
              </a:r>
              <a:r>
                <a:rPr lang="en-GB" sz="1400" b="1" dirty="0">
                  <a:hlinkClick r:id="rId4"/>
                </a:rPr>
                <a:t>https://www.catasto-rifiuti.isprambiente.it</a:t>
              </a:r>
              <a:r>
                <a:rPr lang="en-GB" sz="1400" b="1" dirty="0"/>
                <a:t> </a:t>
              </a:r>
            </a:p>
          </p:txBody>
        </p:sp>
      </p:grpSp>
    </p:spTree>
    <p:extLst>
      <p:ext uri="{BB962C8B-B14F-4D97-AF65-F5344CB8AC3E}">
        <p14:creationId xmlns:p14="http://schemas.microsoft.com/office/powerpoint/2010/main" val="1755621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linds(horizontal)">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350882" y="194869"/>
            <a:ext cx="11488192" cy="634434"/>
          </a:xfrm>
        </p:spPr>
        <p:txBody>
          <a:bodyPr>
            <a:normAutofit/>
          </a:bodyPr>
          <a:lstStyle/>
          <a:p>
            <a:r>
              <a:rPr lang="en-US" dirty="0" smtClean="0"/>
              <a:t>Country </a:t>
            </a:r>
            <a:r>
              <a:rPr lang="en-US" dirty="0" smtClean="0"/>
              <a:t>contribution: Italy</a:t>
            </a:r>
            <a:endParaRPr lang="en-US" dirty="0"/>
          </a:p>
        </p:txBody>
      </p:sp>
      <p:cxnSp>
        <p:nvCxnSpPr>
          <p:cNvPr id="7" name="Straight Connector 6"/>
          <p:cNvCxnSpPr/>
          <p:nvPr/>
        </p:nvCxnSpPr>
        <p:spPr>
          <a:xfrm>
            <a:off x="364218" y="764660"/>
            <a:ext cx="10755338" cy="0"/>
          </a:xfrm>
          <a:prstGeom prst="line">
            <a:avLst/>
          </a:prstGeom>
          <a:ln w="76200">
            <a:solidFill>
              <a:srgbClr val="6FBFBD"/>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9221201" y="6118411"/>
            <a:ext cx="2437399" cy="489656"/>
          </a:xfrm>
          <a:prstGeom prst="rect">
            <a:avLst/>
          </a:prstGeom>
        </p:spPr>
      </p:pic>
      <p:pic>
        <p:nvPicPr>
          <p:cNvPr id="9" name="Picture 8" descr="C:\Users\stomasina\AppData\Local\Microsoft\Windows\Temporary Internet Files\Content.Outlook\IX13HL5J\UNEP MAP colors (002).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69542" y="6079171"/>
            <a:ext cx="1326515" cy="608330"/>
          </a:xfrm>
          <a:prstGeom prst="rect">
            <a:avLst/>
          </a:prstGeom>
          <a:noFill/>
          <a:ln>
            <a:noFill/>
          </a:ln>
        </p:spPr>
      </p:pic>
      <p:sp>
        <p:nvSpPr>
          <p:cNvPr id="6" name="Rechteck 5"/>
          <p:cNvSpPr/>
          <p:nvPr/>
        </p:nvSpPr>
        <p:spPr>
          <a:xfrm>
            <a:off x="364218" y="829303"/>
            <a:ext cx="11205307" cy="830997"/>
          </a:xfrm>
          <a:prstGeom prst="rect">
            <a:avLst/>
          </a:prstGeom>
        </p:spPr>
        <p:txBody>
          <a:bodyPr wrap="square">
            <a:spAutoFit/>
          </a:bodyPr>
          <a:lstStyle/>
          <a:p>
            <a:r>
              <a:rPr lang="en-US" sz="2400" dirty="0" smtClean="0"/>
              <a:t>2- </a:t>
            </a:r>
            <a:r>
              <a:rPr lang="en-US" sz="2400" dirty="0"/>
              <a:t>T</a:t>
            </a:r>
            <a:r>
              <a:rPr lang="en-US" sz="2400" dirty="0" smtClean="0"/>
              <a:t>hematic </a:t>
            </a:r>
            <a:r>
              <a:rPr lang="en-US" sz="2400" dirty="0" smtClean="0"/>
              <a:t>Analysis</a:t>
            </a:r>
            <a:endParaRPr lang="en-GB" sz="2400" dirty="0" smtClean="0">
              <a:solidFill>
                <a:srgbClr val="002060"/>
              </a:solidFill>
            </a:endParaRPr>
          </a:p>
          <a:p>
            <a:pPr marL="457200" indent="-457200">
              <a:buFont typeface="Arial" charset="0"/>
              <a:buChar char="•"/>
            </a:pPr>
            <a:r>
              <a:rPr lang="en-GB" sz="2400" dirty="0" smtClean="0">
                <a:solidFill>
                  <a:srgbClr val="002060"/>
                </a:solidFill>
              </a:rPr>
              <a:t>Waste collection: special including hazardous waste from 2015 to 2017</a:t>
            </a:r>
            <a:endParaRPr lang="en-GB" sz="2400" i="1" dirty="0" smtClean="0">
              <a:solidFill>
                <a:srgbClr val="002060"/>
              </a:solidFill>
            </a:endParaRPr>
          </a:p>
        </p:txBody>
      </p:sp>
      <p:sp>
        <p:nvSpPr>
          <p:cNvPr id="4" name="CasellaDiTesto 3"/>
          <p:cNvSpPr txBox="1"/>
          <p:nvPr/>
        </p:nvSpPr>
        <p:spPr>
          <a:xfrm>
            <a:off x="336535" y="6179305"/>
            <a:ext cx="11156644" cy="523220"/>
          </a:xfrm>
          <a:prstGeom prst="rect">
            <a:avLst/>
          </a:prstGeom>
          <a:solidFill>
            <a:schemeClr val="bg1"/>
          </a:solidFill>
        </p:spPr>
        <p:txBody>
          <a:bodyPr wrap="none" rtlCol="0">
            <a:spAutoFit/>
          </a:bodyPr>
          <a:lstStyle/>
          <a:p>
            <a:r>
              <a:rPr lang="en-GB" sz="1400" b="1" dirty="0" smtClean="0"/>
              <a:t>Total hazardous (red), non hazardous from building (orange), non hazardous excluding building annual waste production in tonnes – year 2009-2017</a:t>
            </a:r>
          </a:p>
          <a:p>
            <a:r>
              <a:rPr lang="en-GB" sz="1400" b="1" dirty="0"/>
              <a:t>Source</a:t>
            </a:r>
            <a:r>
              <a:rPr lang="en-GB" sz="1400" b="1" dirty="0" smtClean="0"/>
              <a:t>: </a:t>
            </a:r>
            <a:r>
              <a:rPr lang="en-GB" sz="1400" b="1" dirty="0" err="1" smtClean="0"/>
              <a:t>Rapporto</a:t>
            </a:r>
            <a:r>
              <a:rPr lang="en-GB" sz="1400" b="1" dirty="0" smtClean="0"/>
              <a:t> </a:t>
            </a:r>
            <a:r>
              <a:rPr lang="en-GB" sz="1400" b="1" dirty="0" err="1" smtClean="0"/>
              <a:t>Rifiuti</a:t>
            </a:r>
            <a:r>
              <a:rPr lang="en-GB" sz="1400" b="1" dirty="0" smtClean="0"/>
              <a:t> </a:t>
            </a:r>
            <a:r>
              <a:rPr lang="en-GB" sz="1400" b="1" dirty="0" err="1" smtClean="0"/>
              <a:t>Speciali</a:t>
            </a:r>
            <a:r>
              <a:rPr lang="en-GB" sz="1400" b="1" dirty="0" smtClean="0"/>
              <a:t> – 2019, ISPRA</a:t>
            </a:r>
            <a:endParaRPr lang="en-GB" sz="1400" b="1" dirty="0"/>
          </a:p>
        </p:txBody>
      </p:sp>
      <p:pic>
        <p:nvPicPr>
          <p:cNvPr id="2" name="Immagin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22103" y="1576540"/>
            <a:ext cx="7745750" cy="4625631"/>
          </a:xfrm>
          <a:prstGeom prst="rect">
            <a:avLst/>
          </a:prstGeom>
        </p:spPr>
      </p:pic>
    </p:spTree>
    <p:extLst>
      <p:ext uri="{BB962C8B-B14F-4D97-AF65-F5344CB8AC3E}">
        <p14:creationId xmlns:p14="http://schemas.microsoft.com/office/powerpoint/2010/main" val="140633516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350882" y="194869"/>
            <a:ext cx="11488192" cy="634434"/>
          </a:xfrm>
        </p:spPr>
        <p:txBody>
          <a:bodyPr>
            <a:normAutofit/>
          </a:bodyPr>
          <a:lstStyle/>
          <a:p>
            <a:r>
              <a:rPr lang="en-US" dirty="0" smtClean="0"/>
              <a:t>Country </a:t>
            </a:r>
            <a:r>
              <a:rPr lang="en-US" dirty="0" smtClean="0"/>
              <a:t>contribution: Italy</a:t>
            </a:r>
            <a:endParaRPr lang="en-US" dirty="0"/>
          </a:p>
        </p:txBody>
      </p:sp>
      <p:cxnSp>
        <p:nvCxnSpPr>
          <p:cNvPr id="7" name="Straight Connector 6"/>
          <p:cNvCxnSpPr/>
          <p:nvPr/>
        </p:nvCxnSpPr>
        <p:spPr>
          <a:xfrm>
            <a:off x="364218" y="764660"/>
            <a:ext cx="10755338" cy="0"/>
          </a:xfrm>
          <a:prstGeom prst="line">
            <a:avLst/>
          </a:prstGeom>
          <a:ln w="76200">
            <a:solidFill>
              <a:srgbClr val="6FBFBD"/>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9221201" y="6118411"/>
            <a:ext cx="2437399" cy="489656"/>
          </a:xfrm>
          <a:prstGeom prst="rect">
            <a:avLst/>
          </a:prstGeom>
        </p:spPr>
      </p:pic>
      <p:pic>
        <p:nvPicPr>
          <p:cNvPr id="9" name="Picture 8" descr="C:\Users\stomasina\AppData\Local\Microsoft\Windows\Temporary Internet Files\Content.Outlook\IX13HL5J\UNEP MAP colors (002).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69542" y="6079171"/>
            <a:ext cx="1326515" cy="608330"/>
          </a:xfrm>
          <a:prstGeom prst="rect">
            <a:avLst/>
          </a:prstGeom>
          <a:noFill/>
          <a:ln>
            <a:noFill/>
          </a:ln>
        </p:spPr>
      </p:pic>
      <p:sp>
        <p:nvSpPr>
          <p:cNvPr id="6" name="Rechteck 5"/>
          <p:cNvSpPr/>
          <p:nvPr/>
        </p:nvSpPr>
        <p:spPr>
          <a:xfrm>
            <a:off x="453293" y="982133"/>
            <a:ext cx="11205307" cy="1384995"/>
          </a:xfrm>
          <a:prstGeom prst="rect">
            <a:avLst/>
          </a:prstGeom>
        </p:spPr>
        <p:txBody>
          <a:bodyPr wrap="square">
            <a:spAutoFit/>
          </a:bodyPr>
          <a:lstStyle/>
          <a:p>
            <a:r>
              <a:rPr lang="en-US" sz="2800" dirty="0" smtClean="0"/>
              <a:t>2- </a:t>
            </a:r>
            <a:r>
              <a:rPr lang="en-US" sz="2800" dirty="0"/>
              <a:t>T</a:t>
            </a:r>
            <a:r>
              <a:rPr lang="en-US" sz="2800" dirty="0" smtClean="0"/>
              <a:t>hematic </a:t>
            </a:r>
            <a:r>
              <a:rPr lang="en-US" sz="2800" dirty="0" smtClean="0"/>
              <a:t>Analysis</a:t>
            </a:r>
            <a:endParaRPr lang="en-US" sz="2800" dirty="0" smtClean="0">
              <a:solidFill>
                <a:srgbClr val="002060"/>
              </a:solidFill>
            </a:endParaRPr>
          </a:p>
          <a:p>
            <a:pPr marL="457200" indent="-457200">
              <a:buFont typeface="Arial" charset="0"/>
              <a:buChar char="•"/>
            </a:pPr>
            <a:r>
              <a:rPr lang="en-US" sz="2800" dirty="0">
                <a:solidFill>
                  <a:srgbClr val="002060"/>
                </a:solidFill>
              </a:rPr>
              <a:t>Waste water </a:t>
            </a:r>
            <a:r>
              <a:rPr lang="en-US" sz="2800" dirty="0" smtClean="0">
                <a:solidFill>
                  <a:srgbClr val="002060"/>
                </a:solidFill>
              </a:rPr>
              <a:t>treatment compliance check to EU </a:t>
            </a:r>
            <a:r>
              <a:rPr lang="en-US" sz="2800" dirty="0">
                <a:solidFill>
                  <a:srgbClr val="002060"/>
                </a:solidFill>
              </a:rPr>
              <a:t>UWWTD updated to </a:t>
            </a:r>
            <a:r>
              <a:rPr lang="en-US" sz="2800" dirty="0" smtClean="0">
                <a:solidFill>
                  <a:srgbClr val="002060"/>
                </a:solidFill>
              </a:rPr>
              <a:t>31/12/2014 </a:t>
            </a:r>
            <a:r>
              <a:rPr lang="en-US" sz="2800" dirty="0">
                <a:solidFill>
                  <a:srgbClr val="002060"/>
                </a:solidFill>
              </a:rPr>
              <a:t>{COM(2017)749 final</a:t>
            </a:r>
            <a:r>
              <a:rPr lang="en-US" sz="2800" dirty="0" smtClean="0">
                <a:solidFill>
                  <a:srgbClr val="002060"/>
                </a:solidFill>
              </a:rPr>
              <a:t>}:</a:t>
            </a:r>
            <a:endParaRPr lang="en-US" sz="2800" dirty="0" smtClean="0">
              <a:solidFill>
                <a:srgbClr val="002060"/>
              </a:solidFill>
            </a:endParaRPr>
          </a:p>
        </p:txBody>
      </p:sp>
      <p:graphicFrame>
        <p:nvGraphicFramePr>
          <p:cNvPr id="2" name="Tabella 1"/>
          <p:cNvGraphicFramePr>
            <a:graphicFrameLocks noGrp="1"/>
          </p:cNvGraphicFramePr>
          <p:nvPr>
            <p:extLst>
              <p:ext uri="{D42A27DB-BD31-4B8C-83A1-F6EECF244321}">
                <p14:modId xmlns:p14="http://schemas.microsoft.com/office/powerpoint/2010/main" val="1891972909"/>
              </p:ext>
            </p:extLst>
          </p:nvPr>
        </p:nvGraphicFramePr>
        <p:xfrm>
          <a:off x="350883" y="2519958"/>
          <a:ext cx="11140078" cy="1679813"/>
        </p:xfrm>
        <a:graphic>
          <a:graphicData uri="http://schemas.openxmlformats.org/drawingml/2006/table">
            <a:tbl>
              <a:tblPr firstRow="1" firstCol="1" bandRow="1">
                <a:tableStyleId>{B301B821-A1FF-4177-AEE7-76D212191A09}</a:tableStyleId>
              </a:tblPr>
              <a:tblGrid>
                <a:gridCol w="3712980"/>
                <a:gridCol w="3712980"/>
                <a:gridCol w="3714118"/>
              </a:tblGrid>
              <a:tr h="582533">
                <a:tc>
                  <a:txBody>
                    <a:bodyPr/>
                    <a:lstStyle/>
                    <a:p>
                      <a:pPr algn="ctr">
                        <a:spcAft>
                          <a:spcPts val="600"/>
                        </a:spcAft>
                      </a:pPr>
                      <a:r>
                        <a:rPr lang="en-GB" sz="1800" noProof="0" dirty="0" smtClean="0">
                          <a:effectLst/>
                          <a:latin typeface="+mn-lt"/>
                          <a:ea typeface="+mn-ea"/>
                          <a:cs typeface="+mn-cs"/>
                        </a:rPr>
                        <a:t>%</a:t>
                      </a:r>
                      <a:r>
                        <a:rPr lang="en-GB" sz="1800" baseline="0" noProof="0" dirty="0" smtClean="0">
                          <a:effectLst/>
                          <a:latin typeface="+mn-lt"/>
                          <a:ea typeface="+mn-ea"/>
                          <a:cs typeface="+mn-cs"/>
                        </a:rPr>
                        <a:t> of agglomerations with collected waste water or individual treatment collection system</a:t>
                      </a:r>
                      <a:endParaRPr lang="en-GB" sz="1800" noProof="0" dirty="0">
                        <a:effectLst/>
                        <a:latin typeface="Calibri" charset="0"/>
                        <a:ea typeface="Times New Roman" charset="0"/>
                        <a:cs typeface="Times New Roman"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600"/>
                        </a:spcAft>
                      </a:pPr>
                      <a:r>
                        <a:rPr lang="en-GB" sz="1800" noProof="0" dirty="0" smtClean="0">
                          <a:effectLst/>
                          <a:latin typeface="+mn-lt"/>
                          <a:ea typeface="+mn-ea"/>
                          <a:cs typeface="+mn-cs"/>
                        </a:rPr>
                        <a:t>%</a:t>
                      </a:r>
                      <a:r>
                        <a:rPr lang="en-GB" sz="1800" baseline="0" noProof="0" dirty="0" smtClean="0">
                          <a:effectLst/>
                          <a:latin typeface="+mn-lt"/>
                          <a:ea typeface="+mn-ea"/>
                          <a:cs typeface="+mn-cs"/>
                        </a:rPr>
                        <a:t> of agglomerations with secondary treatment</a:t>
                      </a:r>
                      <a:endParaRPr lang="en-GB" sz="1800" noProof="0" dirty="0">
                        <a:effectLst/>
                        <a:latin typeface="Calibri" charset="0"/>
                        <a:ea typeface="Times New Roman" charset="0"/>
                        <a:cs typeface="Times New Roman"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600"/>
                        </a:spcAft>
                      </a:pPr>
                      <a:r>
                        <a:rPr lang="en-GB" sz="1800" noProof="0" dirty="0" smtClean="0">
                          <a:effectLst/>
                          <a:latin typeface="+mn-lt"/>
                          <a:ea typeface="+mn-ea"/>
                          <a:cs typeface="+mn-cs"/>
                        </a:rPr>
                        <a:t>%</a:t>
                      </a:r>
                      <a:r>
                        <a:rPr lang="en-GB" sz="1800" baseline="0" noProof="0" dirty="0" smtClean="0">
                          <a:effectLst/>
                          <a:latin typeface="+mn-lt"/>
                          <a:ea typeface="+mn-ea"/>
                          <a:cs typeface="+mn-cs"/>
                        </a:rPr>
                        <a:t> of agglomerations with more advanced treatment in case discharge points is in sensitive area or in river basin catchment in sensitive area </a:t>
                      </a:r>
                      <a:endParaRPr lang="en-GB" sz="1800" noProof="0" dirty="0">
                        <a:effectLst/>
                        <a:latin typeface="Calibri" charset="0"/>
                        <a:ea typeface="Times New Roman" charset="0"/>
                        <a:cs typeface="Times New Roman"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82533">
                <a:tc>
                  <a:txBody>
                    <a:bodyPr/>
                    <a:lstStyle/>
                    <a:p>
                      <a:pPr algn="just">
                        <a:spcAft>
                          <a:spcPts val="600"/>
                        </a:spcAft>
                      </a:pPr>
                      <a:r>
                        <a:rPr lang="en-GB" sz="1800" noProof="0" dirty="0" smtClean="0">
                          <a:effectLst/>
                        </a:rPr>
                        <a:t>93,8</a:t>
                      </a:r>
                      <a:endParaRPr lang="en-GB" sz="1800" noProof="0" dirty="0">
                        <a:effectLst/>
                        <a:latin typeface="Calibri" charset="0"/>
                        <a:ea typeface="Times New Roman" charset="0"/>
                        <a:cs typeface="Times New Roman"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600"/>
                        </a:spcAft>
                      </a:pPr>
                      <a:r>
                        <a:rPr lang="en-GB" sz="1800" b="1" noProof="0" dirty="0" smtClean="0">
                          <a:effectLst/>
                        </a:rPr>
                        <a:t>71,9</a:t>
                      </a:r>
                      <a:endParaRPr lang="en-GB" sz="1800" b="1" noProof="0" dirty="0">
                        <a:effectLst/>
                        <a:latin typeface="Calibri" charset="0"/>
                        <a:ea typeface="Times New Roman" charset="0"/>
                        <a:cs typeface="Times New Roman"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600"/>
                        </a:spcAft>
                      </a:pPr>
                      <a:r>
                        <a:rPr lang="en-GB" sz="1800" b="1" noProof="0" dirty="0" smtClean="0">
                          <a:effectLst/>
                        </a:rPr>
                        <a:t>65,1</a:t>
                      </a:r>
                      <a:endParaRPr lang="en-GB" sz="1800" b="1" noProof="0" dirty="0">
                        <a:effectLst/>
                        <a:latin typeface="Calibri" charset="0"/>
                        <a:ea typeface="Times New Roman" charset="0"/>
                        <a:cs typeface="Times New Roman"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4" name="Tabella 3"/>
          <p:cNvGraphicFramePr>
            <a:graphicFrameLocks noGrp="1"/>
          </p:cNvGraphicFramePr>
          <p:nvPr>
            <p:extLst>
              <p:ext uri="{D42A27DB-BD31-4B8C-83A1-F6EECF244321}">
                <p14:modId xmlns:p14="http://schemas.microsoft.com/office/powerpoint/2010/main" val="2104406879"/>
              </p:ext>
            </p:extLst>
          </p:nvPr>
        </p:nvGraphicFramePr>
        <p:xfrm>
          <a:off x="364218" y="4352601"/>
          <a:ext cx="11126743" cy="2194560"/>
        </p:xfrm>
        <a:graphic>
          <a:graphicData uri="http://schemas.openxmlformats.org/drawingml/2006/table">
            <a:tbl>
              <a:tblPr firstRow="1" firstCol="1" bandRow="1">
                <a:tableStyleId>{B301B821-A1FF-4177-AEE7-76D212191A09}</a:tableStyleId>
              </a:tblPr>
              <a:tblGrid>
                <a:gridCol w="3689622"/>
                <a:gridCol w="3734639"/>
                <a:gridCol w="3702482"/>
              </a:tblGrid>
              <a:tr h="0">
                <a:tc>
                  <a:txBody>
                    <a:bodyPr/>
                    <a:lstStyle/>
                    <a:p>
                      <a:pPr algn="ctr">
                        <a:spcAft>
                          <a:spcPts val="600"/>
                        </a:spcAft>
                      </a:pPr>
                      <a:r>
                        <a:rPr lang="en-GB" sz="1800" noProof="0" dirty="0" smtClean="0">
                          <a:effectLst/>
                        </a:rPr>
                        <a:t>Sensitive area or river basin catchment in sensitive area</a:t>
                      </a:r>
                      <a:endParaRPr lang="en-GB" sz="1800" noProof="0" dirty="0">
                        <a:effectLst/>
                        <a:latin typeface="Calibri" charset="0"/>
                        <a:ea typeface="Times New Roman" charset="0"/>
                        <a:cs typeface="Times New Roman"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600"/>
                        </a:spcAft>
                      </a:pPr>
                      <a:r>
                        <a:rPr lang="en-GB" sz="1800" noProof="0" dirty="0" smtClean="0">
                          <a:effectLst/>
                          <a:latin typeface="+mn-lt"/>
                          <a:ea typeface="+mn-ea"/>
                          <a:cs typeface="+mn-cs"/>
                        </a:rPr>
                        <a:t>%</a:t>
                      </a:r>
                      <a:r>
                        <a:rPr lang="en-GB" sz="1800" baseline="0" noProof="0" dirty="0" smtClean="0">
                          <a:effectLst/>
                          <a:latin typeface="+mn-lt"/>
                          <a:ea typeface="+mn-ea"/>
                          <a:cs typeface="+mn-cs"/>
                        </a:rPr>
                        <a:t> Nitrogen reduction</a:t>
                      </a:r>
                      <a:endParaRPr lang="en-GB" sz="1800" noProof="0" dirty="0">
                        <a:effectLst/>
                        <a:latin typeface="Calibri" charset="0"/>
                        <a:ea typeface="Times New Roman" charset="0"/>
                        <a:cs typeface="Times New Roman"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600"/>
                        </a:spcAft>
                      </a:pPr>
                      <a:r>
                        <a:rPr lang="en-GB" sz="1800" noProof="0" dirty="0" smtClean="0">
                          <a:effectLst/>
                        </a:rPr>
                        <a:t>% Phosphorous reduction</a:t>
                      </a:r>
                      <a:endParaRPr lang="en-GB" sz="1800" noProof="0" dirty="0">
                        <a:effectLst/>
                        <a:latin typeface="Calibri" charset="0"/>
                        <a:ea typeface="Times New Roman" charset="0"/>
                        <a:cs typeface="Times New Roman"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pPr algn="just">
                        <a:spcAft>
                          <a:spcPts val="600"/>
                        </a:spcAft>
                      </a:pPr>
                      <a:r>
                        <a:rPr lang="en-GB" sz="1800" noProof="0" dirty="0" smtClean="0">
                          <a:effectLst/>
                        </a:rPr>
                        <a:t>Arno</a:t>
                      </a:r>
                      <a:endParaRPr lang="en-GB" sz="1800" noProof="0" dirty="0">
                        <a:effectLst/>
                        <a:latin typeface="Calibri" charset="0"/>
                        <a:ea typeface="Times New Roman" charset="0"/>
                        <a:cs typeface="Times New Roman"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600"/>
                        </a:spcAft>
                      </a:pPr>
                      <a:r>
                        <a:rPr lang="en-GB" sz="1800" noProof="0" dirty="0" smtClean="0">
                          <a:effectLst/>
                        </a:rPr>
                        <a:t>83,35%</a:t>
                      </a:r>
                      <a:endParaRPr lang="en-GB" sz="1800" noProof="0" dirty="0">
                        <a:effectLst/>
                        <a:latin typeface="Calibri" charset="0"/>
                        <a:ea typeface="Times New Roman" charset="0"/>
                        <a:cs typeface="Times New Roman"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600"/>
                        </a:spcAft>
                      </a:pPr>
                      <a:r>
                        <a:rPr lang="en-GB" sz="1800" noProof="0" dirty="0" smtClean="0">
                          <a:effectLst/>
                        </a:rPr>
                        <a:t>79,51%</a:t>
                      </a:r>
                      <a:endParaRPr lang="en-GB" sz="1800" noProof="0" dirty="0">
                        <a:effectLst/>
                        <a:latin typeface="Calibri" charset="0"/>
                        <a:ea typeface="Times New Roman" charset="0"/>
                        <a:cs typeface="Times New Roman"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pPr algn="just">
                        <a:spcAft>
                          <a:spcPts val="600"/>
                        </a:spcAft>
                      </a:pPr>
                      <a:r>
                        <a:rPr lang="en-GB" sz="1800" noProof="0" dirty="0" err="1" smtClean="0">
                          <a:effectLst/>
                        </a:rPr>
                        <a:t>Adriatico</a:t>
                      </a:r>
                      <a:r>
                        <a:rPr lang="en-GB" sz="1800" noProof="0" dirty="0" smtClean="0">
                          <a:effectLst/>
                        </a:rPr>
                        <a:t> Nord-</a:t>
                      </a:r>
                      <a:r>
                        <a:rPr lang="en-GB" sz="1800" noProof="0" dirty="0" err="1" smtClean="0">
                          <a:effectLst/>
                        </a:rPr>
                        <a:t>Occidentale</a:t>
                      </a:r>
                      <a:endParaRPr lang="en-GB" sz="1800" noProof="0" dirty="0">
                        <a:effectLst/>
                        <a:latin typeface="Calibri" charset="0"/>
                        <a:ea typeface="Times New Roman" charset="0"/>
                        <a:cs typeface="Times New Roman"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600"/>
                        </a:spcAft>
                      </a:pPr>
                      <a:r>
                        <a:rPr lang="en-GB" sz="1800" noProof="0" dirty="0" smtClean="0">
                          <a:effectLst/>
                        </a:rPr>
                        <a:t>75,12%</a:t>
                      </a:r>
                      <a:endParaRPr lang="en-GB" sz="1800" noProof="0" dirty="0">
                        <a:effectLst/>
                        <a:latin typeface="Calibri" charset="0"/>
                        <a:ea typeface="Times New Roman" charset="0"/>
                        <a:cs typeface="Times New Roman"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600"/>
                        </a:spcAft>
                      </a:pPr>
                      <a:r>
                        <a:rPr lang="en-GB" sz="1800" noProof="0" dirty="0" smtClean="0">
                          <a:effectLst/>
                        </a:rPr>
                        <a:t>87,50%</a:t>
                      </a:r>
                      <a:endParaRPr lang="en-GB" sz="1800" noProof="0" dirty="0">
                        <a:effectLst/>
                        <a:latin typeface="Calibri" charset="0"/>
                        <a:ea typeface="Times New Roman" charset="0"/>
                        <a:cs typeface="Times New Roman"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pPr algn="just">
                        <a:spcAft>
                          <a:spcPts val="600"/>
                        </a:spcAft>
                      </a:pPr>
                      <a:r>
                        <a:rPr lang="en-GB" sz="1800" noProof="0" dirty="0" err="1" smtClean="0">
                          <a:effectLst/>
                        </a:rPr>
                        <a:t>Bacino</a:t>
                      </a:r>
                      <a:r>
                        <a:rPr lang="en-GB" sz="1800" noProof="0" dirty="0" smtClean="0">
                          <a:effectLst/>
                        </a:rPr>
                        <a:t> </a:t>
                      </a:r>
                      <a:r>
                        <a:rPr lang="en-GB" sz="1800" noProof="0" dirty="0" err="1" smtClean="0">
                          <a:effectLst/>
                        </a:rPr>
                        <a:t>drenante</a:t>
                      </a:r>
                      <a:r>
                        <a:rPr lang="en-GB" sz="1800" noProof="0" dirty="0" smtClean="0">
                          <a:effectLst/>
                        </a:rPr>
                        <a:t> </a:t>
                      </a:r>
                      <a:r>
                        <a:rPr lang="en-GB" sz="1800" noProof="0" dirty="0" err="1" smtClean="0">
                          <a:effectLst/>
                        </a:rPr>
                        <a:t>dell’Arno</a:t>
                      </a:r>
                      <a:endParaRPr lang="en-GB" sz="1800" noProof="0" dirty="0">
                        <a:effectLst/>
                        <a:latin typeface="Calibri" charset="0"/>
                        <a:ea typeface="Times New Roman" charset="0"/>
                        <a:cs typeface="Times New Roman"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600"/>
                        </a:spcAft>
                      </a:pPr>
                      <a:r>
                        <a:rPr lang="en-GB" sz="1800" noProof="0" dirty="0" smtClean="0">
                          <a:effectLst/>
                        </a:rPr>
                        <a:t>74,46%</a:t>
                      </a:r>
                      <a:endParaRPr lang="en-GB" sz="1800" noProof="0" dirty="0">
                        <a:effectLst/>
                        <a:latin typeface="Calibri" charset="0"/>
                        <a:ea typeface="Times New Roman" charset="0"/>
                        <a:cs typeface="Times New Roman"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600"/>
                        </a:spcAft>
                      </a:pPr>
                      <a:r>
                        <a:rPr lang="en-GB" sz="1800" noProof="0" dirty="0" smtClean="0">
                          <a:effectLst/>
                        </a:rPr>
                        <a:t>75,82%</a:t>
                      </a:r>
                      <a:endParaRPr lang="en-GB" sz="1800" noProof="0" dirty="0">
                        <a:effectLst/>
                        <a:latin typeface="Calibri" charset="0"/>
                        <a:ea typeface="Times New Roman" charset="0"/>
                        <a:cs typeface="Times New Roman"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pPr algn="just">
                        <a:spcAft>
                          <a:spcPts val="600"/>
                        </a:spcAft>
                      </a:pPr>
                      <a:r>
                        <a:rPr lang="en-GB" sz="1800" noProof="0" dirty="0" smtClean="0">
                          <a:effectLst/>
                        </a:rPr>
                        <a:t>Catchment </a:t>
                      </a:r>
                      <a:r>
                        <a:rPr lang="en-GB" sz="1800" noProof="0" dirty="0" err="1" smtClean="0">
                          <a:effectLst/>
                        </a:rPr>
                        <a:t>Distretto</a:t>
                      </a:r>
                      <a:r>
                        <a:rPr lang="en-GB" sz="1800" noProof="0" dirty="0" smtClean="0">
                          <a:effectLst/>
                        </a:rPr>
                        <a:t> Padano</a:t>
                      </a:r>
                      <a:endParaRPr lang="en-GB" sz="1800" noProof="0" dirty="0">
                        <a:effectLst/>
                        <a:latin typeface="Calibri" charset="0"/>
                        <a:ea typeface="Times New Roman" charset="0"/>
                        <a:cs typeface="Times New Roman"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600"/>
                        </a:spcAft>
                      </a:pPr>
                      <a:r>
                        <a:rPr lang="en-GB" sz="1800" b="1" noProof="0" dirty="0" smtClean="0">
                          <a:effectLst/>
                        </a:rPr>
                        <a:t>67,16%</a:t>
                      </a:r>
                      <a:endParaRPr lang="en-GB" sz="1800" b="1" noProof="0" dirty="0">
                        <a:effectLst/>
                        <a:latin typeface="Calibri" charset="0"/>
                        <a:ea typeface="Times New Roman" charset="0"/>
                        <a:cs typeface="Times New Roman"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600"/>
                        </a:spcAft>
                      </a:pPr>
                      <a:r>
                        <a:rPr lang="en-GB" sz="1800" b="1" noProof="0" dirty="0" smtClean="0">
                          <a:effectLst/>
                        </a:rPr>
                        <a:t>73,10%</a:t>
                      </a:r>
                      <a:endParaRPr lang="en-GB" sz="1800" b="1" noProof="0" dirty="0">
                        <a:effectLst/>
                        <a:latin typeface="Calibri" charset="0"/>
                        <a:ea typeface="Times New Roman" charset="0"/>
                        <a:cs typeface="Times New Roman"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pPr algn="just">
                        <a:spcAft>
                          <a:spcPts val="600"/>
                        </a:spcAft>
                      </a:pPr>
                      <a:r>
                        <a:rPr lang="en-GB" sz="1800" noProof="0" dirty="0" smtClean="0">
                          <a:effectLst/>
                        </a:rPr>
                        <a:t>Area </a:t>
                      </a:r>
                      <a:r>
                        <a:rPr lang="en-GB" sz="1800" noProof="0" dirty="0" err="1" smtClean="0">
                          <a:effectLst/>
                        </a:rPr>
                        <a:t>costiera</a:t>
                      </a:r>
                      <a:r>
                        <a:rPr lang="en-GB" sz="1800" noProof="0" dirty="0" smtClean="0">
                          <a:effectLst/>
                        </a:rPr>
                        <a:t> </a:t>
                      </a:r>
                      <a:r>
                        <a:rPr lang="en-GB" sz="1800" noProof="0" dirty="0" err="1" smtClean="0">
                          <a:effectLst/>
                        </a:rPr>
                        <a:t>dell’Adriatico</a:t>
                      </a:r>
                      <a:r>
                        <a:rPr lang="en-GB" sz="1800" noProof="0" dirty="0" smtClean="0">
                          <a:effectLst/>
                        </a:rPr>
                        <a:t> </a:t>
                      </a:r>
                      <a:r>
                        <a:rPr lang="en-GB" sz="1800" noProof="0" dirty="0" err="1" smtClean="0">
                          <a:effectLst/>
                        </a:rPr>
                        <a:t>Settentrionale</a:t>
                      </a:r>
                      <a:endParaRPr lang="en-GB" sz="1800" noProof="0" dirty="0">
                        <a:effectLst/>
                        <a:latin typeface="Calibri" charset="0"/>
                        <a:ea typeface="Times New Roman" charset="0"/>
                        <a:cs typeface="Times New Roman"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600"/>
                        </a:spcAft>
                      </a:pPr>
                      <a:r>
                        <a:rPr lang="en-GB" sz="1800" noProof="0" dirty="0" smtClean="0">
                          <a:effectLst/>
                        </a:rPr>
                        <a:t>75,29%</a:t>
                      </a:r>
                      <a:endParaRPr lang="en-GB" sz="1800" noProof="0" dirty="0">
                        <a:effectLst/>
                        <a:latin typeface="Calibri" charset="0"/>
                        <a:ea typeface="Times New Roman" charset="0"/>
                        <a:cs typeface="Times New Roman"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600"/>
                        </a:spcAft>
                      </a:pPr>
                      <a:r>
                        <a:rPr lang="en-GB" sz="1800" noProof="0" dirty="0" smtClean="0">
                          <a:effectLst/>
                        </a:rPr>
                        <a:t>76,07%</a:t>
                      </a:r>
                      <a:endParaRPr lang="en-GB" sz="1800" noProof="0" dirty="0">
                        <a:effectLst/>
                        <a:latin typeface="Calibri" charset="0"/>
                        <a:ea typeface="Times New Roman" charset="0"/>
                        <a:cs typeface="Times New Roman"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917828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350882" y="194869"/>
            <a:ext cx="11488192" cy="634434"/>
          </a:xfrm>
        </p:spPr>
        <p:txBody>
          <a:bodyPr>
            <a:normAutofit/>
          </a:bodyPr>
          <a:lstStyle/>
          <a:p>
            <a:r>
              <a:rPr lang="en-US" dirty="0" smtClean="0"/>
              <a:t>Country </a:t>
            </a:r>
            <a:r>
              <a:rPr lang="en-US" dirty="0" smtClean="0"/>
              <a:t>contribution: Italy</a:t>
            </a:r>
            <a:endParaRPr lang="en-US" dirty="0"/>
          </a:p>
        </p:txBody>
      </p:sp>
      <p:cxnSp>
        <p:nvCxnSpPr>
          <p:cNvPr id="7" name="Straight Connector 6"/>
          <p:cNvCxnSpPr/>
          <p:nvPr/>
        </p:nvCxnSpPr>
        <p:spPr>
          <a:xfrm>
            <a:off x="364218" y="764660"/>
            <a:ext cx="10755338" cy="0"/>
          </a:xfrm>
          <a:prstGeom prst="line">
            <a:avLst/>
          </a:prstGeom>
          <a:ln w="76200">
            <a:solidFill>
              <a:srgbClr val="6FBFBD"/>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9221201" y="6118411"/>
            <a:ext cx="2437399" cy="489656"/>
          </a:xfrm>
          <a:prstGeom prst="rect">
            <a:avLst/>
          </a:prstGeom>
        </p:spPr>
      </p:pic>
      <p:pic>
        <p:nvPicPr>
          <p:cNvPr id="9" name="Picture 8" descr="C:\Users\stomasina\AppData\Local\Microsoft\Windows\Temporary Internet Files\Content.Outlook\IX13HL5J\UNEP MAP colors (002).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69542" y="6079171"/>
            <a:ext cx="1326515" cy="608330"/>
          </a:xfrm>
          <a:prstGeom prst="rect">
            <a:avLst/>
          </a:prstGeom>
          <a:noFill/>
          <a:ln>
            <a:noFill/>
          </a:ln>
        </p:spPr>
      </p:pic>
      <p:sp>
        <p:nvSpPr>
          <p:cNvPr id="6" name="Rechteck 5"/>
          <p:cNvSpPr/>
          <p:nvPr/>
        </p:nvSpPr>
        <p:spPr>
          <a:xfrm>
            <a:off x="453293" y="982133"/>
            <a:ext cx="11205307" cy="5262979"/>
          </a:xfrm>
          <a:prstGeom prst="rect">
            <a:avLst/>
          </a:prstGeom>
        </p:spPr>
        <p:txBody>
          <a:bodyPr wrap="square">
            <a:spAutoFit/>
          </a:bodyPr>
          <a:lstStyle/>
          <a:p>
            <a:r>
              <a:rPr lang="en-US" sz="2400" dirty="0" smtClean="0"/>
              <a:t>2- </a:t>
            </a:r>
            <a:r>
              <a:rPr lang="en-US" sz="2400" dirty="0"/>
              <a:t>T</a:t>
            </a:r>
            <a:r>
              <a:rPr lang="en-US" sz="2400" dirty="0" smtClean="0"/>
              <a:t>hematic </a:t>
            </a:r>
            <a:r>
              <a:rPr lang="en-US" sz="2400" dirty="0" smtClean="0"/>
              <a:t>Analysis</a:t>
            </a:r>
            <a:endParaRPr lang="en-US" sz="2400" dirty="0" smtClean="0">
              <a:solidFill>
                <a:srgbClr val="002060"/>
              </a:solidFill>
            </a:endParaRPr>
          </a:p>
          <a:p>
            <a:pPr marL="457200" indent="-457200">
              <a:buFont typeface="Arial" charset="0"/>
              <a:buChar char="•"/>
            </a:pPr>
            <a:r>
              <a:rPr lang="en-US" sz="2800" dirty="0" smtClean="0">
                <a:solidFill>
                  <a:srgbClr val="002060"/>
                </a:solidFill>
              </a:rPr>
              <a:t>Industrial emissions</a:t>
            </a:r>
          </a:p>
          <a:p>
            <a:pPr marL="914400" lvl="1" indent="-457200">
              <a:buFont typeface="Arial" charset="0"/>
              <a:buChar char="•"/>
            </a:pPr>
            <a:r>
              <a:rPr lang="en-US" sz="2800" dirty="0" smtClean="0">
                <a:solidFill>
                  <a:srgbClr val="002060"/>
                </a:solidFill>
              </a:rPr>
              <a:t>E-PRTR has been greatly improved also in terms of ICT infrastructure to provide data providers with web tools to collect and transfer information</a:t>
            </a:r>
          </a:p>
          <a:p>
            <a:pPr marL="914400" lvl="1" indent="-457200">
              <a:buFont typeface="Arial" charset="0"/>
              <a:buChar char="•"/>
            </a:pPr>
            <a:r>
              <a:rPr lang="en-US" sz="2800" dirty="0" smtClean="0">
                <a:solidFill>
                  <a:srgbClr val="002060"/>
                </a:solidFill>
              </a:rPr>
              <a:t>Remediation measures for contaminated sites are really challenging both from a technical and economic point of view.</a:t>
            </a:r>
          </a:p>
          <a:p>
            <a:pPr marL="914400" lvl="1" indent="-457200">
              <a:buFont typeface="Arial" charset="0"/>
              <a:buChar char="•"/>
            </a:pPr>
            <a:r>
              <a:rPr lang="en-US" sz="2800" dirty="0" smtClean="0">
                <a:solidFill>
                  <a:srgbClr val="002060"/>
                </a:solidFill>
              </a:rPr>
              <a:t>To boost such measures, a new network </a:t>
            </a:r>
            <a:r>
              <a:rPr lang="en-US" sz="2800" dirty="0" err="1" smtClean="0">
                <a:solidFill>
                  <a:srgbClr val="002060"/>
                </a:solidFill>
              </a:rPr>
              <a:t>EpiAmbNet</a:t>
            </a:r>
            <a:r>
              <a:rPr lang="en-US" sz="2800" dirty="0" smtClean="0">
                <a:solidFill>
                  <a:srgbClr val="002060"/>
                </a:solidFill>
              </a:rPr>
              <a:t> has been established to promote epidemiological studies on contaminated sites with Italian Ministry of Health and the newly established National System for Environmental Protection – SNPA coordinated by ISPRA, and which convenes all Regional Environmental Agencies (ARPA)</a:t>
            </a:r>
            <a:endParaRPr lang="en-US" sz="2800" dirty="0" smtClean="0">
              <a:solidFill>
                <a:srgbClr val="002060"/>
              </a:solidFill>
            </a:endParaRPr>
          </a:p>
        </p:txBody>
      </p:sp>
    </p:spTree>
    <p:extLst>
      <p:ext uri="{BB962C8B-B14F-4D97-AF65-F5344CB8AC3E}">
        <p14:creationId xmlns:p14="http://schemas.microsoft.com/office/powerpoint/2010/main" val="1637449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Effect transition="in" filter="blinds(horizontal)">
                                      <p:cBhvr>
                                        <p:cTn id="7" dur="500"/>
                                        <p:tgtEl>
                                          <p:spTgt spid="6">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
                                            <p:txEl>
                                              <p:pRg st="3" end="3"/>
                                            </p:txEl>
                                          </p:spTgt>
                                        </p:tgtEl>
                                        <p:attrNameLst>
                                          <p:attrName>style.visibility</p:attrName>
                                        </p:attrNameLst>
                                      </p:cBhvr>
                                      <p:to>
                                        <p:strVal val="visible"/>
                                      </p:to>
                                    </p:set>
                                    <p:animEffect transition="in" filter="blinds(horizontal)">
                                      <p:cBhvr>
                                        <p:cTn id="12" dur="500"/>
                                        <p:tgtEl>
                                          <p:spTgt spid="6">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animEffect transition="in" filter="blinds(horizontal)">
                                      <p:cBhvr>
                                        <p:cTn id="17"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350882" y="194869"/>
            <a:ext cx="11488192" cy="634434"/>
          </a:xfrm>
        </p:spPr>
        <p:txBody>
          <a:bodyPr>
            <a:normAutofit/>
          </a:bodyPr>
          <a:lstStyle/>
          <a:p>
            <a:r>
              <a:rPr lang="en-US" smtClean="0"/>
              <a:t>Country </a:t>
            </a:r>
            <a:r>
              <a:rPr lang="en-US" smtClean="0"/>
              <a:t>contribution: Italy</a:t>
            </a:r>
            <a:endParaRPr lang="en-US" dirty="0"/>
          </a:p>
        </p:txBody>
      </p:sp>
      <p:cxnSp>
        <p:nvCxnSpPr>
          <p:cNvPr id="7" name="Straight Connector 6"/>
          <p:cNvCxnSpPr/>
          <p:nvPr/>
        </p:nvCxnSpPr>
        <p:spPr>
          <a:xfrm>
            <a:off x="364218" y="764660"/>
            <a:ext cx="10755338" cy="0"/>
          </a:xfrm>
          <a:prstGeom prst="line">
            <a:avLst/>
          </a:prstGeom>
          <a:ln w="76200">
            <a:solidFill>
              <a:srgbClr val="6FBFBD"/>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9221201" y="6118411"/>
            <a:ext cx="2437399" cy="489656"/>
          </a:xfrm>
          <a:prstGeom prst="rect">
            <a:avLst/>
          </a:prstGeom>
        </p:spPr>
      </p:pic>
      <p:pic>
        <p:nvPicPr>
          <p:cNvPr id="9" name="Picture 8" descr="C:\Users\stomasina\AppData\Local\Microsoft\Windows\Temporary Internet Files\Content.Outlook\IX13HL5J\UNEP MAP colors (002).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69542" y="6079171"/>
            <a:ext cx="1326515" cy="608330"/>
          </a:xfrm>
          <a:prstGeom prst="rect">
            <a:avLst/>
          </a:prstGeom>
          <a:noFill/>
          <a:ln>
            <a:noFill/>
          </a:ln>
        </p:spPr>
      </p:pic>
      <p:sp>
        <p:nvSpPr>
          <p:cNvPr id="6" name="Rechteck 5"/>
          <p:cNvSpPr/>
          <p:nvPr/>
        </p:nvSpPr>
        <p:spPr>
          <a:xfrm>
            <a:off x="453293" y="982133"/>
            <a:ext cx="5932267" cy="5355312"/>
          </a:xfrm>
          <a:prstGeom prst="rect">
            <a:avLst/>
          </a:prstGeom>
        </p:spPr>
        <p:txBody>
          <a:bodyPr wrap="square">
            <a:spAutoFit/>
          </a:bodyPr>
          <a:lstStyle/>
          <a:p>
            <a:r>
              <a:rPr lang="en-US" sz="2400" dirty="0" smtClean="0"/>
              <a:t>2- </a:t>
            </a:r>
            <a:r>
              <a:rPr lang="en-US" sz="2400" dirty="0"/>
              <a:t>T</a:t>
            </a:r>
            <a:r>
              <a:rPr lang="en-US" sz="2400" dirty="0" smtClean="0"/>
              <a:t>hematic Analysis</a:t>
            </a:r>
            <a:endParaRPr lang="en-US" sz="2400" dirty="0" smtClean="0">
              <a:solidFill>
                <a:srgbClr val="002060"/>
              </a:solidFill>
            </a:endParaRPr>
          </a:p>
          <a:p>
            <a:pPr marL="457200" indent="-457200">
              <a:buFont typeface="Arial" charset="0"/>
              <a:buChar char="•"/>
            </a:pPr>
            <a:r>
              <a:rPr lang="en-US" sz="2800" dirty="0" smtClean="0">
                <a:solidFill>
                  <a:srgbClr val="002060"/>
                </a:solidFill>
              </a:rPr>
              <a:t> </a:t>
            </a:r>
            <a:r>
              <a:rPr lang="en-US" sz="2800" dirty="0" smtClean="0">
                <a:solidFill>
                  <a:srgbClr val="002060"/>
                </a:solidFill>
              </a:rPr>
              <a:t>Industrial emissions</a:t>
            </a:r>
          </a:p>
          <a:p>
            <a:pPr marL="914400" lvl="1" indent="-457200">
              <a:buFont typeface="Arial" charset="0"/>
              <a:buChar char="•"/>
            </a:pPr>
            <a:r>
              <a:rPr lang="en-US" sz="2600" b="1" dirty="0" err="1" smtClean="0">
                <a:solidFill>
                  <a:srgbClr val="002060"/>
                </a:solidFill>
              </a:rPr>
              <a:t>EpiAmbNet</a:t>
            </a:r>
            <a:r>
              <a:rPr lang="en-US" sz="2600" dirty="0" smtClean="0">
                <a:solidFill>
                  <a:srgbClr val="002060"/>
                </a:solidFill>
              </a:rPr>
              <a:t> aims to make a strong link between bodies responsible for Health and Environmental protection and collects information from many on going projects </a:t>
            </a:r>
            <a:r>
              <a:rPr lang="en-US" sz="2600" dirty="0">
                <a:solidFill>
                  <a:srgbClr val="002060"/>
                </a:solidFill>
              </a:rPr>
              <a:t>like </a:t>
            </a:r>
            <a:r>
              <a:rPr lang="en-US" sz="2600" i="1" dirty="0" err="1">
                <a:solidFill>
                  <a:srgbClr val="002060"/>
                </a:solidFill>
              </a:rPr>
              <a:t>Sentieri</a:t>
            </a:r>
            <a:r>
              <a:rPr lang="en-US" sz="2600" dirty="0">
                <a:solidFill>
                  <a:srgbClr val="002060"/>
                </a:solidFill>
              </a:rPr>
              <a:t> on </a:t>
            </a:r>
            <a:r>
              <a:rPr lang="en-US" sz="2600" dirty="0">
                <a:solidFill>
                  <a:srgbClr val="002060"/>
                </a:solidFill>
              </a:rPr>
              <a:t>incidence of pathologies due to contamination</a:t>
            </a:r>
            <a:r>
              <a:rPr lang="en-US" sz="2600" dirty="0">
                <a:solidFill>
                  <a:srgbClr val="002060"/>
                </a:solidFill>
              </a:rPr>
              <a:t> </a:t>
            </a:r>
          </a:p>
          <a:p>
            <a:pPr marL="914400" lvl="1" indent="-457200">
              <a:buFont typeface="Arial" charset="0"/>
              <a:buChar char="•"/>
            </a:pPr>
            <a:r>
              <a:rPr lang="en-US" sz="2600" dirty="0" smtClean="0">
                <a:solidFill>
                  <a:srgbClr val="002060"/>
                </a:solidFill>
              </a:rPr>
              <a:t>N. 45 Contaminated sites</a:t>
            </a:r>
          </a:p>
          <a:p>
            <a:pPr marL="914400" lvl="1" indent="-457200">
              <a:buFont typeface="Arial" charset="0"/>
              <a:buChar char="•"/>
            </a:pPr>
            <a:r>
              <a:rPr lang="en-US" sz="2600" dirty="0">
                <a:solidFill>
                  <a:srgbClr val="002060"/>
                </a:solidFill>
              </a:rPr>
              <a:t>In 8 </a:t>
            </a:r>
            <a:r>
              <a:rPr lang="en-US" sz="2600" dirty="0" smtClean="0">
                <a:solidFill>
                  <a:srgbClr val="002060"/>
                </a:solidFill>
              </a:rPr>
              <a:t>years, 3.375 males deaths due to tumors in excess and 1.910 in females.</a:t>
            </a:r>
            <a:endParaRPr lang="en-US" sz="2600" dirty="0">
              <a:solidFill>
                <a:srgbClr val="002060"/>
              </a:solidFill>
            </a:endParaRPr>
          </a:p>
        </p:txBody>
      </p:sp>
      <p:pic>
        <p:nvPicPr>
          <p:cNvPr id="2" name="Immagine 1"/>
          <p:cNvPicPr>
            <a:picLocks noChangeAspect="1"/>
          </p:cNvPicPr>
          <p:nvPr/>
        </p:nvPicPr>
        <p:blipFill>
          <a:blip r:embed="rId4"/>
          <a:stretch>
            <a:fillRect/>
          </a:stretch>
        </p:blipFill>
        <p:spPr>
          <a:xfrm>
            <a:off x="6707700" y="943583"/>
            <a:ext cx="4411856" cy="5116899"/>
          </a:xfrm>
          <a:prstGeom prst="rect">
            <a:avLst/>
          </a:prstGeom>
        </p:spPr>
      </p:pic>
      <p:pic>
        <p:nvPicPr>
          <p:cNvPr id="10" name="Picture 2" descr="https://i0.wp.com/snpambiente.it/wp-content/uploads/2018/02/EpiAmbNet_logo_600-300x186.jpg?resize=300%2C18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403080" y="982133"/>
            <a:ext cx="1716476" cy="10642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5528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xEl>
                                              <p:pRg st="3" end="3"/>
                                            </p:txEl>
                                          </p:spTgt>
                                        </p:tgtEl>
                                        <p:attrNameLst>
                                          <p:attrName>style.visibility</p:attrName>
                                        </p:attrNameLst>
                                      </p:cBhvr>
                                      <p:to>
                                        <p:strVal val="visible"/>
                                      </p:to>
                                    </p:set>
                                    <p:animEffect transition="in" filter="blinds(horizontal)">
                                      <p:cBhvr>
                                        <p:cTn id="7" dur="500"/>
                                        <p:tgtEl>
                                          <p:spTgt spid="6">
                                            <p:txEl>
                                              <p:pRg st="3" end="3"/>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6">
                                            <p:txEl>
                                              <p:pRg st="4" end="4"/>
                                            </p:txEl>
                                          </p:spTgt>
                                        </p:tgtEl>
                                        <p:attrNameLst>
                                          <p:attrName>style.visibility</p:attrName>
                                        </p:attrNameLst>
                                      </p:cBhvr>
                                      <p:to>
                                        <p:strVal val="visible"/>
                                      </p:to>
                                    </p:set>
                                    <p:animEffect transition="in" filter="blinds(horizontal)">
                                      <p:cBhvr>
                                        <p:cTn id="10"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350882" y="194869"/>
            <a:ext cx="11488192" cy="634434"/>
          </a:xfrm>
        </p:spPr>
        <p:txBody>
          <a:bodyPr>
            <a:normAutofit/>
          </a:bodyPr>
          <a:lstStyle/>
          <a:p>
            <a:r>
              <a:rPr lang="de-AT" dirty="0" smtClean="0"/>
              <a:t>Country </a:t>
            </a:r>
            <a:r>
              <a:rPr lang="en-US" dirty="0" smtClean="0"/>
              <a:t>contribution: Italy</a:t>
            </a:r>
            <a:endParaRPr lang="en-US" dirty="0" smtClean="0"/>
          </a:p>
          <a:p>
            <a:endParaRPr lang="en-US" dirty="0"/>
          </a:p>
        </p:txBody>
      </p:sp>
      <p:cxnSp>
        <p:nvCxnSpPr>
          <p:cNvPr id="7" name="Straight Connector 6"/>
          <p:cNvCxnSpPr/>
          <p:nvPr/>
        </p:nvCxnSpPr>
        <p:spPr>
          <a:xfrm>
            <a:off x="364218" y="764660"/>
            <a:ext cx="10360226" cy="0"/>
          </a:xfrm>
          <a:prstGeom prst="line">
            <a:avLst/>
          </a:prstGeom>
          <a:ln w="76200">
            <a:solidFill>
              <a:srgbClr val="6FBFBD"/>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9221201" y="6118411"/>
            <a:ext cx="2437399" cy="489656"/>
          </a:xfrm>
          <a:prstGeom prst="rect">
            <a:avLst/>
          </a:prstGeom>
        </p:spPr>
      </p:pic>
      <p:pic>
        <p:nvPicPr>
          <p:cNvPr id="9" name="Picture 8" descr="C:\Users\stomasina\AppData\Local\Microsoft\Windows\Temporary Internet Files\Content.Outlook\IX13HL5J\UNEP MAP colors (002).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69542" y="6079171"/>
            <a:ext cx="1326515" cy="608330"/>
          </a:xfrm>
          <a:prstGeom prst="rect">
            <a:avLst/>
          </a:prstGeom>
          <a:noFill/>
          <a:ln>
            <a:noFill/>
          </a:ln>
        </p:spPr>
      </p:pic>
      <p:sp>
        <p:nvSpPr>
          <p:cNvPr id="2" name="TextBox 1"/>
          <p:cNvSpPr txBox="1"/>
          <p:nvPr/>
        </p:nvSpPr>
        <p:spPr>
          <a:xfrm>
            <a:off x="244723" y="947765"/>
            <a:ext cx="11474856" cy="5139869"/>
          </a:xfrm>
          <a:prstGeom prst="rect">
            <a:avLst/>
          </a:prstGeom>
          <a:noFill/>
        </p:spPr>
        <p:txBody>
          <a:bodyPr wrap="square" rtlCol="0">
            <a:spAutoFit/>
          </a:bodyPr>
          <a:lstStyle/>
          <a:p>
            <a:r>
              <a:rPr lang="en-US" sz="2800" dirty="0">
                <a:solidFill>
                  <a:srgbClr val="002060"/>
                </a:solidFill>
              </a:rPr>
              <a:t>3-Process and progress</a:t>
            </a:r>
          </a:p>
          <a:p>
            <a:pPr marL="457200" indent="-457200">
              <a:buFont typeface="Wingdings" panose="05000000000000000000" pitchFamily="2" charset="2"/>
              <a:buChar char="§"/>
            </a:pPr>
            <a:r>
              <a:rPr lang="en-US" sz="2800" dirty="0" smtClean="0">
                <a:solidFill>
                  <a:srgbClr val="002060"/>
                </a:solidFill>
              </a:rPr>
              <a:t>Main data gaps regards estimate of contaminant loading for NBB, in particular from diffuse sources and emerging contaminants</a:t>
            </a:r>
          </a:p>
          <a:p>
            <a:pPr marL="457200" indent="-457200">
              <a:buFont typeface="Wingdings" panose="05000000000000000000" pitchFamily="2" charset="2"/>
              <a:buChar char="§"/>
            </a:pPr>
            <a:r>
              <a:rPr lang="en-US" sz="2800" dirty="0" smtClean="0">
                <a:solidFill>
                  <a:srgbClr val="002060"/>
                </a:solidFill>
              </a:rPr>
              <a:t>On-going update of estimate from riverine input required by EU EQS Directive and MSFD that should be completed by end of 2019</a:t>
            </a:r>
          </a:p>
          <a:p>
            <a:pPr marL="457200" indent="-457200">
              <a:buFont typeface="Wingdings" panose="05000000000000000000" pitchFamily="2" charset="2"/>
              <a:buChar char="§"/>
            </a:pPr>
            <a:r>
              <a:rPr lang="en-US" sz="2800" dirty="0" smtClean="0">
                <a:solidFill>
                  <a:srgbClr val="002060"/>
                </a:solidFill>
              </a:rPr>
              <a:t>New monitoring </a:t>
            </a:r>
            <a:r>
              <a:rPr lang="en-US" sz="2800" dirty="0" err="1" smtClean="0">
                <a:solidFill>
                  <a:srgbClr val="002060"/>
                </a:solidFill>
              </a:rPr>
              <a:t>programme</a:t>
            </a:r>
            <a:r>
              <a:rPr lang="en-US" sz="2800" dirty="0" smtClean="0">
                <a:solidFill>
                  <a:srgbClr val="002060"/>
                </a:solidFill>
              </a:rPr>
              <a:t> to estimate loading of contaminants and nutrients from wet and dry atmospheric deposition:</a:t>
            </a:r>
          </a:p>
          <a:p>
            <a:pPr marL="914400" lvl="1" indent="-457200">
              <a:buFont typeface="Wingdings" panose="05000000000000000000" pitchFamily="2" charset="2"/>
              <a:buChar char="§"/>
            </a:pPr>
            <a:r>
              <a:rPr lang="en-US" sz="2800" dirty="0" smtClean="0">
                <a:solidFill>
                  <a:srgbClr val="002060"/>
                </a:solidFill>
              </a:rPr>
              <a:t>N. 3 monitoring stations (</a:t>
            </a:r>
            <a:r>
              <a:rPr lang="en-US" sz="2800" dirty="0" err="1" smtClean="0">
                <a:solidFill>
                  <a:srgbClr val="002060"/>
                </a:solidFill>
              </a:rPr>
              <a:t>Tremiti</a:t>
            </a:r>
            <a:r>
              <a:rPr lang="en-US" sz="2800" dirty="0" smtClean="0">
                <a:solidFill>
                  <a:srgbClr val="002060"/>
                </a:solidFill>
              </a:rPr>
              <a:t> Isles in Adriatic Sea, </a:t>
            </a:r>
            <a:r>
              <a:rPr lang="en-US" sz="2800" dirty="0" err="1" smtClean="0">
                <a:solidFill>
                  <a:srgbClr val="002060"/>
                </a:solidFill>
              </a:rPr>
              <a:t>Pianosa</a:t>
            </a:r>
            <a:r>
              <a:rPr lang="en-US" sz="2800" dirty="0" smtClean="0">
                <a:solidFill>
                  <a:srgbClr val="002060"/>
                </a:solidFill>
              </a:rPr>
              <a:t> Isle in </a:t>
            </a:r>
            <a:r>
              <a:rPr lang="en-US" sz="2800" smtClean="0">
                <a:solidFill>
                  <a:srgbClr val="002060"/>
                </a:solidFill>
              </a:rPr>
              <a:t>Thyrrhenian</a:t>
            </a:r>
            <a:r>
              <a:rPr lang="en-US" sz="2800" dirty="0" smtClean="0">
                <a:solidFill>
                  <a:srgbClr val="002060"/>
                </a:solidFill>
              </a:rPr>
              <a:t> Sea and Lampedusa Isle in Sicily channel)</a:t>
            </a:r>
          </a:p>
          <a:p>
            <a:pPr marL="914400" lvl="1" indent="-457200">
              <a:buFont typeface="Wingdings" panose="05000000000000000000" pitchFamily="2" charset="2"/>
              <a:buChar char="§"/>
            </a:pPr>
            <a:r>
              <a:rPr lang="en-US" sz="2800" dirty="0" smtClean="0">
                <a:solidFill>
                  <a:srgbClr val="002060"/>
                </a:solidFill>
              </a:rPr>
              <a:t>Starts in 2020</a:t>
            </a:r>
            <a:endParaRPr lang="en-US" sz="2800" dirty="0">
              <a:solidFill>
                <a:srgbClr val="002060"/>
              </a:solidFill>
            </a:endParaRPr>
          </a:p>
          <a:p>
            <a:endParaRPr lang="en-US" sz="2800" dirty="0" smtClean="0"/>
          </a:p>
          <a:p>
            <a:pPr marL="285750" lvl="0" indent="-285750">
              <a:spcAft>
                <a:spcPts val="600"/>
              </a:spcAft>
              <a:buFont typeface="Arial" panose="020B0604020202020204" pitchFamily="34" charset="0"/>
              <a:buChar char="•"/>
            </a:pPr>
            <a:endParaRPr lang="en-GB" sz="2000" dirty="0" smtClean="0"/>
          </a:p>
        </p:txBody>
      </p:sp>
    </p:spTree>
    <p:extLst>
      <p:ext uri="{BB962C8B-B14F-4D97-AF65-F5344CB8AC3E}">
        <p14:creationId xmlns:p14="http://schemas.microsoft.com/office/powerpoint/2010/main" val="373494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blinds(horizontal)">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blinds(horizontal)">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blinds(horizontal)">
                                      <p:cBhvr>
                                        <p:cTn id="17" dur="500"/>
                                        <p:tgtEl>
                                          <p:spTgt spid="2">
                                            <p:txEl>
                                              <p:pRg st="3" end="3"/>
                                            </p:txEl>
                                          </p:spTgt>
                                        </p:tgtEl>
                                      </p:cBhvr>
                                    </p:animEffect>
                                  </p:childTnLst>
                                </p:cTn>
                              </p:par>
                              <p:par>
                                <p:cTn id="18" presetID="3" presetClass="entr" presetSubtype="10" fill="hold" nodeType="withEffect">
                                  <p:stCondLst>
                                    <p:cond delay="0"/>
                                  </p:stCondLst>
                                  <p:childTnLst>
                                    <p:set>
                                      <p:cBhvr>
                                        <p:cTn id="19" dur="1" fill="hold">
                                          <p:stCondLst>
                                            <p:cond delay="0"/>
                                          </p:stCondLst>
                                        </p:cTn>
                                        <p:tgtEl>
                                          <p:spTgt spid="2">
                                            <p:txEl>
                                              <p:pRg st="4" end="4"/>
                                            </p:txEl>
                                          </p:spTgt>
                                        </p:tgtEl>
                                        <p:attrNameLst>
                                          <p:attrName>style.visibility</p:attrName>
                                        </p:attrNameLst>
                                      </p:cBhvr>
                                      <p:to>
                                        <p:strVal val="visible"/>
                                      </p:to>
                                    </p:set>
                                    <p:animEffect transition="in" filter="blinds(horizontal)">
                                      <p:cBhvr>
                                        <p:cTn id="20" dur="500"/>
                                        <p:tgtEl>
                                          <p:spTgt spid="2">
                                            <p:txEl>
                                              <p:pRg st="4" end="4"/>
                                            </p:txEl>
                                          </p:spTgt>
                                        </p:tgtEl>
                                      </p:cBhvr>
                                    </p:animEffect>
                                  </p:childTnLst>
                                </p:cTn>
                              </p:par>
                              <p:par>
                                <p:cTn id="21" presetID="3" presetClass="entr" presetSubtype="10" fill="hold" nodeType="with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animEffect transition="in" filter="blinds(horizontal)">
                                      <p:cBhvr>
                                        <p:cTn id="23"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ver">
  <a:themeElements>
    <a:clrScheme name="Personnalisée 1">
      <a:dk1>
        <a:srgbClr val="113A6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penSans">
      <a:majorFont>
        <a:latin typeface="Open Sans Semibold"/>
        <a:ea typeface=""/>
        <a:cs typeface=""/>
      </a:majorFont>
      <a:minorFont>
        <a:latin typeface="Ope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1" id="{E4F9F298-BAF6-4F20-8DB2-279772030BF7}" vid="{6AAC387B-F0FD-4CD9-BB70-7EC88EF8F0D3}"/>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1193</TotalTime>
  <Words>785</Words>
  <Application>Microsoft Macintosh PowerPoint</Application>
  <PresentationFormat>Widescreen</PresentationFormat>
  <Paragraphs>92</Paragraphs>
  <Slides>10</Slides>
  <Notes>2</Notes>
  <HiddenSlides>0</HiddenSlides>
  <MMClips>0</MMClips>
  <ScaleCrop>false</ScaleCrop>
  <HeadingPairs>
    <vt:vector size="6" baseType="variant">
      <vt:variant>
        <vt:lpstr>Caratteri utilizzati</vt:lpstr>
      </vt:variant>
      <vt:variant>
        <vt:i4>7</vt:i4>
      </vt:variant>
      <vt:variant>
        <vt:lpstr>Tema</vt:lpstr>
      </vt:variant>
      <vt:variant>
        <vt:i4>2</vt:i4>
      </vt:variant>
      <vt:variant>
        <vt:lpstr>Titoli diapositive</vt:lpstr>
      </vt:variant>
      <vt:variant>
        <vt:i4>10</vt:i4>
      </vt:variant>
    </vt:vector>
  </HeadingPairs>
  <TitlesOfParts>
    <vt:vector size="19" baseType="lpstr">
      <vt:lpstr>Calibri</vt:lpstr>
      <vt:lpstr>Calibri Light</vt:lpstr>
      <vt:lpstr>MS Mincho</vt:lpstr>
      <vt:lpstr>Open Sans</vt:lpstr>
      <vt:lpstr>Times New Roman</vt:lpstr>
      <vt:lpstr>Wingdings</vt:lpstr>
      <vt:lpstr>Arial</vt:lpstr>
      <vt:lpstr>Office Theme</vt:lpstr>
      <vt:lpstr>Cover</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vector>
  </TitlesOfParts>
  <Company>European Environment Agency</Company>
  <LinksUpToDate>false</LinksUpToDate>
  <SharedDoc>false</SharedDoc>
  <HyperlinksChanged>false</HyperlinksChanged>
  <AppVersion>15.0033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Cécile</dc:creator>
  <cp:lastModifiedBy>Utente di Microsoft Office</cp:lastModifiedBy>
  <cp:revision>273</cp:revision>
  <cp:lastPrinted>2019-04-11T07:05:58Z</cp:lastPrinted>
  <dcterms:created xsi:type="dcterms:W3CDTF">2016-02-08T13:23:32Z</dcterms:created>
  <dcterms:modified xsi:type="dcterms:W3CDTF">2019-09-24T06:26:28Z</dcterms:modified>
</cp:coreProperties>
</file>