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4" r:id="rId2"/>
  </p:sldMasterIdLst>
  <p:notesMasterIdLst>
    <p:notesMasterId r:id="rId12"/>
  </p:notesMasterIdLst>
  <p:sldIdLst>
    <p:sldId id="261" r:id="rId3"/>
    <p:sldId id="272" r:id="rId4"/>
    <p:sldId id="275" r:id="rId5"/>
    <p:sldId id="273" r:id="rId6"/>
    <p:sldId id="274" r:id="rId7"/>
    <p:sldId id="276" r:id="rId8"/>
    <p:sldId id="277" r:id="rId9"/>
    <p:sldId id="278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95" autoAdjust="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ED809-40B4-4FC2-80F9-03F312C977F0}" type="datetimeFigureOut">
              <a:rPr lang="en-GB" smtClean="0"/>
              <a:t>05/09/2019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443E-DC12-46D5-95DE-59EDCA08B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14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25763" y="849313"/>
            <a:ext cx="4075112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7201BC-94E4-4101-962D-54511777D2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2689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25763" y="849313"/>
            <a:ext cx="4075112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7201BC-94E4-4101-962D-54511777D22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5491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62068" y="390871"/>
            <a:ext cx="3642894" cy="2658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Speaker I Date I Venue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62068" y="914400"/>
            <a:ext cx="11037033" cy="146304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title goes here</a:t>
            </a:r>
          </a:p>
          <a:p>
            <a:pPr lvl="0"/>
            <a:r>
              <a:rPr lang="en-US" dirty="0"/>
              <a:t>Max two lines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67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_image_Synthe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900262" y="75538"/>
            <a:ext cx="10353893" cy="5312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Slide title goes here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900113" y="1249363"/>
            <a:ext cx="10353675" cy="458311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00113" y="6191250"/>
            <a:ext cx="3219450" cy="260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rgbClr val="0017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50" indent="0">
              <a:buNone/>
              <a:defRPr/>
            </a:lvl2pPr>
            <a:lvl3pPr marL="1125499" indent="0">
              <a:buNone/>
              <a:defRPr/>
            </a:lvl3pPr>
            <a:lvl4pPr marL="1688249" indent="0">
              <a:buNone/>
              <a:defRPr/>
            </a:lvl4pPr>
            <a:lvl5pPr marL="2251000" indent="0">
              <a:buNone/>
              <a:defRPr/>
            </a:lvl5pPr>
          </a:lstStyle>
          <a:p>
            <a:pPr lvl="0"/>
            <a:r>
              <a:rPr lang="en-US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Source reference for illustration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9093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A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5844095"/>
            <a:ext cx="12192000" cy="24938"/>
          </a:xfrm>
          <a:prstGeom prst="line">
            <a:avLst/>
          </a:prstGeom>
          <a:ln w="114300">
            <a:solidFill>
              <a:srgbClr val="0163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Logo_H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0"/>
            <a:ext cx="2160000" cy="4002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458" y="6167245"/>
            <a:ext cx="1167967" cy="536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86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lvl1pPr algn="ctr" defTabSz="1125472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51" indent="-422051" algn="l" defTabSz="1125472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46" indent="-351710" algn="l" defTabSz="1125472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3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75" indent="-281368" algn="l" defTabSz="1125472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12" indent="-281368" algn="l" defTabSz="1125472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047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783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51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254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3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72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0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944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79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15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151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886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hlinkClick r:id="rId3" action="ppaction://hlinksldjump"/>
          </p:cNvPr>
          <p:cNvSpPr/>
          <p:nvPr userDrawn="1"/>
        </p:nvSpPr>
        <p:spPr>
          <a:xfrm>
            <a:off x="2344619" y="152400"/>
            <a:ext cx="885743" cy="230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15" dirty="0"/>
          </a:p>
        </p:txBody>
      </p:sp>
      <p:cxnSp>
        <p:nvCxnSpPr>
          <p:cNvPr id="15" name="Straight Connector 7"/>
          <p:cNvCxnSpPr/>
          <p:nvPr userDrawn="1"/>
        </p:nvCxnSpPr>
        <p:spPr>
          <a:xfrm>
            <a:off x="0" y="756000"/>
            <a:ext cx="12192000" cy="24938"/>
          </a:xfrm>
          <a:prstGeom prst="line">
            <a:avLst/>
          </a:prstGeom>
          <a:ln w="114300">
            <a:solidFill>
              <a:srgbClr val="113A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0"/>
            <a:ext cx="2160000" cy="43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37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125500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61" indent="-422061" algn="l" defTabSz="1125500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68" indent="-351718" algn="l" defTabSz="1125500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625" indent="-281376" algn="l" defTabSz="1125500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76" indent="-281376" algn="l" defTabSz="1125500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1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6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374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51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5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10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7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9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998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nfo-rac.org" TargetMode="External"/><Relationship Id="rId2" Type="http://schemas.openxmlformats.org/officeDocument/2006/relationships/hyperlink" Target="mailto:michael.assouline@eea.europa.e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i-seis.eionet.europa.eu/south/countries" TargetMode="External"/><Relationship Id="rId2" Type="http://schemas.openxmlformats.org/officeDocument/2006/relationships/hyperlink" Target="https://eni-seis.eionet.europa.eu/sout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i-seis.eionet.europa.eu/south/communication" TargetMode="External"/><Relationship Id="rId5" Type="http://schemas.openxmlformats.org/officeDocument/2006/relationships/hyperlink" Target="https://eni-seis.eionet.europa.eu/south/areas-of-work/data-management-and-infrastructure" TargetMode="External"/><Relationship Id="rId4" Type="http://schemas.openxmlformats.org/officeDocument/2006/relationships/hyperlink" Target="https://eni-seis.eionet.europa.eu/south/areas-of-work/indicators-and-assessmen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62067" y="390870"/>
            <a:ext cx="10975997" cy="822787"/>
          </a:xfrm>
        </p:spPr>
        <p:txBody>
          <a:bodyPr/>
          <a:lstStyle/>
          <a:p>
            <a:r>
              <a:rPr lang="fr-LU" dirty="0" smtClean="0"/>
              <a:t>6 </a:t>
            </a:r>
            <a:r>
              <a:rPr lang="en-GB" dirty="0" smtClean="0"/>
              <a:t>September</a:t>
            </a:r>
            <a:r>
              <a:rPr lang="fr-LU" dirty="0" smtClean="0"/>
              <a:t> 2019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82634" y="1727200"/>
            <a:ext cx="11787446" cy="1997242"/>
          </a:xfrm>
        </p:spPr>
        <p:txBody>
          <a:bodyPr/>
          <a:lstStyle/>
          <a:p>
            <a:r>
              <a:rPr lang="fr-LU" dirty="0" err="1" smtClean="0"/>
              <a:t>Work</a:t>
            </a:r>
            <a:r>
              <a:rPr lang="fr-LU" dirty="0" smtClean="0"/>
              <a:t> Package 4: Data management and infrastructure</a:t>
            </a:r>
          </a:p>
          <a:p>
            <a:endParaRPr lang="fr-FR" sz="2000" b="0" dirty="0"/>
          </a:p>
          <a:p>
            <a:r>
              <a:rPr lang="fr-LU" sz="2000" dirty="0"/>
              <a:t>First </a:t>
            </a:r>
            <a:r>
              <a:rPr lang="fr-LU" sz="2000" dirty="0" err="1"/>
              <a:t>webinar</a:t>
            </a:r>
            <a:r>
              <a:rPr lang="fr-LU" sz="2000" dirty="0"/>
              <a:t> on Infrastructure and data mangement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5503101" y="4704534"/>
            <a:ext cx="6096000" cy="10136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LU" sz="1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Michael Assouline, PhD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NCE2: Water and Marine</a:t>
            </a:r>
          </a:p>
          <a:p>
            <a:pPr lvl="0" algn="r">
              <a:lnSpc>
                <a:spcPct val="90000"/>
              </a:lnSpc>
              <a:spcBef>
                <a:spcPts val="1000"/>
              </a:spcBef>
              <a:defRPr/>
            </a:pPr>
            <a:r>
              <a:rPr lang="en-GB" sz="1600" dirty="0">
                <a:solidFill>
                  <a:srgbClr val="EEECE1"/>
                </a:solidFill>
                <a:latin typeface="Calibri" panose="020F0502020204030204"/>
              </a:rPr>
              <a:t>ICT and Data Management (ENI) Officer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241864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413768"/>
              </p:ext>
            </p:extLst>
          </p:nvPr>
        </p:nvGraphicFramePr>
        <p:xfrm>
          <a:off x="745472" y="1150504"/>
          <a:ext cx="6578041" cy="3729069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965408">
                  <a:extLst>
                    <a:ext uri="{9D8B030D-6E8A-4147-A177-3AD203B41FA5}">
                      <a16:colId xmlns:a16="http://schemas.microsoft.com/office/drawing/2014/main" val="3660285615"/>
                    </a:ext>
                  </a:extLst>
                </a:gridCol>
                <a:gridCol w="5612633">
                  <a:extLst>
                    <a:ext uri="{9D8B030D-6E8A-4147-A177-3AD203B41FA5}">
                      <a16:colId xmlns:a16="http://schemas.microsoft.com/office/drawing/2014/main" val="2690955629"/>
                    </a:ext>
                  </a:extLst>
                </a:gridCol>
              </a:tblGrid>
              <a:tr h="280521">
                <a:tc gridSpan="2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GB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712065"/>
                  </a:ext>
                </a:extLst>
              </a:tr>
              <a:tr h="3178274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GB" sz="1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10:00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Welcome and opening of the meeting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Tour de table (5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’)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en-GB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Objective of the meeting </a:t>
                      </a:r>
                      <a:r>
                        <a:rPr lang="en-GB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state of the art concerning the reporting process at country level (15’)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Demo of INFO/RAC Data Centre (IDC) to access the envelopes for data submission (15’)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of the latest data factsheets/dictionaries/spreadsheets version (20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H2020 Data model design (10’)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Summary and questions (15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’)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Technical missions in the countries 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next steps (10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9963017"/>
                  </a:ext>
                </a:extLst>
              </a:tr>
              <a:tr h="270274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GB" sz="10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11:30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End of the meeting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955665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45473" y="140720"/>
            <a:ext cx="8506591" cy="516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0000"/>
              </a:lnSpc>
              <a:spcBef>
                <a:spcPts val="1000"/>
              </a:spcBef>
              <a:defRPr/>
            </a:pPr>
            <a:r>
              <a:rPr lang="en-GB" sz="37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Agenda of the webinar</a:t>
            </a:r>
            <a:endParaRPr lang="en-GB" sz="37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078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6132" y="907718"/>
            <a:ext cx="11467868" cy="4772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collection for the 2nd assessment report Horizon 2020 Mediterranean report Toward shared environmental information systems EEA-UNEP/MAP joint report EEA Technical report </a:t>
            </a:r>
          </a:p>
          <a:p>
            <a:pPr marL="6858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Following </a:t>
            </a:r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 feedbacks with regard to the H2020 reporting exercise and use of the spreadsheets, we updated the spreadsheets package and data dictionaries to support the production of H2020/NAP </a:t>
            </a:r>
            <a:r>
              <a:rPr lang="en-GB" sz="16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indicators</a:t>
            </a:r>
            <a:endParaRPr lang="en-GB" sz="1600" dirty="0">
              <a:solidFill>
                <a:srgbClr val="113A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GB" sz="16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apacity </a:t>
            </a:r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building activities</a:t>
            </a:r>
          </a:p>
          <a:p>
            <a:pPr marL="6858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</a:t>
            </a:r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webinars are planned to cover the thematic and reporting issues such as how to update spatial layers with the InfoRAC </a:t>
            </a:r>
            <a:r>
              <a:rPr lang="en-GB" sz="1600" dirty="0" err="1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GeoNodeSDI</a:t>
            </a:r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how to deal with missing data for the indicators, etc</a:t>
            </a:r>
            <a:r>
              <a:rPr lang="en-GB" sz="16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GB" sz="1600" dirty="0"/>
          </a:p>
          <a:p>
            <a:pPr marL="6858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what you will learn in this first webinar:</a:t>
            </a:r>
          </a:p>
          <a:p>
            <a:pPr lvl="2"/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Review of the spreadsheets;</a:t>
            </a:r>
          </a:p>
          <a:p>
            <a:pPr lvl="2"/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new in the updated version of the spreadsheets?</a:t>
            </a:r>
          </a:p>
          <a:p>
            <a:pPr lvl="2"/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to access to the platform?</a:t>
            </a:r>
          </a:p>
          <a:p>
            <a:pPr lvl="2"/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to use the guidelines manual?</a:t>
            </a:r>
          </a:p>
          <a:p>
            <a:pPr lvl="2"/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to deal with missing attributes?</a:t>
            </a:r>
          </a:p>
          <a:p>
            <a:pPr lvl="2"/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to get technical or language support?</a:t>
            </a:r>
          </a:p>
          <a:p>
            <a:pPr lvl="2"/>
            <a:r>
              <a:rPr lang="en-GB" sz="16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are the status in the countries? </a:t>
            </a: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745473" y="140720"/>
            <a:ext cx="8506591" cy="516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0000"/>
              </a:lnSpc>
              <a:spcBef>
                <a:spcPts val="1000"/>
              </a:spcBef>
              <a:defRPr/>
            </a:pPr>
            <a:r>
              <a:rPr lang="en-GB" sz="37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Objective of the webinar</a:t>
            </a:r>
            <a:endParaRPr lang="en-GB" sz="37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846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664194" y="1221375"/>
            <a:ext cx="11040127" cy="5620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Close collaboration with INFO/RAC in charge of the development of the INFO MAP system for the Barcelona </a:t>
            </a:r>
            <a:r>
              <a:rPr lang="en-GB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Convention</a:t>
            </a:r>
            <a:endParaRPr lang="en-GB" dirty="0">
              <a:solidFill>
                <a:srgbClr val="113A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reporter nomination: Creation of a users list (credentials) and rights for the use of the reporting tools at national level and distribution of a guide to define roles and responsibilities </a:t>
            </a:r>
          </a:p>
          <a:p>
            <a:pPr marL="2286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Development of a regional infrastructure for the H2020 indicator reporting regarding 3 thematic: waste, waste water and industrial emissions, including extension (marine litter, bathing water quality)</a:t>
            </a:r>
          </a:p>
          <a:p>
            <a:pPr marL="2286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Reporting of standardised quantitative data INFO/RAC Data Centre IDC</a:t>
            </a:r>
          </a:p>
          <a:p>
            <a:pPr marL="2286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Update of spatial datasets (</a:t>
            </a:r>
            <a:r>
              <a:rPr lang="en-GB" dirty="0" err="1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GeoNodeSDI</a:t>
            </a: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and </a:t>
            </a:r>
            <a:r>
              <a:rPr lang="en-GB" dirty="0" err="1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metada</a:t>
            </a: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catalogue </a:t>
            </a:r>
            <a:r>
              <a:rPr lang="fr-LU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Adoption des standards européens (INSPIRE) and </a:t>
            </a:r>
            <a:r>
              <a:rPr lang="en-GB" dirty="0" err="1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</a:t>
            </a: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compliant </a:t>
            </a:r>
            <a:r>
              <a:rPr lang="fr-LU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(19115)</a:t>
            </a:r>
          </a:p>
          <a:p>
            <a:pPr marL="2286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Preparation of indicator factsheets for the methodological description by the thematic experts </a:t>
            </a:r>
          </a:p>
          <a:p>
            <a:pPr marL="2286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Preparation </a:t>
            </a: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 data dictionaries with all the standards (formats, fields, etc.) for each indicator and </a:t>
            </a:r>
            <a:r>
              <a:rPr lang="en-GB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 indicator</a:t>
            </a:r>
            <a:endParaRPr lang="en-GB" dirty="0">
              <a:solidFill>
                <a:srgbClr val="113A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Design of Excel tables « spreadsheets » for the H2020 </a:t>
            </a:r>
            <a:r>
              <a:rPr lang="en-GB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indicators</a:t>
            </a:r>
            <a:endParaRPr lang="en-GB" dirty="0">
              <a:solidFill>
                <a:srgbClr val="113A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endParaRPr lang="fr-LU" sz="2200" dirty="0" smtClean="0">
              <a:solidFill>
                <a:srgbClr val="113A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marR="0" lvl="0" indent="-228600" algn="l" fontAlgn="auto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LU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5473" y="140720"/>
            <a:ext cx="8506591" cy="516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0000"/>
              </a:lnSpc>
              <a:spcBef>
                <a:spcPts val="1000"/>
              </a:spcBef>
              <a:defRPr/>
            </a:pPr>
            <a:r>
              <a:rPr lang="en-GB" sz="37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flow Horizon 2020</a:t>
            </a:r>
            <a:endParaRPr lang="en-GB" sz="37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287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900262" y="160203"/>
            <a:ext cx="10353893" cy="531292"/>
          </a:xfrm>
        </p:spPr>
        <p:txBody>
          <a:bodyPr>
            <a:normAutofit fontScale="85000" lnSpcReduction="20000"/>
          </a:bodyPr>
          <a:lstStyle/>
          <a:p>
            <a:r>
              <a:rPr lang="fr-LU" dirty="0" err="1" smtClean="0"/>
              <a:t>Reporting</a:t>
            </a:r>
            <a:r>
              <a:rPr lang="fr-LU" dirty="0" smtClean="0"/>
              <a:t> on the INFO/RAC Data </a:t>
            </a:r>
            <a:r>
              <a:rPr lang="fr-LU" dirty="0"/>
              <a:t>C</a:t>
            </a:r>
            <a:r>
              <a:rPr lang="fr-LU" dirty="0" smtClean="0"/>
              <a:t>entre (IDC)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900262" y="943461"/>
            <a:ext cx="10895497" cy="553215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30000"/>
              </a:lnSpc>
              <a:defRPr/>
            </a:pPr>
            <a:r>
              <a:rPr lang="en-GB" sz="7200" dirty="0" smtClean="0"/>
              <a:t>As part of the INFO MAP system the IDC represents the technological framework within which the Mediterranean countries can organise their reporting and fulfil their obligation toward the Barcelona Convention </a:t>
            </a:r>
          </a:p>
          <a:p>
            <a:pPr>
              <a:lnSpc>
                <a:spcPct val="130000"/>
              </a:lnSpc>
              <a:defRPr/>
            </a:pPr>
            <a:r>
              <a:rPr lang="en-GB" sz="7200" dirty="0" smtClean="0"/>
              <a:t>Demonstration of the tools during the workshop in Rome on data management and infrastructure October 2018 </a:t>
            </a:r>
          </a:p>
          <a:p>
            <a:pPr>
              <a:lnSpc>
                <a:spcPct val="130000"/>
              </a:lnSpc>
              <a:defRPr/>
            </a:pPr>
            <a:r>
              <a:rPr lang="en-GB" sz="7200" dirty="0" smtClean="0"/>
              <a:t>Creation of envelopes for each countries and each data flow</a:t>
            </a:r>
          </a:p>
          <a:p>
            <a:pPr>
              <a:lnSpc>
                <a:spcPct val="130000"/>
              </a:lnSpc>
              <a:defRPr/>
            </a:pPr>
            <a:r>
              <a:rPr lang="en-GB" sz="7200" dirty="0" smtClean="0"/>
              <a:t>Implementation of quality controls (QC) based on the data dictionaries definitions to ensure storage in a consolidated database</a:t>
            </a:r>
          </a:p>
          <a:p>
            <a:pPr>
              <a:lnSpc>
                <a:spcPct val="130000"/>
              </a:lnSpc>
              <a:defRPr/>
            </a:pPr>
            <a:r>
              <a:rPr lang="en-GB" sz="7200" dirty="0" smtClean="0"/>
              <a:t>Future use of web forms on line with prefilling capability linked with reporting obligations of the Barcelona Convention (IMAP, BCRS, BBN, MEDPOL)</a:t>
            </a:r>
          </a:p>
          <a:p>
            <a:pPr>
              <a:lnSpc>
                <a:spcPct val="130000"/>
              </a:lnSpc>
              <a:defRPr/>
            </a:pPr>
            <a:r>
              <a:rPr lang="en-GB" sz="7200" dirty="0" smtClean="0"/>
              <a:t>XML data transfer protocol </a:t>
            </a:r>
          </a:p>
          <a:p>
            <a:pPr>
              <a:lnSpc>
                <a:spcPct val="130000"/>
              </a:lnSpc>
              <a:defRPr/>
            </a:pPr>
            <a:r>
              <a:rPr lang="en-GB" sz="7200" dirty="0" smtClean="0"/>
              <a:t>Step by step manual </a:t>
            </a:r>
            <a:r>
              <a:rPr lang="fr-LU" sz="7200" dirty="0" smtClean="0"/>
              <a:t>for H2020 </a:t>
            </a:r>
            <a:r>
              <a:rPr lang="en-GB" sz="7200" dirty="0" smtClean="0"/>
              <a:t>reporting</a:t>
            </a:r>
            <a:r>
              <a:rPr lang="fr-LU" sz="7200" dirty="0" smtClean="0"/>
              <a:t> (in English) </a:t>
            </a:r>
            <a:r>
              <a:rPr lang="en-GB" sz="7200" dirty="0" smtClean="0"/>
              <a:t>“Procedure </a:t>
            </a:r>
            <a:r>
              <a:rPr lang="en-GB" sz="7200" dirty="0"/>
              <a:t>for Reporter to produce H2020 indicators data flow and spatial data collection under ENI SEIS South II project Guidance document -  12.12.2018</a:t>
            </a:r>
            <a:r>
              <a:rPr lang="en-GB" sz="7200" dirty="0" smtClean="0"/>
              <a:t>”</a:t>
            </a:r>
          </a:p>
          <a:p>
            <a:pPr>
              <a:lnSpc>
                <a:spcPct val="130000"/>
              </a:lnSpc>
              <a:defRPr/>
            </a:pPr>
            <a:r>
              <a:rPr lang="en-GB" sz="7200" dirty="0"/>
              <a:t>Creation</a:t>
            </a:r>
            <a:r>
              <a:rPr lang="fr-LU" sz="7200" dirty="0"/>
              <a:t> of guidelines </a:t>
            </a:r>
            <a:r>
              <a:rPr lang="en-GB" sz="7200" dirty="0" smtClean="0"/>
              <a:t>with advanced functionalities </a:t>
            </a:r>
            <a:r>
              <a:rPr lang="fr-LU" sz="7200" dirty="0" smtClean="0"/>
              <a:t>(</a:t>
            </a:r>
            <a:r>
              <a:rPr lang="fr-LU" sz="7200" dirty="0"/>
              <a:t>in English) </a:t>
            </a:r>
            <a:r>
              <a:rPr lang="en-GB" sz="7200" dirty="0"/>
              <a:t>“ Spatial Data Infrastructure and Reporting system User guideline” </a:t>
            </a:r>
            <a:endParaRPr lang="fr-LU" sz="2400" dirty="0"/>
          </a:p>
        </p:txBody>
      </p:sp>
    </p:spTree>
    <p:extLst>
      <p:ext uri="{BB962C8B-B14F-4D97-AF65-F5344CB8AC3E}">
        <p14:creationId xmlns:p14="http://schemas.microsoft.com/office/powerpoint/2010/main" val="120514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53258" y="75539"/>
            <a:ext cx="10353893" cy="531292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H2020 reporting state of the art (September 2019)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258" y="979145"/>
            <a:ext cx="6745069" cy="32686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606" y="4219322"/>
            <a:ext cx="11223677" cy="2006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34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745474" y="692728"/>
            <a:ext cx="10180971" cy="3545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-228600">
              <a:lnSpc>
                <a:spcPct val="13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72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Reinforcement of the national capacity to collect data, work </a:t>
            </a:r>
            <a:r>
              <a:rPr lang="en-GB" sz="72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standards, etc. </a:t>
            </a:r>
          </a:p>
          <a:p>
            <a:pPr marL="228600" lvl="1" indent="-228600">
              <a:lnSpc>
                <a:spcPct val="13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72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Technical assistance on the countries to describe the reporting process and ensure interoperability among the information systems</a:t>
            </a:r>
          </a:p>
          <a:p>
            <a:pPr marL="228600" lvl="1" indent="-228600">
              <a:lnSpc>
                <a:spcPct val="13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72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Remote assistance– webinars at regional level or one to one – proposals: 1. use of the SDI for updating spatial data, 2. thematic waste, industrial emissions, water</a:t>
            </a:r>
          </a:p>
          <a:p>
            <a:pPr marL="228600" lvl="1" indent="-228600">
              <a:lnSpc>
                <a:spcPct val="13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72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Helpdesk for continuous support</a:t>
            </a:r>
          </a:p>
          <a:p>
            <a:pPr marL="228600" lvl="1" indent="-228600"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LU" sz="80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Write to </a:t>
            </a:r>
            <a:r>
              <a:rPr lang="fr-FR" sz="80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michael.assouline@eea.europa.eu</a:t>
            </a:r>
            <a:r>
              <a:rPr lang="fr-FR" sz="80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8000" dirty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INFO/RAC </a:t>
            </a:r>
            <a:r>
              <a:rPr lang="fr-FR" sz="80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info@info-rac.org</a:t>
            </a:r>
            <a:r>
              <a:rPr lang="fr-FR" sz="80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80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80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113A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5474" y="140720"/>
            <a:ext cx="11131566" cy="459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0000"/>
              </a:lnSpc>
              <a:spcBef>
                <a:spcPts val="1000"/>
              </a:spcBef>
            </a:pPr>
            <a:r>
              <a:rPr lang="en-GB" sz="32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Capacity building and knowledge transfer</a:t>
            </a:r>
            <a:endParaRPr lang="en-GB" sz="3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00209"/>
              </p:ext>
            </p:extLst>
          </p:nvPr>
        </p:nvGraphicFramePr>
        <p:xfrm>
          <a:off x="876530" y="3974967"/>
          <a:ext cx="10495280" cy="2085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3820">
                  <a:extLst>
                    <a:ext uri="{9D8B030D-6E8A-4147-A177-3AD203B41FA5}">
                      <a16:colId xmlns:a16="http://schemas.microsoft.com/office/drawing/2014/main" val="1849206371"/>
                    </a:ext>
                  </a:extLst>
                </a:gridCol>
                <a:gridCol w="2623820">
                  <a:extLst>
                    <a:ext uri="{9D8B030D-6E8A-4147-A177-3AD203B41FA5}">
                      <a16:colId xmlns:a16="http://schemas.microsoft.com/office/drawing/2014/main" val="1734448058"/>
                    </a:ext>
                  </a:extLst>
                </a:gridCol>
                <a:gridCol w="2623820">
                  <a:extLst>
                    <a:ext uri="{9D8B030D-6E8A-4147-A177-3AD203B41FA5}">
                      <a16:colId xmlns:a16="http://schemas.microsoft.com/office/drawing/2014/main" val="2455892358"/>
                    </a:ext>
                  </a:extLst>
                </a:gridCol>
                <a:gridCol w="2623820">
                  <a:extLst>
                    <a:ext uri="{9D8B030D-6E8A-4147-A177-3AD203B41FA5}">
                      <a16:colId xmlns:a16="http://schemas.microsoft.com/office/drawing/2014/main" val="2103095290"/>
                    </a:ext>
                  </a:extLst>
                </a:gridCol>
              </a:tblGrid>
              <a:tr h="479925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Country</a:t>
                      </a:r>
                      <a:endParaRPr lang="en-GB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Platform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Capacity development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386105"/>
                  </a:ext>
                </a:extLst>
              </a:tr>
              <a:tr h="691264"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Maroc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IDC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SDI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Technical assistance at country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080225"/>
                  </a:ext>
                </a:extLst>
              </a:tr>
              <a:tr h="268586"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Tunisie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SDI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Webinar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291708"/>
                  </a:ext>
                </a:extLst>
              </a:tr>
              <a:tr h="268586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4040734"/>
                  </a:ext>
                </a:extLst>
              </a:tr>
              <a:tr h="268586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878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919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45474" y="140720"/>
            <a:ext cx="11131566" cy="459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70000"/>
              </a:lnSpc>
              <a:spcBef>
                <a:spcPts val="1000"/>
              </a:spcBef>
              <a:defRPr/>
            </a:pPr>
            <a:r>
              <a:rPr lang="en-GB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  <a:endParaRPr lang="en-GB" sz="3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45474" y="681642"/>
            <a:ext cx="11017035" cy="4628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-228600">
              <a:lnSpc>
                <a:spcPct val="13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72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ENI SEIS II South Project website </a:t>
            </a:r>
            <a:r>
              <a:rPr lang="fr-LU" sz="7200" dirty="0">
                <a:solidFill>
                  <a:srgbClr val="113A60"/>
                </a:solidFill>
                <a:latin typeface="Calibri" panose="020F0502020204030204" pitchFamily="34" charset="0"/>
                <a:hlinkClick r:id="rId2"/>
              </a:rPr>
              <a:t>https://eni-seis.eionet.europa.eu/south</a:t>
            </a:r>
            <a:endParaRPr lang="fr-LU" sz="7200" dirty="0">
              <a:solidFill>
                <a:srgbClr val="113A60"/>
              </a:solidFill>
              <a:latin typeface="Calibri" panose="020F0502020204030204" pitchFamily="34" charset="0"/>
            </a:endParaRPr>
          </a:p>
          <a:p>
            <a:pPr marL="228600" lvl="1" indent="-228600">
              <a:lnSpc>
                <a:spcPct val="13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72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Country pages with facts and figures </a:t>
            </a:r>
            <a:r>
              <a:rPr lang="fr-LU" sz="7200" dirty="0">
                <a:solidFill>
                  <a:srgbClr val="113A60"/>
                </a:solidFill>
                <a:latin typeface="Calibri" panose="020F0502020204030204" pitchFamily="34" charset="0"/>
                <a:hlinkClick r:id="rId3"/>
              </a:rPr>
              <a:t>https://</a:t>
            </a:r>
            <a:r>
              <a:rPr lang="fr-LU" sz="7200" dirty="0" smtClean="0">
                <a:solidFill>
                  <a:srgbClr val="113A60"/>
                </a:solidFill>
                <a:latin typeface="Calibri" panose="020F0502020204030204" pitchFamily="34" charset="0"/>
                <a:hlinkClick r:id="rId3"/>
              </a:rPr>
              <a:t>eni-seis.eionet.europa.eu/south/countries</a:t>
            </a:r>
            <a:endParaRPr lang="fr-LU" sz="7200" dirty="0" smtClean="0">
              <a:solidFill>
                <a:srgbClr val="113A60"/>
              </a:solidFill>
              <a:latin typeface="Calibri" panose="020F0502020204030204" pitchFamily="34" charset="0"/>
            </a:endParaRPr>
          </a:p>
          <a:p>
            <a:pPr marL="228600" lvl="1" indent="-228600">
              <a:lnSpc>
                <a:spcPct val="13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7200" dirty="0" smtClean="0">
                <a:solidFill>
                  <a:srgbClr val="113A60"/>
                </a:solidFill>
                <a:latin typeface="Calibri" panose="020F0502020204030204" pitchFamily="34" charset="0"/>
              </a:rPr>
              <a:t>Factsheets</a:t>
            </a:r>
            <a:r>
              <a:rPr lang="fr-LU" sz="7200" dirty="0" smtClean="0">
                <a:solidFill>
                  <a:srgbClr val="113A60"/>
                </a:solidFill>
                <a:latin typeface="Calibri" panose="020F0502020204030204" pitchFamily="34" charset="0"/>
              </a:rPr>
              <a:t> and data </a:t>
            </a:r>
            <a:r>
              <a:rPr lang="fr-LU" sz="7200" dirty="0">
                <a:solidFill>
                  <a:srgbClr val="113A60"/>
                </a:solidFill>
                <a:latin typeface="Calibri" panose="020F0502020204030204" pitchFamily="34" charset="0"/>
              </a:rPr>
              <a:t>dictionaries </a:t>
            </a:r>
            <a:r>
              <a:rPr lang="fr-LU" sz="7200" dirty="0">
                <a:solidFill>
                  <a:srgbClr val="113A60"/>
                </a:solidFill>
                <a:latin typeface="Calibri" panose="020F0502020204030204" pitchFamily="34" charset="0"/>
                <a:hlinkClick r:id="rId4"/>
              </a:rPr>
              <a:t>https://</a:t>
            </a:r>
            <a:r>
              <a:rPr lang="fr-LU" sz="7200" dirty="0" smtClean="0">
                <a:solidFill>
                  <a:srgbClr val="113A60"/>
                </a:solidFill>
                <a:latin typeface="Calibri" panose="020F0502020204030204" pitchFamily="34" charset="0"/>
                <a:hlinkClick r:id="rId4"/>
              </a:rPr>
              <a:t>eni-seis.eionet.europa.eu/south/areas-of-work/indicators-and-assessment</a:t>
            </a:r>
            <a:endParaRPr lang="fr-LU" sz="7200" dirty="0" smtClean="0">
              <a:solidFill>
                <a:srgbClr val="113A60"/>
              </a:solidFill>
              <a:latin typeface="Calibri" panose="020F0502020204030204" pitchFamily="34" charset="0"/>
            </a:endParaRPr>
          </a:p>
          <a:p>
            <a:pPr marL="228600" lvl="1" indent="-228600">
              <a:lnSpc>
                <a:spcPct val="13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72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Spreadsheets and guidelines </a:t>
            </a:r>
            <a:r>
              <a:rPr lang="fr-LU" sz="7200" dirty="0" smtClean="0">
                <a:solidFill>
                  <a:srgbClr val="113A60"/>
                </a:solidFill>
                <a:latin typeface="Calibri" panose="020F0502020204030204" pitchFamily="34" charset="0"/>
                <a:hlinkClick r:id="rId5"/>
              </a:rPr>
              <a:t>https</a:t>
            </a:r>
            <a:r>
              <a:rPr lang="fr-LU" sz="7200" dirty="0">
                <a:solidFill>
                  <a:srgbClr val="113A60"/>
                </a:solidFill>
                <a:latin typeface="Calibri" panose="020F0502020204030204" pitchFamily="34" charset="0"/>
                <a:hlinkClick r:id="rId5"/>
              </a:rPr>
              <a:t>://eni-seis.eionet.europa.eu/south/areas-of-work/data-management-and-infrastructure</a:t>
            </a:r>
            <a:endParaRPr lang="fr-LU" sz="7200" dirty="0">
              <a:solidFill>
                <a:srgbClr val="113A60"/>
              </a:solidFill>
              <a:latin typeface="Calibri" panose="020F0502020204030204" pitchFamily="34" charset="0"/>
            </a:endParaRPr>
          </a:p>
          <a:p>
            <a:pPr marL="228600" lvl="1" indent="-228600">
              <a:lnSpc>
                <a:spcPct val="13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7200" dirty="0" smtClean="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Newsletter (English, French, Arabic) </a:t>
            </a:r>
            <a:r>
              <a:rPr lang="fr-LU" sz="7200" dirty="0" smtClean="0">
                <a:solidFill>
                  <a:srgbClr val="113A60"/>
                </a:solidFill>
                <a:latin typeface="Calibri" panose="020F0502020204030204" pitchFamily="34" charset="0"/>
                <a:hlinkClick r:id="rId6"/>
              </a:rPr>
              <a:t>https</a:t>
            </a:r>
            <a:r>
              <a:rPr lang="fr-LU" sz="7200" dirty="0">
                <a:solidFill>
                  <a:srgbClr val="113A60"/>
                </a:solidFill>
                <a:latin typeface="Calibri" panose="020F0502020204030204" pitchFamily="34" charset="0"/>
                <a:hlinkClick r:id="rId6"/>
              </a:rPr>
              <a:t>://</a:t>
            </a:r>
            <a:r>
              <a:rPr lang="fr-LU" sz="7200" dirty="0" smtClean="0">
                <a:solidFill>
                  <a:srgbClr val="113A60"/>
                </a:solidFill>
                <a:latin typeface="Calibri" panose="020F0502020204030204" pitchFamily="34" charset="0"/>
                <a:hlinkClick r:id="rId6"/>
              </a:rPr>
              <a:t>eni-seis.eionet.europa.eu/south/communication</a:t>
            </a:r>
            <a:endParaRPr lang="fr-LU" sz="7200" dirty="0">
              <a:solidFill>
                <a:srgbClr val="113A6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113A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32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503101" y="4704534"/>
            <a:ext cx="6096000" cy="10136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LU" sz="1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Michael Assouline, PhD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NCE2: Water and Marine</a:t>
            </a:r>
          </a:p>
          <a:p>
            <a:pPr lvl="0" algn="r">
              <a:lnSpc>
                <a:spcPct val="90000"/>
              </a:lnSpc>
              <a:spcBef>
                <a:spcPts val="1000"/>
              </a:spcBef>
              <a:defRPr/>
            </a:pPr>
            <a:r>
              <a:rPr lang="en-GB" sz="1600" dirty="0">
                <a:solidFill>
                  <a:srgbClr val="EEECE1"/>
                </a:solidFill>
                <a:latin typeface="Calibri" panose="020F0502020204030204"/>
              </a:rPr>
              <a:t>ICT and Data Management (ENI) Officer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4"/>
          <p:cNvSpPr txBox="1">
            <a:spLocks/>
          </p:cNvSpPr>
          <p:nvPr/>
        </p:nvSpPr>
        <p:spPr>
          <a:xfrm>
            <a:off x="77118" y="1727200"/>
            <a:ext cx="11521983" cy="1997242"/>
          </a:xfrm>
          <a:prstGeom prst="rect">
            <a:avLst/>
          </a:prstGeom>
        </p:spPr>
        <p:txBody>
          <a:bodyPr/>
          <a:lstStyle>
            <a:lvl1pPr marL="0" indent="0" algn="r" defTabSz="1125472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46" indent="-351710" algn="l" defTabSz="112547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446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406839" indent="-281368" algn="l" defTabSz="11254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954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969575" indent="-281368" algn="l" defTabSz="112547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62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532312" indent="-281368" algn="l" defTabSz="112547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62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095047" indent="-281368" algn="l" defTabSz="11254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783" indent="-281368" algn="l" defTabSz="11254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20519" indent="-281368" algn="l" defTabSz="11254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83254" indent="-281368" algn="l" defTabSz="112547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LU" sz="3600" dirty="0" err="1"/>
              <a:t>Work</a:t>
            </a:r>
            <a:r>
              <a:rPr lang="fr-LU" sz="3600" dirty="0"/>
              <a:t> Package 4: Data management and infrastructure</a:t>
            </a:r>
          </a:p>
          <a:p>
            <a:r>
              <a:rPr lang="fr-LU" sz="2000" dirty="0"/>
              <a:t>First </a:t>
            </a:r>
            <a:r>
              <a:rPr lang="fr-LU" sz="2000" dirty="0" err="1"/>
              <a:t>webinar</a:t>
            </a:r>
            <a:r>
              <a:rPr lang="fr-LU" sz="2000" dirty="0"/>
              <a:t> on Infrastructure and data mangement</a:t>
            </a:r>
          </a:p>
          <a:p>
            <a:r>
              <a:rPr lang="en-GB" sz="4800" dirty="0" smtClean="0"/>
              <a:t>Questions?</a:t>
            </a:r>
            <a:endParaRPr lang="en-GB" sz="480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14467" y="543270"/>
            <a:ext cx="10975997" cy="822787"/>
          </a:xfrm>
        </p:spPr>
        <p:txBody>
          <a:bodyPr/>
          <a:lstStyle/>
          <a:p>
            <a:r>
              <a:rPr lang="fr-LU" dirty="0" smtClean="0"/>
              <a:t>6 </a:t>
            </a:r>
            <a:r>
              <a:rPr lang="fr-LU" dirty="0" err="1" smtClean="0"/>
              <a:t>September</a:t>
            </a:r>
            <a:r>
              <a:rPr lang="fr-LU" dirty="0" smtClean="0"/>
              <a:t> 2019, </a:t>
            </a:r>
            <a:r>
              <a:rPr lang="fr-LU" dirty="0" err="1" smtClean="0"/>
              <a:t>Webinar</a:t>
            </a:r>
            <a:endParaRPr lang="fr-LU" dirty="0" smtClean="0"/>
          </a:p>
        </p:txBody>
      </p:sp>
    </p:spTree>
    <p:extLst>
      <p:ext uri="{BB962C8B-B14F-4D97-AF65-F5344CB8AC3E}">
        <p14:creationId xmlns:p14="http://schemas.microsoft.com/office/powerpoint/2010/main" val="295754788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over">
  <a:themeElements>
    <a:clrScheme name="Personnalisée 1">
      <a:dk1>
        <a:srgbClr val="113A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6AAC387B-F0FD-4CD9-BB70-7EC88EF8F0D3}"/>
    </a:ext>
  </a:extLst>
</a:theme>
</file>

<file path=ppt/theme/theme2.xml><?xml version="1.0" encoding="utf-8"?>
<a:theme xmlns:a="http://schemas.openxmlformats.org/drawingml/2006/main" name="16_Sectio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3204A006-DE6B-4B9A-B317-D33D766255E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615</Words>
  <Application>Microsoft Office PowerPoint</Application>
  <PresentationFormat>Widescreen</PresentationFormat>
  <Paragraphs>90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Open Sans</vt:lpstr>
      <vt:lpstr>Times New Roman</vt:lpstr>
      <vt:lpstr>Cover</vt:lpstr>
      <vt:lpstr>16_Sections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European Environment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Assouline</dc:creator>
  <cp:lastModifiedBy>Michael Assouline</cp:lastModifiedBy>
  <cp:revision>121</cp:revision>
  <dcterms:created xsi:type="dcterms:W3CDTF">2018-10-29T12:48:56Z</dcterms:created>
  <dcterms:modified xsi:type="dcterms:W3CDTF">2019-09-05T12:48:34Z</dcterms:modified>
</cp:coreProperties>
</file>