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9" r:id="rId2"/>
    <p:sldId id="257" r:id="rId3"/>
    <p:sldId id="263" r:id="rId4"/>
    <p:sldId id="260" r:id="rId5"/>
    <p:sldId id="261" r:id="rId6"/>
    <p:sldId id="26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9" autoAdjust="0"/>
    <p:restoredTop sz="94660"/>
  </p:normalViewPr>
  <p:slideViewPr>
    <p:cSldViewPr snapToGrid="0">
      <p:cViewPr>
        <p:scale>
          <a:sx n="89" d="100"/>
          <a:sy n="89" d="100"/>
        </p:scale>
        <p:origin x="84" y="3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EED63D-676E-4844-9A7A-88BFF0526D4E}" type="datetimeFigureOut">
              <a:rPr lang="en-US" smtClean="0"/>
              <a:t>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AF269D-1141-436D-9248-4006626BE2C1}" type="slidenum">
              <a:rPr lang="en-US" smtClean="0"/>
              <a:t>‹#›</a:t>
            </a:fld>
            <a:endParaRPr lang="en-US"/>
          </a:p>
        </p:txBody>
      </p:sp>
    </p:spTree>
    <p:extLst>
      <p:ext uri="{BB962C8B-B14F-4D97-AF65-F5344CB8AC3E}">
        <p14:creationId xmlns:p14="http://schemas.microsoft.com/office/powerpoint/2010/main" val="3483700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3038" y="923925"/>
            <a:ext cx="4429125" cy="24923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201BC-94E4-4101-962D-54511777D22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11135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3A13CA3-C6B6-4889-8A05-454E0C98A4F0}" type="slidenum">
              <a:rPr lang="en-GB" smtClean="0"/>
              <a:t>4</a:t>
            </a:fld>
            <a:endParaRPr lang="en-GB"/>
          </a:p>
        </p:txBody>
      </p:sp>
    </p:spTree>
    <p:extLst>
      <p:ext uri="{BB962C8B-B14F-4D97-AF65-F5344CB8AC3E}">
        <p14:creationId xmlns:p14="http://schemas.microsoft.com/office/powerpoint/2010/main" val="2731384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When we compare past trends in these three areas with an outlook to 2030, we see a deteriorating picture. If we continue with along current trajectories, we will not achieve our goals.</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Viewed against Europe’s long-term vision and complementary policy targets, it is clear that Europe is not making enough progress in addressing environmental challenges. The messages from the SOER 2020 assessment of recent trends and outlooks is clear: policies have been more effective in reducing environmental pressures than in protecting biodiversity and ecosystems, and human health and well-being. Despite the successes of European environmental governance, persistent problems remain and the outlook for Europe’s environment in the coming decades is discouraging.</a:t>
            </a:r>
            <a:endParaRPr lang="en-GB" dirty="0"/>
          </a:p>
        </p:txBody>
      </p:sp>
      <p:sp>
        <p:nvSpPr>
          <p:cNvPr id="4" name="Slide Number Placeholder 3"/>
          <p:cNvSpPr>
            <a:spLocks noGrp="1"/>
          </p:cNvSpPr>
          <p:nvPr>
            <p:ph type="sldNum" sz="quarter" idx="10"/>
          </p:nvPr>
        </p:nvSpPr>
        <p:spPr/>
        <p:txBody>
          <a:bodyPr/>
          <a:lstStyle/>
          <a:p>
            <a:fld id="{D3A13CA3-C6B6-4889-8A05-454E0C98A4F0}" type="slidenum">
              <a:rPr lang="en-GB" smtClean="0"/>
              <a:t>5</a:t>
            </a:fld>
            <a:endParaRPr lang="en-GB"/>
          </a:p>
        </p:txBody>
      </p:sp>
    </p:spTree>
    <p:extLst>
      <p:ext uri="{BB962C8B-B14F-4D97-AF65-F5344CB8AC3E}">
        <p14:creationId xmlns:p14="http://schemas.microsoft.com/office/powerpoint/2010/main" val="3254667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1AE39A-C8EE-497F-B653-3848107C5E72}"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880014-B44E-4E8E-8E1B-6C73D90B2EBD}" type="slidenum">
              <a:rPr lang="en-US" smtClean="0"/>
              <a:t>‹#›</a:t>
            </a:fld>
            <a:endParaRPr lang="en-US"/>
          </a:p>
        </p:txBody>
      </p:sp>
    </p:spTree>
    <p:extLst>
      <p:ext uri="{BB962C8B-B14F-4D97-AF65-F5344CB8AC3E}">
        <p14:creationId xmlns:p14="http://schemas.microsoft.com/office/powerpoint/2010/main" val="2817121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1AE39A-C8EE-497F-B653-3848107C5E72}"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880014-B44E-4E8E-8E1B-6C73D90B2EBD}" type="slidenum">
              <a:rPr lang="en-US" smtClean="0"/>
              <a:t>‹#›</a:t>
            </a:fld>
            <a:endParaRPr lang="en-US"/>
          </a:p>
        </p:txBody>
      </p:sp>
    </p:spTree>
    <p:extLst>
      <p:ext uri="{BB962C8B-B14F-4D97-AF65-F5344CB8AC3E}">
        <p14:creationId xmlns:p14="http://schemas.microsoft.com/office/powerpoint/2010/main" val="3751126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1AE39A-C8EE-497F-B653-3848107C5E72}"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880014-B44E-4E8E-8E1B-6C73D90B2EBD}" type="slidenum">
              <a:rPr lang="en-US" smtClean="0"/>
              <a:t>‹#›</a:t>
            </a:fld>
            <a:endParaRPr lang="en-US"/>
          </a:p>
        </p:txBody>
      </p:sp>
    </p:spTree>
    <p:extLst>
      <p:ext uri="{BB962C8B-B14F-4D97-AF65-F5344CB8AC3E}">
        <p14:creationId xmlns:p14="http://schemas.microsoft.com/office/powerpoint/2010/main" val="2870405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key message_image_Synthesis">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900262" y="75538"/>
            <a:ext cx="10353893" cy="531292"/>
          </a:xfrm>
          <a:prstGeom prst="rect">
            <a:avLst/>
          </a:prstGeom>
        </p:spPr>
        <p:txBody>
          <a:bodyPr/>
          <a:lstStyle>
            <a:lvl1pPr marL="0" indent="0">
              <a:buNone/>
              <a:defRPr sz="4000" b="1">
                <a:solidFill>
                  <a:srgbClr val="002060"/>
                </a:solidFill>
                <a:latin typeface="Calibri" panose="020F0502020204030204" pitchFamily="34" charset="0"/>
                <a:cs typeface="Calibri" panose="020F0502020204030204" pitchFamily="34" charset="0"/>
              </a:defRPr>
            </a:lvl1pPr>
          </a:lstStyle>
          <a:p>
            <a:pPr lvl="0"/>
            <a:r>
              <a:rPr lang="en-US" dirty="0"/>
              <a:t>Slide title goes here</a:t>
            </a:r>
            <a:endParaRPr lang="en-GB" dirty="0"/>
          </a:p>
        </p:txBody>
      </p:sp>
      <p:sp>
        <p:nvSpPr>
          <p:cNvPr id="3" name="Content Placeholder 2"/>
          <p:cNvSpPr>
            <a:spLocks noGrp="1"/>
          </p:cNvSpPr>
          <p:nvPr>
            <p:ph sz="quarter" idx="11"/>
          </p:nvPr>
        </p:nvSpPr>
        <p:spPr>
          <a:xfrm>
            <a:off x="900113" y="1249363"/>
            <a:ext cx="10353675" cy="4583112"/>
          </a:xfrm>
          <a:prstGeom prst="rect">
            <a:avLst/>
          </a:prstGeom>
        </p:spPr>
        <p:txBody>
          <a:bodyPr/>
          <a:lstStyle>
            <a:lvl1pPr>
              <a:defRPr sz="4000">
                <a:solidFill>
                  <a:srgbClr val="113A60"/>
                </a:solidFill>
                <a:latin typeface="Calibri" panose="020F0502020204030204" pitchFamily="34" charset="0"/>
                <a:cs typeface="Calibri" panose="020F0502020204030204" pitchFamily="34" charset="0"/>
              </a:defRPr>
            </a:lvl1pPr>
            <a:lvl2pPr>
              <a:defRPr sz="3600">
                <a:solidFill>
                  <a:srgbClr val="113A60"/>
                </a:solidFill>
                <a:latin typeface="Calibri" panose="020F0502020204030204" pitchFamily="34" charset="0"/>
                <a:cs typeface="Calibri" panose="020F0502020204030204" pitchFamily="34" charset="0"/>
              </a:defRPr>
            </a:lvl2pPr>
            <a:lvl3pPr>
              <a:defRPr sz="3200">
                <a:solidFill>
                  <a:srgbClr val="113A60"/>
                </a:solidFill>
                <a:latin typeface="Calibri" panose="020F0502020204030204" pitchFamily="34" charset="0"/>
                <a:cs typeface="Calibri" panose="020F0502020204030204" pitchFamily="34" charset="0"/>
              </a:defRPr>
            </a:lvl3pPr>
            <a:lvl4pPr>
              <a:defRPr sz="2800">
                <a:solidFill>
                  <a:srgbClr val="113A60"/>
                </a:solidFill>
                <a:latin typeface="Calibri" panose="020F0502020204030204" pitchFamily="34" charset="0"/>
                <a:cs typeface="Calibri" panose="020F0502020204030204" pitchFamily="34" charset="0"/>
              </a:defRPr>
            </a:lvl4pPr>
            <a:lvl5pPr>
              <a:defRPr sz="2800">
                <a:solidFill>
                  <a:srgbClr val="113A60"/>
                </a:solidFill>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quarter" idx="12" hasCustomPrompt="1"/>
          </p:nvPr>
        </p:nvSpPr>
        <p:spPr>
          <a:xfrm>
            <a:off x="900113" y="6191250"/>
            <a:ext cx="3219450" cy="260350"/>
          </a:xfrm>
          <a:prstGeom prst="rect">
            <a:avLst/>
          </a:prstGeom>
        </p:spPr>
        <p:txBody>
          <a:bodyPr/>
          <a:lstStyle>
            <a:lvl1pPr marL="0" indent="0">
              <a:buNone/>
              <a:defRPr sz="1100" baseline="0">
                <a:solidFill>
                  <a:srgbClr val="001746"/>
                </a:solidFill>
                <a:latin typeface="Calibri" panose="020F0502020204030204" pitchFamily="34" charset="0"/>
                <a:cs typeface="Calibri" panose="020F0502020204030204" pitchFamily="34" charset="0"/>
              </a:defRPr>
            </a:lvl1pPr>
            <a:lvl2pPr marL="562750" indent="0">
              <a:buNone/>
              <a:defRPr/>
            </a:lvl2pPr>
            <a:lvl3pPr marL="1125499" indent="0">
              <a:buNone/>
              <a:defRPr/>
            </a:lvl3pPr>
            <a:lvl4pPr marL="1688249" indent="0">
              <a:buNone/>
              <a:defRPr/>
            </a:lvl4pPr>
            <a:lvl5pPr marL="2251000" indent="0">
              <a:buNone/>
              <a:defRPr/>
            </a:lvl5pPr>
          </a:lstStyle>
          <a:p>
            <a:pPr lvl="0"/>
            <a:r>
              <a:rPr lang="en-US" sz="1100" dirty="0">
                <a:latin typeface="Calibri" panose="020F0502020204030204" pitchFamily="34" charset="0"/>
                <a:cs typeface="Calibri" panose="020F0502020204030204" pitchFamily="34" charset="0"/>
              </a:rPr>
              <a:t>Source reference for illustration</a:t>
            </a:r>
            <a:endParaRPr lang="en-US" dirty="0"/>
          </a:p>
        </p:txBody>
      </p:sp>
    </p:spTree>
    <p:extLst>
      <p:ext uri="{BB962C8B-B14F-4D97-AF65-F5344CB8AC3E}">
        <p14:creationId xmlns:p14="http://schemas.microsoft.com/office/powerpoint/2010/main" val="2713753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562068" y="390871"/>
            <a:ext cx="3642894" cy="265834"/>
          </a:xfrm>
          <a:prstGeom prst="rect">
            <a:avLst/>
          </a:prstGeom>
        </p:spPr>
        <p:txBody>
          <a:bodyPr/>
          <a:lstStyle>
            <a:lvl1pPr marL="0" indent="0">
              <a:buNone/>
              <a:defRPr sz="1100" b="1">
                <a:solidFill>
                  <a:schemeClr val="bg1"/>
                </a:solidFill>
                <a:latin typeface="Calibri" panose="020F0502020204030204" pitchFamily="34" charset="0"/>
                <a:cs typeface="Calibri" panose="020F0502020204030204" pitchFamily="34" charset="0"/>
              </a:defRPr>
            </a:lvl1pPr>
          </a:lstStyle>
          <a:p>
            <a:pPr lvl="0"/>
            <a:r>
              <a:rPr lang="en-US" dirty="0"/>
              <a:t>Speaker I Date I Venue</a:t>
            </a:r>
            <a:endParaRPr lang="en-GB" dirty="0"/>
          </a:p>
        </p:txBody>
      </p:sp>
      <p:sp>
        <p:nvSpPr>
          <p:cNvPr id="4" name="Text Placeholder 3"/>
          <p:cNvSpPr>
            <a:spLocks noGrp="1"/>
          </p:cNvSpPr>
          <p:nvPr>
            <p:ph type="body" sz="quarter" idx="11" hasCustomPrompt="1"/>
          </p:nvPr>
        </p:nvSpPr>
        <p:spPr>
          <a:xfrm>
            <a:off x="562068" y="914400"/>
            <a:ext cx="11037033" cy="1463040"/>
          </a:xfrm>
          <a:prstGeom prst="rect">
            <a:avLst/>
          </a:prstGeom>
        </p:spPr>
        <p:txBody>
          <a:bodyPr/>
          <a:lstStyle>
            <a:lvl1pPr marL="0" indent="0" algn="r">
              <a:buNone/>
              <a:defRPr sz="4000" b="1">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Presentation title goes here</a:t>
            </a:r>
          </a:p>
          <a:p>
            <a:pPr lvl="0"/>
            <a:r>
              <a:rPr lang="en-US" dirty="0"/>
              <a:t>Max two lines</a:t>
            </a:r>
            <a:endParaRPr lang="en-GB" dirty="0"/>
          </a:p>
        </p:txBody>
      </p:sp>
    </p:spTree>
    <p:extLst>
      <p:ext uri="{BB962C8B-B14F-4D97-AF65-F5344CB8AC3E}">
        <p14:creationId xmlns:p14="http://schemas.microsoft.com/office/powerpoint/2010/main" val="12451127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object 2"/>
          <p:cNvSpPr/>
          <p:nvPr userDrawn="1"/>
        </p:nvSpPr>
        <p:spPr>
          <a:xfrm>
            <a:off x="-30978" y="685800"/>
            <a:ext cx="12222396" cy="182600"/>
          </a:xfrm>
          <a:prstGeom prst="rect">
            <a:avLst/>
          </a:prstGeom>
          <a:blipFill>
            <a:blip r:embed="rId2" cstate="print"/>
            <a:stretch>
              <a:fillRect/>
            </a:stretch>
          </a:blipFill>
        </p:spPr>
        <p:txBody>
          <a:bodyPr wrap="square" lIns="0" tIns="0" rIns="0" bIns="0" rtlCol="0"/>
          <a:lstStyle/>
          <a:p>
            <a:endParaRPr/>
          </a:p>
        </p:txBody>
      </p:sp>
      <p:sp>
        <p:nvSpPr>
          <p:cNvPr id="8" name="object 3"/>
          <p:cNvSpPr/>
          <p:nvPr userDrawn="1"/>
        </p:nvSpPr>
        <p:spPr>
          <a:xfrm>
            <a:off x="11048417" y="0"/>
            <a:ext cx="1143583" cy="685800"/>
          </a:xfrm>
          <a:custGeom>
            <a:avLst/>
            <a:gdLst/>
            <a:ahLst/>
            <a:cxnLst/>
            <a:rect l="l" t="t" r="r" b="b"/>
            <a:pathLst>
              <a:path w="823594" h="444500">
                <a:moveTo>
                  <a:pt x="0" y="444500"/>
                </a:moveTo>
                <a:lnTo>
                  <a:pt x="823010" y="444500"/>
                </a:lnTo>
                <a:lnTo>
                  <a:pt x="823010" y="0"/>
                </a:lnTo>
                <a:lnTo>
                  <a:pt x="0" y="0"/>
                </a:lnTo>
                <a:lnTo>
                  <a:pt x="0" y="444500"/>
                </a:lnTo>
                <a:close/>
              </a:path>
            </a:pathLst>
          </a:custGeom>
          <a:solidFill>
            <a:srgbClr val="172148"/>
          </a:solidFill>
        </p:spPr>
        <p:txBody>
          <a:bodyPr wrap="square" lIns="0" tIns="0" rIns="0" bIns="0" rtlCol="0"/>
          <a:lstStyle/>
          <a:p>
            <a:endParaRPr sz="2000" b="1" dirty="0"/>
          </a:p>
        </p:txBody>
      </p:sp>
      <p:sp>
        <p:nvSpPr>
          <p:cNvPr id="9" name="object 4"/>
          <p:cNvSpPr txBox="1"/>
          <p:nvPr userDrawn="1"/>
        </p:nvSpPr>
        <p:spPr>
          <a:xfrm>
            <a:off x="11041297" y="182600"/>
            <a:ext cx="1150120" cy="320601"/>
          </a:xfrm>
          <a:prstGeom prst="rect">
            <a:avLst/>
          </a:prstGeom>
        </p:spPr>
        <p:txBody>
          <a:bodyPr vert="horz" wrap="square" lIns="0" tIns="12700" rIns="0" bIns="0" rtlCol="0">
            <a:spAutoFit/>
          </a:bodyPr>
          <a:lstStyle/>
          <a:p>
            <a:pPr marL="12700" algn="ctr">
              <a:lnSpc>
                <a:spcPct val="100000"/>
              </a:lnSpc>
              <a:spcBef>
                <a:spcPts val="100"/>
              </a:spcBef>
            </a:pPr>
            <a:r>
              <a:rPr sz="2000" b="1" spc="-75" dirty="0">
                <a:solidFill>
                  <a:srgbClr val="FFFFFC"/>
                </a:solidFill>
                <a:cs typeface="Lucida Sans Unicode"/>
              </a:rPr>
              <a:t>SOER2020</a:t>
            </a:r>
            <a:endParaRPr sz="2000" b="1" dirty="0">
              <a:cs typeface="Lucida Sans Unicode"/>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31217" y="6183754"/>
            <a:ext cx="2673565" cy="537721"/>
          </a:xfrm>
          <a:prstGeom prst="rect">
            <a:avLst/>
          </a:prstGeom>
        </p:spPr>
      </p:pic>
    </p:spTree>
    <p:extLst>
      <p:ext uri="{BB962C8B-B14F-4D97-AF65-F5344CB8AC3E}">
        <p14:creationId xmlns:p14="http://schemas.microsoft.com/office/powerpoint/2010/main" val="41347491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Graphs_European Briefing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11228" y="2036618"/>
            <a:ext cx="8870319" cy="3956858"/>
          </a:xfrm>
          <a:prstGeom prst="rect">
            <a:avLst/>
          </a:prstGeom>
        </p:spPr>
        <p:txBody>
          <a:bodyPr/>
          <a:lstStyle>
            <a:lvl1pPr>
              <a:defRPr sz="4000">
                <a:latin typeface="Calibri" panose="020F0502020204030204" pitchFamily="34" charset="0"/>
                <a:cs typeface="Calibri" panose="020F0502020204030204" pitchFamily="34" charset="0"/>
              </a:defRPr>
            </a:lvl1pPr>
            <a:lvl2pPr>
              <a:defRPr sz="3600">
                <a:latin typeface="Calibri" panose="020F0502020204030204" pitchFamily="34" charset="0"/>
                <a:cs typeface="Calibri" panose="020F0502020204030204" pitchFamily="34" charset="0"/>
              </a:defRPr>
            </a:lvl2pPr>
            <a:lvl3pPr>
              <a:defRPr sz="3200">
                <a:latin typeface="Calibri" panose="020F0502020204030204" pitchFamily="34" charset="0"/>
                <a:cs typeface="Calibri" panose="020F0502020204030204" pitchFamily="34" charset="0"/>
              </a:defRPr>
            </a:lvl3pPr>
            <a:lvl4pPr>
              <a:defRPr sz="2800">
                <a:latin typeface="Calibri" panose="020F0502020204030204" pitchFamily="34" charset="0"/>
                <a:cs typeface="Calibri" panose="020F0502020204030204" pitchFamily="34" charset="0"/>
              </a:defRPr>
            </a:lvl4pPr>
            <a:lvl5pPr>
              <a:defRPr sz="2800">
                <a:latin typeface="Calibri" panose="020F0502020204030204" pitchFamily="34" charset="0"/>
                <a:cs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Text Placeholder 6"/>
          <p:cNvSpPr>
            <a:spLocks noGrp="1"/>
          </p:cNvSpPr>
          <p:nvPr>
            <p:ph type="body" sz="quarter" idx="11" hasCustomPrompt="1"/>
          </p:nvPr>
        </p:nvSpPr>
        <p:spPr>
          <a:xfrm>
            <a:off x="2711227" y="224416"/>
            <a:ext cx="8870319" cy="1279264"/>
          </a:xfrm>
          <a:prstGeom prst="rect">
            <a:avLst/>
          </a:prstGeom>
        </p:spPr>
        <p:txBody>
          <a:bodyPr/>
          <a:lstStyle>
            <a:lvl1pPr marL="0" indent="0">
              <a:buNone/>
              <a:defRPr sz="4000" b="1" baseline="0">
                <a:latin typeface="Calibri" panose="020F0502020204030204" pitchFamily="34" charset="0"/>
                <a:cs typeface="Calibri" panose="020F0502020204030204" pitchFamily="34" charset="0"/>
              </a:defRPr>
            </a:lvl1pPr>
            <a:lvl2pPr marL="562751" indent="0">
              <a:buNone/>
              <a:defRPr b="1"/>
            </a:lvl2pPr>
          </a:lstStyle>
          <a:p>
            <a:pPr lvl="0"/>
            <a:r>
              <a:rPr lang="en-US" dirty="0" smtClean="0"/>
              <a:t>Slide title goes here</a:t>
            </a:r>
            <a:br>
              <a:rPr lang="en-US" dirty="0" smtClean="0"/>
            </a:br>
            <a:r>
              <a:rPr lang="en-US" dirty="0" smtClean="0"/>
              <a:t>Max two lines</a:t>
            </a:r>
          </a:p>
        </p:txBody>
      </p:sp>
    </p:spTree>
    <p:extLst>
      <p:ext uri="{BB962C8B-B14F-4D97-AF65-F5344CB8AC3E}">
        <p14:creationId xmlns:p14="http://schemas.microsoft.com/office/powerpoint/2010/main" val="258859201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1AE39A-C8EE-497F-B653-3848107C5E72}"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880014-B44E-4E8E-8E1B-6C73D90B2EBD}" type="slidenum">
              <a:rPr lang="en-US" smtClean="0"/>
              <a:t>‹#›</a:t>
            </a:fld>
            <a:endParaRPr lang="en-US"/>
          </a:p>
        </p:txBody>
      </p:sp>
    </p:spTree>
    <p:extLst>
      <p:ext uri="{BB962C8B-B14F-4D97-AF65-F5344CB8AC3E}">
        <p14:creationId xmlns:p14="http://schemas.microsoft.com/office/powerpoint/2010/main" val="368578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C1AE39A-C8EE-497F-B653-3848107C5E72}"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880014-B44E-4E8E-8E1B-6C73D90B2EBD}" type="slidenum">
              <a:rPr lang="en-US" smtClean="0"/>
              <a:t>‹#›</a:t>
            </a:fld>
            <a:endParaRPr lang="en-US"/>
          </a:p>
        </p:txBody>
      </p:sp>
    </p:spTree>
    <p:extLst>
      <p:ext uri="{BB962C8B-B14F-4D97-AF65-F5344CB8AC3E}">
        <p14:creationId xmlns:p14="http://schemas.microsoft.com/office/powerpoint/2010/main" val="2240718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1AE39A-C8EE-497F-B653-3848107C5E72}"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880014-B44E-4E8E-8E1B-6C73D90B2EBD}" type="slidenum">
              <a:rPr lang="en-US" smtClean="0"/>
              <a:t>‹#›</a:t>
            </a:fld>
            <a:endParaRPr lang="en-US"/>
          </a:p>
        </p:txBody>
      </p:sp>
    </p:spTree>
    <p:extLst>
      <p:ext uri="{BB962C8B-B14F-4D97-AF65-F5344CB8AC3E}">
        <p14:creationId xmlns:p14="http://schemas.microsoft.com/office/powerpoint/2010/main" val="1725482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1AE39A-C8EE-497F-B653-3848107C5E72}"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880014-B44E-4E8E-8E1B-6C73D90B2EBD}" type="slidenum">
              <a:rPr lang="en-US" smtClean="0"/>
              <a:t>‹#›</a:t>
            </a:fld>
            <a:endParaRPr lang="en-US"/>
          </a:p>
        </p:txBody>
      </p:sp>
    </p:spTree>
    <p:extLst>
      <p:ext uri="{BB962C8B-B14F-4D97-AF65-F5344CB8AC3E}">
        <p14:creationId xmlns:p14="http://schemas.microsoft.com/office/powerpoint/2010/main" val="278362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1AE39A-C8EE-497F-B653-3848107C5E72}"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880014-B44E-4E8E-8E1B-6C73D90B2EBD}" type="slidenum">
              <a:rPr lang="en-US" smtClean="0"/>
              <a:t>‹#›</a:t>
            </a:fld>
            <a:endParaRPr lang="en-US"/>
          </a:p>
        </p:txBody>
      </p:sp>
    </p:spTree>
    <p:extLst>
      <p:ext uri="{BB962C8B-B14F-4D97-AF65-F5344CB8AC3E}">
        <p14:creationId xmlns:p14="http://schemas.microsoft.com/office/powerpoint/2010/main" val="3591830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1AE39A-C8EE-497F-B653-3848107C5E72}" type="datetimeFigureOut">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880014-B44E-4E8E-8E1B-6C73D90B2EBD}" type="slidenum">
              <a:rPr lang="en-US" smtClean="0"/>
              <a:t>‹#›</a:t>
            </a:fld>
            <a:endParaRPr lang="en-US"/>
          </a:p>
        </p:txBody>
      </p:sp>
    </p:spTree>
    <p:extLst>
      <p:ext uri="{BB962C8B-B14F-4D97-AF65-F5344CB8AC3E}">
        <p14:creationId xmlns:p14="http://schemas.microsoft.com/office/powerpoint/2010/main" val="20153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C1AE39A-C8EE-497F-B653-3848107C5E72}"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880014-B44E-4E8E-8E1B-6C73D90B2EBD}" type="slidenum">
              <a:rPr lang="en-US" smtClean="0"/>
              <a:t>‹#›</a:t>
            </a:fld>
            <a:endParaRPr lang="en-US"/>
          </a:p>
        </p:txBody>
      </p:sp>
    </p:spTree>
    <p:extLst>
      <p:ext uri="{BB962C8B-B14F-4D97-AF65-F5344CB8AC3E}">
        <p14:creationId xmlns:p14="http://schemas.microsoft.com/office/powerpoint/2010/main" val="1414642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C1AE39A-C8EE-497F-B653-3848107C5E72}"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880014-B44E-4E8E-8E1B-6C73D90B2EBD}" type="slidenum">
              <a:rPr lang="en-US" smtClean="0"/>
              <a:t>‹#›</a:t>
            </a:fld>
            <a:endParaRPr lang="en-US"/>
          </a:p>
        </p:txBody>
      </p:sp>
    </p:spTree>
    <p:extLst>
      <p:ext uri="{BB962C8B-B14F-4D97-AF65-F5344CB8AC3E}">
        <p14:creationId xmlns:p14="http://schemas.microsoft.com/office/powerpoint/2010/main" val="1356564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1AE39A-C8EE-497F-B653-3848107C5E72}" type="datetimeFigureOut">
              <a:rPr lang="en-US" smtClean="0"/>
              <a:t>12/3/2019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880014-B44E-4E8E-8E1B-6C73D90B2EBD}" type="slidenum">
              <a:rPr lang="en-US" smtClean="0"/>
              <a:t>‹#›</a:t>
            </a:fld>
            <a:endParaRPr lang="en-US"/>
          </a:p>
        </p:txBody>
      </p:sp>
    </p:spTree>
    <p:extLst>
      <p:ext uri="{BB962C8B-B14F-4D97-AF65-F5344CB8AC3E}">
        <p14:creationId xmlns:p14="http://schemas.microsoft.com/office/powerpoint/2010/main" val="3057938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3" r:id="rId13"/>
    <p:sldLayoutId id="2147483664" r:id="rId14"/>
    <p:sldLayoutId id="214748366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wmf"/><Relationship Id="rId5" Type="http://schemas.openxmlformats.org/officeDocument/2006/relationships/image" Target="../media/image5.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2.jpg"/><Relationship Id="rId3" Type="http://schemas.openxmlformats.org/officeDocument/2006/relationships/image" Target="../media/image13.png"/><Relationship Id="rId7" Type="http://schemas.openxmlformats.org/officeDocument/2006/relationships/image" Target="../media/image17.jpeg"/><Relationship Id="rId12"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6.jpeg"/><Relationship Id="rId11" Type="http://schemas.openxmlformats.org/officeDocument/2006/relationships/image" Target="../media/image20.png"/><Relationship Id="rId5" Type="http://schemas.openxmlformats.org/officeDocument/2006/relationships/image" Target="../media/image15.jpeg"/><Relationship Id="rId10" Type="http://schemas.openxmlformats.org/officeDocument/2006/relationships/hyperlink" Target="https://www.eea.europa.eu/publications/horizon-2020-mediterranean-report" TargetMode="External"/><Relationship Id="rId4" Type="http://schemas.openxmlformats.org/officeDocument/2006/relationships/image" Target="../media/image14.jpe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png"/><Relationship Id="rId7" Type="http://schemas.openxmlformats.org/officeDocument/2006/relationships/image" Target="../media/image26.jpeg"/><Relationship Id="rId2" Type="http://schemas.openxmlformats.org/officeDocument/2006/relationships/image" Target="../media/image4.jpeg"/><Relationship Id="rId1" Type="http://schemas.openxmlformats.org/officeDocument/2006/relationships/slideLayout" Target="../slideLayouts/slideLayout15.xml"/><Relationship Id="rId6" Type="http://schemas.openxmlformats.org/officeDocument/2006/relationships/image" Target="../media/image25.png"/><Relationship Id="rId5" Type="http://schemas.openxmlformats.org/officeDocument/2006/relationships/image" Target="../media/image6.wmf"/><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UUN000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068" y="5992103"/>
            <a:ext cx="759046" cy="523875"/>
          </a:xfrm>
          <a:prstGeom prst="rect">
            <a:avLst/>
          </a:prstGeom>
          <a:noFill/>
        </p:spPr>
      </p:pic>
      <p:sp>
        <p:nvSpPr>
          <p:cNvPr id="2" name="Rectangle 1"/>
          <p:cNvSpPr/>
          <p:nvPr/>
        </p:nvSpPr>
        <p:spPr>
          <a:xfrm>
            <a:off x="419399" y="6515978"/>
            <a:ext cx="2941639" cy="295466"/>
          </a:xfrm>
          <a:prstGeom prst="rect">
            <a:avLst/>
          </a:prstGeom>
        </p:spPr>
        <p:txBody>
          <a:bodyPr wrap="square">
            <a:sp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GB" sz="1200" b="0" i="1" u="none" strike="noStrike" kern="1200" cap="none" spc="0" normalizeH="0" baseline="0" noProof="0" dirty="0">
                <a:ln>
                  <a:noFill/>
                </a:ln>
                <a:solidFill>
                  <a:srgbClr val="A6A6A6"/>
                </a:solidFill>
                <a:effectLst/>
                <a:uLnTx/>
                <a:uFillTx/>
                <a:latin typeface="Calibri" panose="020F0502020204030204" pitchFamily="34" charset="0"/>
                <a:ea typeface="MS Mincho" panose="02020609040205080304" pitchFamily="49" charset="-128"/>
                <a:cs typeface="Calibri" panose="020F0502020204030204" pitchFamily="34" charset="0"/>
              </a:rPr>
              <a:t>This project is funded by the European Union </a:t>
            </a:r>
            <a:endParaRPr kumimoji="0" lang="en-GB" sz="1600" b="0" i="0" u="none" strike="noStrike" kern="1200" cap="none" spc="0" normalizeH="0" baseline="0" noProof="0" dirty="0">
              <a:ln>
                <a:noFill/>
              </a:ln>
              <a:solidFill>
                <a:srgbClr val="113A60"/>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Picture 6" descr="C:\Users\stomasina\AppData\Local\Microsoft\Windows\Temporary Internet Files\Content.Outlook\IX13HL5J\UNEP MAP colors (00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56734" y="6230599"/>
            <a:ext cx="1168397" cy="532636"/>
          </a:xfrm>
          <a:prstGeom prst="rect">
            <a:avLst/>
          </a:prstGeom>
          <a:noFill/>
          <a:ln>
            <a:noFill/>
          </a:ln>
        </p:spPr>
      </p:pic>
      <p:sp>
        <p:nvSpPr>
          <p:cNvPr id="3" name="Rectangle 2"/>
          <p:cNvSpPr/>
          <p:nvPr/>
        </p:nvSpPr>
        <p:spPr>
          <a:xfrm>
            <a:off x="5974813" y="3244334"/>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endParaRPr kumimoji="0" lang="en-US" sz="1800" b="0" i="0" u="none" strike="noStrike" kern="1200" cap="none" spc="0" normalizeH="0" baseline="0" noProof="0" dirty="0">
              <a:ln>
                <a:noFill/>
              </a:ln>
              <a:solidFill>
                <a:srgbClr val="113A60"/>
              </a:solidFill>
              <a:effectLst/>
              <a:uLnTx/>
              <a:uFillTx/>
              <a:latin typeface="Open Sans"/>
              <a:ea typeface="+mn-ea"/>
              <a:cs typeface="+mn-cs"/>
            </a:endParaRPr>
          </a:p>
        </p:txBody>
      </p:sp>
      <p:sp>
        <p:nvSpPr>
          <p:cNvPr id="8" name="Rectangle 7"/>
          <p:cNvSpPr/>
          <p:nvPr/>
        </p:nvSpPr>
        <p:spPr>
          <a:xfrm>
            <a:off x="5974813" y="3244334"/>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endParaRPr kumimoji="0" lang="en-US" sz="1800" b="0" i="0" u="none" strike="noStrike" kern="1200" cap="none" spc="0" normalizeH="0" baseline="0" noProof="0" dirty="0">
              <a:ln>
                <a:noFill/>
              </a:ln>
              <a:solidFill>
                <a:srgbClr val="113A60"/>
              </a:solidFill>
              <a:effectLst/>
              <a:uLnTx/>
              <a:uFillTx/>
              <a:latin typeface="Open Sans"/>
              <a:ea typeface="+mn-ea"/>
              <a:cs typeface="+mn-cs"/>
            </a:endParaRPr>
          </a:p>
        </p:txBody>
      </p:sp>
      <p:sp>
        <p:nvSpPr>
          <p:cNvPr id="9" name="Rectangle 8"/>
          <p:cNvSpPr/>
          <p:nvPr/>
        </p:nvSpPr>
        <p:spPr>
          <a:xfrm>
            <a:off x="5974813" y="3244334"/>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endParaRPr kumimoji="0" lang="en-US" sz="1800" b="0" i="0" u="none" strike="noStrike" kern="1200" cap="none" spc="0" normalizeH="0" baseline="0" noProof="0" dirty="0">
              <a:ln>
                <a:noFill/>
              </a:ln>
              <a:solidFill>
                <a:srgbClr val="113A60"/>
              </a:solidFill>
              <a:effectLst/>
              <a:uLnTx/>
              <a:uFillTx/>
              <a:latin typeface="Open Sans"/>
              <a:ea typeface="+mn-ea"/>
              <a:cs typeface="+mn-cs"/>
            </a:endParaRPr>
          </a:p>
        </p:txBody>
      </p:sp>
      <p:sp>
        <p:nvSpPr>
          <p:cNvPr id="11" name="Text Placeholder 10"/>
          <p:cNvSpPr>
            <a:spLocks noGrp="1"/>
          </p:cNvSpPr>
          <p:nvPr>
            <p:ph type="body" sz="quarter" idx="11"/>
          </p:nvPr>
        </p:nvSpPr>
        <p:spPr>
          <a:xfrm>
            <a:off x="202208" y="1012034"/>
            <a:ext cx="11037033" cy="1463040"/>
          </a:xfrm>
        </p:spPr>
        <p:txBody>
          <a:bodyPr>
            <a:normAutofit fontScale="25000" lnSpcReduction="20000"/>
          </a:bodyPr>
          <a:lstStyle/>
          <a:p>
            <a:r>
              <a:rPr lang="en-US" sz="2800" dirty="0"/>
              <a:t> </a:t>
            </a:r>
          </a:p>
          <a:p>
            <a:pPr>
              <a:lnSpc>
                <a:spcPts val="3360"/>
              </a:lnSpc>
            </a:pPr>
            <a:r>
              <a:rPr lang="en-US" sz="13200" dirty="0" smtClean="0">
                <a:solidFill>
                  <a:schemeClr val="accent5">
                    <a:lumMod val="50000"/>
                  </a:schemeClr>
                </a:solidFill>
              </a:rPr>
              <a:t>How </a:t>
            </a:r>
            <a:r>
              <a:rPr lang="en-US" sz="13200" dirty="0">
                <a:solidFill>
                  <a:schemeClr val="accent5">
                    <a:lumMod val="50000"/>
                  </a:schemeClr>
                </a:solidFill>
              </a:rPr>
              <a:t>environmental and oceanographic data support evidence-based decision-making in the Mediterranean? </a:t>
            </a:r>
          </a:p>
          <a:p>
            <a:pPr>
              <a:lnSpc>
                <a:spcPts val="3360"/>
              </a:lnSpc>
            </a:pPr>
            <a:endParaRPr lang="en-US" sz="11200" dirty="0" smtClean="0">
              <a:solidFill>
                <a:schemeClr val="accent5">
                  <a:lumMod val="50000"/>
                </a:schemeClr>
              </a:solidFill>
            </a:endParaRPr>
          </a:p>
          <a:p>
            <a:pPr algn="ctr">
              <a:lnSpc>
                <a:spcPts val="3360"/>
              </a:lnSpc>
            </a:pPr>
            <a:r>
              <a:rPr lang="en-US" sz="10000" dirty="0" smtClean="0">
                <a:solidFill>
                  <a:schemeClr val="accent5">
                    <a:lumMod val="50000"/>
                  </a:schemeClr>
                </a:solidFill>
              </a:rPr>
              <a:t>Examples </a:t>
            </a:r>
            <a:r>
              <a:rPr lang="en-US" sz="10000" dirty="0">
                <a:solidFill>
                  <a:schemeClr val="accent5">
                    <a:lumMod val="50000"/>
                  </a:schemeClr>
                </a:solidFill>
              </a:rPr>
              <a:t>from the UN Decade of Ocean Science for Sustainable Development </a:t>
            </a:r>
            <a:endParaRPr lang="en-US" sz="10000" dirty="0" smtClean="0">
              <a:solidFill>
                <a:schemeClr val="accent5">
                  <a:lumMod val="50000"/>
                </a:schemeClr>
              </a:solidFill>
            </a:endParaRPr>
          </a:p>
          <a:p>
            <a:pPr algn="ctr">
              <a:lnSpc>
                <a:spcPts val="3360"/>
              </a:lnSpc>
              <a:spcBef>
                <a:spcPts val="0"/>
              </a:spcBef>
            </a:pPr>
            <a:r>
              <a:rPr lang="en-US" sz="10000" dirty="0" smtClean="0">
                <a:solidFill>
                  <a:schemeClr val="accent5">
                    <a:lumMod val="50000"/>
                  </a:schemeClr>
                </a:solidFill>
              </a:rPr>
              <a:t>and </a:t>
            </a:r>
            <a:r>
              <a:rPr lang="en-US" sz="10000" dirty="0">
                <a:solidFill>
                  <a:schemeClr val="accent5">
                    <a:lumMod val="50000"/>
                  </a:schemeClr>
                </a:solidFill>
              </a:rPr>
              <a:t>UNEP/MAP-EEA environment data reporting and assessment </a:t>
            </a:r>
            <a:r>
              <a:rPr lang="en-US" sz="10000" dirty="0" smtClean="0">
                <a:solidFill>
                  <a:schemeClr val="accent5">
                    <a:lumMod val="50000"/>
                  </a:schemeClr>
                </a:solidFill>
              </a:rPr>
              <a:t>process</a:t>
            </a:r>
          </a:p>
          <a:p>
            <a:pPr algn="ctr">
              <a:lnSpc>
                <a:spcPts val="3360"/>
              </a:lnSpc>
            </a:pPr>
            <a:endParaRPr lang="en-US" sz="10000" dirty="0" smtClean="0">
              <a:solidFill>
                <a:schemeClr val="accent5">
                  <a:lumMod val="50000"/>
                </a:schemeClr>
              </a:solidFill>
            </a:endParaRPr>
          </a:p>
          <a:p>
            <a:pPr>
              <a:lnSpc>
                <a:spcPts val="3360"/>
              </a:lnSpc>
            </a:pPr>
            <a:r>
              <a:rPr lang="en-US" sz="11200" dirty="0">
                <a:solidFill>
                  <a:schemeClr val="accent5">
                    <a:lumMod val="50000"/>
                  </a:schemeClr>
                </a:solidFill>
              </a:rPr>
              <a:t>Side event co-organized by UNEP/MAP, IOC-UNESCO and EEA</a:t>
            </a:r>
          </a:p>
          <a:p>
            <a:pPr>
              <a:lnSpc>
                <a:spcPct val="170000"/>
              </a:lnSpc>
            </a:pPr>
            <a:r>
              <a:rPr lang="it-IT" sz="11200" dirty="0" smtClean="0">
                <a:solidFill>
                  <a:schemeClr val="accent5">
                    <a:lumMod val="50000"/>
                  </a:schemeClr>
                </a:solidFill>
              </a:rPr>
              <a:t>Wednesday, 4 December 2019, 14.00 – 15.00, Sala Sirena</a:t>
            </a:r>
            <a:endParaRPr lang="en-US" sz="11200" dirty="0" smtClean="0">
              <a:solidFill>
                <a:schemeClr val="accent5">
                  <a:lumMod val="50000"/>
                </a:schemeClr>
              </a:solidFill>
            </a:endParaRPr>
          </a:p>
        </p:txBody>
      </p:sp>
      <p:sp>
        <p:nvSpPr>
          <p:cNvPr id="5" name="Text Placeholder 4"/>
          <p:cNvSpPr>
            <a:spLocks noGrp="1"/>
          </p:cNvSpPr>
          <p:nvPr>
            <p:ph type="body" sz="quarter" idx="10"/>
          </p:nvPr>
        </p:nvSpPr>
        <p:spPr>
          <a:xfrm>
            <a:off x="562067" y="390871"/>
            <a:ext cx="10050351" cy="265834"/>
          </a:xfrm>
        </p:spPr>
        <p:txBody>
          <a:bodyPr>
            <a:noAutofit/>
          </a:bodyPr>
          <a:lstStyle/>
          <a:p>
            <a:r>
              <a:rPr lang="en-US" sz="2600" dirty="0">
                <a:solidFill>
                  <a:schemeClr val="accent5">
                    <a:lumMod val="50000"/>
                  </a:schemeClr>
                </a:solidFill>
              </a:rPr>
              <a:t>21</a:t>
            </a:r>
            <a:r>
              <a:rPr lang="en-US" sz="2600" baseline="30000" dirty="0">
                <a:solidFill>
                  <a:schemeClr val="accent5">
                    <a:lumMod val="50000"/>
                  </a:schemeClr>
                </a:solidFill>
              </a:rPr>
              <a:t>st</a:t>
            </a:r>
            <a:r>
              <a:rPr lang="en-US" sz="2600" dirty="0">
                <a:solidFill>
                  <a:schemeClr val="accent5">
                    <a:lumMod val="50000"/>
                  </a:schemeClr>
                </a:solidFill>
              </a:rPr>
              <a:t> Meeting to the Contracting Parties to the Barcelona Convention</a:t>
            </a:r>
          </a:p>
        </p:txBody>
      </p:sp>
      <p:pic>
        <p:nvPicPr>
          <p:cNvPr id="14" name="Picture 13"/>
          <p:cNvPicPr/>
          <p:nvPr/>
        </p:nvPicPr>
        <p:blipFill>
          <a:blip r:embed="rId5" cstate="print">
            <a:extLst>
              <a:ext uri="{28A0092B-C50C-407E-A947-70E740481C1C}">
                <a14:useLocalDpi xmlns:a14="http://schemas.microsoft.com/office/drawing/2010/main" val="0"/>
              </a:ext>
            </a:extLst>
          </a:blip>
          <a:stretch>
            <a:fillRect/>
          </a:stretch>
        </p:blipFill>
        <p:spPr>
          <a:xfrm>
            <a:off x="3784936" y="6055845"/>
            <a:ext cx="2247900" cy="707390"/>
          </a:xfrm>
          <a:prstGeom prst="rect">
            <a:avLst/>
          </a:prstGeom>
        </p:spPr>
      </p:pic>
      <p:pic>
        <p:nvPicPr>
          <p:cNvPr id="12" name="Picture 11" descr="01uk"/>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55950" y="6103988"/>
            <a:ext cx="2596121" cy="611103"/>
          </a:xfrm>
          <a:prstGeom prst="rect">
            <a:avLst/>
          </a:prstGeom>
          <a:noFill/>
          <a:ln>
            <a:noFill/>
          </a:ln>
        </p:spPr>
      </p:pic>
      <p:pic>
        <p:nvPicPr>
          <p:cNvPr id="13" name="Picture 12"/>
          <p:cNvPicPr/>
          <p:nvPr/>
        </p:nvPicPr>
        <p:blipFill>
          <a:blip r:embed="rId7" cstate="print">
            <a:extLst>
              <a:ext uri="{28A0092B-C50C-407E-A947-70E740481C1C}">
                <a14:useLocalDpi xmlns:a14="http://schemas.microsoft.com/office/drawing/2010/main" val="0"/>
              </a:ext>
            </a:extLst>
          </a:blip>
          <a:stretch>
            <a:fillRect/>
          </a:stretch>
        </p:blipFill>
        <p:spPr>
          <a:xfrm>
            <a:off x="10154010" y="208430"/>
            <a:ext cx="1401445" cy="725170"/>
          </a:xfrm>
          <a:prstGeom prst="rect">
            <a:avLst/>
          </a:prstGeom>
        </p:spPr>
      </p:pic>
    </p:spTree>
    <p:extLst>
      <p:ext uri="{BB962C8B-B14F-4D97-AF65-F5344CB8AC3E}">
        <p14:creationId xmlns:p14="http://schemas.microsoft.com/office/powerpoint/2010/main" val="266118798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37090" y="143216"/>
            <a:ext cx="10353893" cy="531292"/>
          </a:xfrm>
        </p:spPr>
        <p:txBody>
          <a:bodyPr>
            <a:normAutofit/>
          </a:bodyPr>
          <a:lstStyle/>
          <a:p>
            <a:pPr>
              <a:spcBef>
                <a:spcPct val="50000"/>
              </a:spcBef>
            </a:pPr>
            <a:r>
              <a:rPr lang="en-US" altLang="el-GR" sz="3200" dirty="0" smtClean="0">
                <a:solidFill>
                  <a:schemeClr val="accent5">
                    <a:lumMod val="75000"/>
                  </a:schemeClr>
                </a:solidFill>
                <a:latin typeface="+mj-lt"/>
                <a:ea typeface="+mj-ea"/>
                <a:cs typeface="+mj-cs"/>
              </a:rPr>
              <a:t>Enhancing environmental information framework 2016-2020</a:t>
            </a:r>
            <a:endParaRPr lang="en-US" altLang="el-GR" sz="3200" dirty="0">
              <a:solidFill>
                <a:schemeClr val="accent5">
                  <a:lumMod val="75000"/>
                </a:schemeClr>
              </a:solidFill>
              <a:latin typeface="+mj-lt"/>
              <a:ea typeface="+mj-ea"/>
              <a:cs typeface="+mj-cs"/>
            </a:endParaRPr>
          </a:p>
        </p:txBody>
      </p:sp>
      <p:sp>
        <p:nvSpPr>
          <p:cNvPr id="12" name="Rounded Rectangle 11"/>
          <p:cNvSpPr/>
          <p:nvPr/>
        </p:nvSpPr>
        <p:spPr>
          <a:xfrm>
            <a:off x="10492248" y="2694836"/>
            <a:ext cx="1423686" cy="3466197"/>
          </a:xfrm>
          <a:prstGeom prst="roundRect">
            <a:avLst/>
          </a:prstGeom>
          <a:solidFill>
            <a:schemeClr val="accent2">
              <a:lumMod val="20000"/>
              <a:lumOff val="80000"/>
            </a:schemeClr>
          </a:solid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13" name="Straight Connector 12"/>
          <p:cNvCxnSpPr/>
          <p:nvPr/>
        </p:nvCxnSpPr>
        <p:spPr>
          <a:xfrm>
            <a:off x="11300481" y="3527561"/>
            <a:ext cx="438150" cy="39052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11275478" y="4362437"/>
            <a:ext cx="438150" cy="409574"/>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53701" y="2975528"/>
            <a:ext cx="1475097" cy="369332"/>
          </a:xfrm>
          <a:prstGeom prst="rect">
            <a:avLst/>
          </a:prstGeom>
          <a:solidFill>
            <a:srgbClr val="FF0000"/>
          </a:solidFill>
        </p:spPr>
        <p:txBody>
          <a:bodyPr wrap="square" rtlCol="0">
            <a:spAutoFit/>
          </a:bodyPr>
          <a:lstStyle/>
          <a:p>
            <a:r>
              <a:rPr lang="en-GB" b="1" dirty="0">
                <a:solidFill>
                  <a:prstClr val="white"/>
                </a:solidFill>
              </a:rPr>
              <a:t>REGIONAL</a:t>
            </a:r>
          </a:p>
        </p:txBody>
      </p:sp>
      <p:sp>
        <p:nvSpPr>
          <p:cNvPr id="16" name="TextBox 15"/>
          <p:cNvSpPr txBox="1"/>
          <p:nvPr/>
        </p:nvSpPr>
        <p:spPr>
          <a:xfrm>
            <a:off x="209740" y="4643673"/>
            <a:ext cx="1475097" cy="369332"/>
          </a:xfrm>
          <a:prstGeom prst="rect">
            <a:avLst/>
          </a:prstGeom>
          <a:solidFill>
            <a:srgbClr val="0070C0"/>
          </a:solidFill>
        </p:spPr>
        <p:txBody>
          <a:bodyPr wrap="square" rtlCol="0">
            <a:spAutoFit/>
          </a:bodyPr>
          <a:lstStyle/>
          <a:p>
            <a:r>
              <a:rPr lang="en-GB" b="1" dirty="0">
                <a:solidFill>
                  <a:prstClr val="white"/>
                </a:solidFill>
              </a:rPr>
              <a:t>NATIONAL</a:t>
            </a:r>
          </a:p>
        </p:txBody>
      </p:sp>
      <p:cxnSp>
        <p:nvCxnSpPr>
          <p:cNvPr id="17" name="Straight Connector 16"/>
          <p:cNvCxnSpPr/>
          <p:nvPr/>
        </p:nvCxnSpPr>
        <p:spPr>
          <a:xfrm flipH="1">
            <a:off x="1883282" y="2988024"/>
            <a:ext cx="30310" cy="160615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122234" y="2936867"/>
            <a:ext cx="0" cy="160615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400411" y="2936867"/>
            <a:ext cx="0" cy="160615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0343168" y="2818292"/>
            <a:ext cx="11574" cy="217025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545015" y="3959661"/>
            <a:ext cx="775504" cy="369332"/>
          </a:xfrm>
          <a:prstGeom prst="rect">
            <a:avLst/>
          </a:prstGeom>
          <a:solidFill>
            <a:schemeClr val="tx1"/>
          </a:solidFill>
        </p:spPr>
        <p:txBody>
          <a:bodyPr wrap="square" rtlCol="0">
            <a:spAutoFit/>
          </a:bodyPr>
          <a:lstStyle/>
          <a:p>
            <a:pPr algn="ctr"/>
            <a:r>
              <a:rPr lang="en-GB" b="1" dirty="0">
                <a:solidFill>
                  <a:prstClr val="white"/>
                </a:solidFill>
              </a:rPr>
              <a:t>2017</a:t>
            </a:r>
          </a:p>
        </p:txBody>
      </p:sp>
      <p:sp>
        <p:nvSpPr>
          <p:cNvPr id="22" name="TextBox 21"/>
          <p:cNvSpPr txBox="1"/>
          <p:nvPr/>
        </p:nvSpPr>
        <p:spPr>
          <a:xfrm>
            <a:off x="4907023" y="3960180"/>
            <a:ext cx="775504" cy="369332"/>
          </a:xfrm>
          <a:prstGeom prst="rect">
            <a:avLst/>
          </a:prstGeom>
          <a:solidFill>
            <a:schemeClr val="tx1"/>
          </a:solidFill>
        </p:spPr>
        <p:txBody>
          <a:bodyPr wrap="square" rtlCol="0">
            <a:spAutoFit/>
          </a:bodyPr>
          <a:lstStyle/>
          <a:p>
            <a:pPr algn="ctr"/>
            <a:r>
              <a:rPr lang="en-GB" b="1" dirty="0">
                <a:solidFill>
                  <a:prstClr val="white"/>
                </a:solidFill>
              </a:rPr>
              <a:t>2018</a:t>
            </a:r>
          </a:p>
        </p:txBody>
      </p:sp>
      <p:sp>
        <p:nvSpPr>
          <p:cNvPr id="23" name="TextBox 22"/>
          <p:cNvSpPr txBox="1"/>
          <p:nvPr/>
        </p:nvSpPr>
        <p:spPr>
          <a:xfrm>
            <a:off x="7025723" y="3959661"/>
            <a:ext cx="775504" cy="369332"/>
          </a:xfrm>
          <a:prstGeom prst="rect">
            <a:avLst/>
          </a:prstGeom>
          <a:solidFill>
            <a:schemeClr val="tx1"/>
          </a:solidFill>
        </p:spPr>
        <p:txBody>
          <a:bodyPr wrap="square" rtlCol="0">
            <a:spAutoFit/>
          </a:bodyPr>
          <a:lstStyle/>
          <a:p>
            <a:pPr algn="ctr"/>
            <a:r>
              <a:rPr lang="en-GB" b="1" dirty="0">
                <a:solidFill>
                  <a:prstClr val="white"/>
                </a:solidFill>
              </a:rPr>
              <a:t>2019</a:t>
            </a:r>
          </a:p>
        </p:txBody>
      </p:sp>
      <p:sp>
        <p:nvSpPr>
          <p:cNvPr id="24" name="Rectangle 23"/>
          <p:cNvSpPr/>
          <p:nvPr/>
        </p:nvSpPr>
        <p:spPr>
          <a:xfrm>
            <a:off x="137090" y="1608354"/>
            <a:ext cx="4261658" cy="584775"/>
          </a:xfrm>
          <a:prstGeom prst="rect">
            <a:avLst/>
          </a:prstGeom>
        </p:spPr>
        <p:txBody>
          <a:bodyPr wrap="square">
            <a:spAutoFit/>
          </a:bodyPr>
          <a:lstStyle/>
          <a:p>
            <a:r>
              <a:rPr lang="en-GB" sz="1600" dirty="0">
                <a:solidFill>
                  <a:srgbClr val="1F497D"/>
                </a:solidFill>
                <a:ea typeface="Calibri" panose="020F0502020204030204" pitchFamily="34" charset="0"/>
              </a:rPr>
              <a:t>Athens Declaration (May 2014) </a:t>
            </a:r>
          </a:p>
          <a:p>
            <a:endParaRPr lang="en-GB" sz="1600" dirty="0">
              <a:solidFill>
                <a:prstClr val="black"/>
              </a:solidFill>
            </a:endParaRPr>
          </a:p>
        </p:txBody>
      </p:sp>
      <p:sp>
        <p:nvSpPr>
          <p:cNvPr id="25" name="TextBox 24"/>
          <p:cNvSpPr txBox="1"/>
          <p:nvPr/>
        </p:nvSpPr>
        <p:spPr>
          <a:xfrm>
            <a:off x="90551" y="1897256"/>
            <a:ext cx="3642856" cy="338554"/>
          </a:xfrm>
          <a:prstGeom prst="rect">
            <a:avLst/>
          </a:prstGeom>
          <a:noFill/>
        </p:spPr>
        <p:txBody>
          <a:bodyPr wrap="square" rtlCol="0">
            <a:spAutoFit/>
          </a:bodyPr>
          <a:lstStyle/>
          <a:p>
            <a:pPr marL="285750" indent="-285750">
              <a:buFont typeface="Arial" panose="020B0604020202020204" pitchFamily="34" charset="0"/>
              <a:buChar char="•"/>
            </a:pPr>
            <a:r>
              <a:rPr lang="en-GB" sz="1600" dirty="0">
                <a:solidFill>
                  <a:prstClr val="black"/>
                </a:solidFill>
              </a:rPr>
              <a:t>H2020 programme of work </a:t>
            </a:r>
            <a:r>
              <a:rPr lang="en-GB" sz="1600" dirty="0" smtClean="0">
                <a:solidFill>
                  <a:prstClr val="black"/>
                </a:solidFill>
              </a:rPr>
              <a:t>2015-2020</a:t>
            </a:r>
            <a:endParaRPr lang="en-GB" sz="1600" dirty="0">
              <a:solidFill>
                <a:prstClr val="black"/>
              </a:solidFill>
            </a:endParaRPr>
          </a:p>
        </p:txBody>
      </p:sp>
      <p:sp>
        <p:nvSpPr>
          <p:cNvPr id="26" name="TextBox 25"/>
          <p:cNvSpPr txBox="1"/>
          <p:nvPr/>
        </p:nvSpPr>
        <p:spPr>
          <a:xfrm>
            <a:off x="291353" y="924684"/>
            <a:ext cx="2698371" cy="646331"/>
          </a:xfrm>
          <a:prstGeom prst="rect">
            <a:avLst/>
          </a:prstGeom>
          <a:solidFill>
            <a:schemeClr val="bg1">
              <a:lumMod val="50000"/>
            </a:schemeClr>
          </a:solidFill>
        </p:spPr>
        <p:txBody>
          <a:bodyPr wrap="square" rtlCol="0">
            <a:spAutoFit/>
          </a:bodyPr>
          <a:lstStyle/>
          <a:p>
            <a:pPr algn="ctr"/>
            <a:r>
              <a:rPr lang="en-GB" b="1" dirty="0">
                <a:solidFill>
                  <a:prstClr val="white"/>
                </a:solidFill>
              </a:rPr>
              <a:t>H2020 </a:t>
            </a:r>
            <a:r>
              <a:rPr lang="en-GB" b="1" dirty="0" smtClean="0">
                <a:solidFill>
                  <a:prstClr val="white"/>
                </a:solidFill>
              </a:rPr>
              <a:t>Initiative </a:t>
            </a:r>
            <a:r>
              <a:rPr lang="en-GB" b="1" dirty="0">
                <a:solidFill>
                  <a:prstClr val="white"/>
                </a:solidFill>
              </a:rPr>
              <a:t>for a Cleaner Mediterranean </a:t>
            </a:r>
          </a:p>
        </p:txBody>
      </p:sp>
      <p:sp>
        <p:nvSpPr>
          <p:cNvPr id="27" name="TextBox 26"/>
          <p:cNvSpPr txBox="1"/>
          <p:nvPr/>
        </p:nvSpPr>
        <p:spPr>
          <a:xfrm>
            <a:off x="4197761" y="910669"/>
            <a:ext cx="3023654" cy="646331"/>
          </a:xfrm>
          <a:prstGeom prst="rect">
            <a:avLst/>
          </a:prstGeom>
          <a:solidFill>
            <a:schemeClr val="bg1">
              <a:lumMod val="50000"/>
            </a:schemeClr>
          </a:solidFill>
        </p:spPr>
        <p:txBody>
          <a:bodyPr wrap="square" rtlCol="0">
            <a:spAutoFit/>
          </a:bodyPr>
          <a:lstStyle/>
          <a:p>
            <a:pPr algn="ctr"/>
            <a:r>
              <a:rPr lang="en-GB" b="1" dirty="0">
                <a:solidFill>
                  <a:prstClr val="white"/>
                </a:solidFill>
              </a:rPr>
              <a:t>UNEP/MAP Barcelona Convention </a:t>
            </a:r>
          </a:p>
        </p:txBody>
      </p:sp>
      <p:sp>
        <p:nvSpPr>
          <p:cNvPr id="29" name="TextBox 28"/>
          <p:cNvSpPr txBox="1"/>
          <p:nvPr/>
        </p:nvSpPr>
        <p:spPr>
          <a:xfrm>
            <a:off x="10443926" y="2748628"/>
            <a:ext cx="1481959" cy="3016210"/>
          </a:xfrm>
          <a:prstGeom prst="rect">
            <a:avLst/>
          </a:prstGeom>
          <a:noFill/>
        </p:spPr>
        <p:txBody>
          <a:bodyPr wrap="square" rtlCol="0">
            <a:spAutoFit/>
          </a:bodyPr>
          <a:lstStyle/>
          <a:p>
            <a:pPr algn="ctr"/>
            <a:r>
              <a:rPr lang="en-GB" sz="1600" dirty="0" smtClean="0">
                <a:solidFill>
                  <a:prstClr val="black"/>
                </a:solidFill>
              </a:rPr>
              <a:t>2020/2023</a:t>
            </a:r>
            <a:endParaRPr lang="en-GB" sz="1600" dirty="0">
              <a:solidFill>
                <a:prstClr val="black"/>
              </a:solidFill>
            </a:endParaRPr>
          </a:p>
          <a:p>
            <a:pPr algn="ctr"/>
            <a:r>
              <a:rPr lang="en-GB" sz="1600" dirty="0">
                <a:solidFill>
                  <a:prstClr val="black"/>
                </a:solidFill>
              </a:rPr>
              <a:t>Next reporting cycle </a:t>
            </a:r>
          </a:p>
          <a:p>
            <a:pPr algn="ctr"/>
            <a:endParaRPr lang="en-GB" dirty="0">
              <a:solidFill>
                <a:prstClr val="black"/>
              </a:solidFill>
            </a:endParaRPr>
          </a:p>
          <a:p>
            <a:pPr algn="ctr"/>
            <a:endParaRPr lang="en-GB" dirty="0">
              <a:solidFill>
                <a:prstClr val="black"/>
              </a:solidFill>
            </a:endParaRPr>
          </a:p>
          <a:p>
            <a:pPr algn="ctr"/>
            <a:endParaRPr lang="en-GB" dirty="0">
              <a:solidFill>
                <a:prstClr val="black"/>
              </a:solidFill>
            </a:endParaRPr>
          </a:p>
          <a:p>
            <a:pPr algn="ctr"/>
            <a:endParaRPr lang="en-GB" dirty="0">
              <a:solidFill>
                <a:prstClr val="black"/>
              </a:solidFill>
            </a:endParaRPr>
          </a:p>
          <a:p>
            <a:pPr algn="ctr"/>
            <a:endParaRPr lang="en-GB" sz="1400" dirty="0">
              <a:solidFill>
                <a:prstClr val="black"/>
              </a:solidFill>
            </a:endParaRPr>
          </a:p>
          <a:p>
            <a:pPr algn="ctr"/>
            <a:endParaRPr lang="en-GB" sz="1400" dirty="0">
              <a:solidFill>
                <a:prstClr val="black"/>
              </a:solidFill>
            </a:endParaRPr>
          </a:p>
          <a:p>
            <a:pPr algn="ctr"/>
            <a:r>
              <a:rPr lang="en-GB" sz="1400" dirty="0">
                <a:solidFill>
                  <a:prstClr val="black"/>
                </a:solidFill>
              </a:rPr>
              <a:t>EU</a:t>
            </a:r>
          </a:p>
          <a:p>
            <a:pPr algn="ctr"/>
            <a:r>
              <a:rPr lang="en-GB" sz="1400" dirty="0">
                <a:solidFill>
                  <a:prstClr val="black"/>
                </a:solidFill>
              </a:rPr>
              <a:t>Euro-MED</a:t>
            </a:r>
          </a:p>
          <a:p>
            <a:pPr algn="ctr"/>
            <a:r>
              <a:rPr lang="en-GB" sz="1400" dirty="0">
                <a:solidFill>
                  <a:prstClr val="black"/>
                </a:solidFill>
              </a:rPr>
              <a:t> Global</a:t>
            </a:r>
          </a:p>
        </p:txBody>
      </p:sp>
      <p:sp>
        <p:nvSpPr>
          <p:cNvPr id="30" name="Rectangle 29"/>
          <p:cNvSpPr/>
          <p:nvPr/>
        </p:nvSpPr>
        <p:spPr>
          <a:xfrm>
            <a:off x="4077937" y="1566623"/>
            <a:ext cx="3768211" cy="338554"/>
          </a:xfrm>
          <a:prstGeom prst="rect">
            <a:avLst/>
          </a:prstGeom>
        </p:spPr>
        <p:txBody>
          <a:bodyPr wrap="square">
            <a:spAutoFit/>
          </a:bodyPr>
          <a:lstStyle/>
          <a:p>
            <a:r>
              <a:rPr lang="en-GB" sz="1600" dirty="0">
                <a:solidFill>
                  <a:srgbClr val="1F497D"/>
                </a:solidFill>
                <a:ea typeface="Calibri" panose="020F0502020204030204" pitchFamily="34" charset="0"/>
              </a:rPr>
              <a:t>Ecosystem approach, SEIS principles </a:t>
            </a:r>
            <a:endParaRPr lang="en-GB" sz="1600" dirty="0">
              <a:solidFill>
                <a:prstClr val="black"/>
              </a:solidFill>
            </a:endParaRPr>
          </a:p>
        </p:txBody>
      </p:sp>
      <p:sp>
        <p:nvSpPr>
          <p:cNvPr id="31" name="TextBox 30"/>
          <p:cNvSpPr txBox="1"/>
          <p:nvPr/>
        </p:nvSpPr>
        <p:spPr>
          <a:xfrm>
            <a:off x="4136779" y="1873281"/>
            <a:ext cx="3252971" cy="1077218"/>
          </a:xfrm>
          <a:prstGeom prst="rect">
            <a:avLst/>
          </a:prstGeom>
          <a:noFill/>
        </p:spPr>
        <p:txBody>
          <a:bodyPr wrap="square" rtlCol="0">
            <a:spAutoFit/>
          </a:bodyPr>
          <a:lstStyle/>
          <a:p>
            <a:pPr marL="285750" indent="-285750">
              <a:buFont typeface="Arial" panose="020B0604020202020204" pitchFamily="34" charset="0"/>
              <a:buChar char="•"/>
            </a:pPr>
            <a:r>
              <a:rPr lang="en-GB" sz="1600" dirty="0">
                <a:solidFill>
                  <a:prstClr val="black"/>
                </a:solidFill>
              </a:rPr>
              <a:t>NAP implementation</a:t>
            </a:r>
          </a:p>
          <a:p>
            <a:pPr marL="285750" indent="-285750">
              <a:buFont typeface="Arial" panose="020B0604020202020204" pitchFamily="34" charset="0"/>
              <a:buChar char="•"/>
            </a:pPr>
            <a:r>
              <a:rPr lang="en-GB" sz="1600" dirty="0">
                <a:solidFill>
                  <a:prstClr val="black"/>
                </a:solidFill>
              </a:rPr>
              <a:t>IMAP – set of common indicators</a:t>
            </a:r>
          </a:p>
          <a:p>
            <a:pPr marL="285750" indent="-285750">
              <a:buFont typeface="Arial" panose="020B0604020202020204" pitchFamily="34" charset="0"/>
              <a:buChar char="•"/>
            </a:pPr>
            <a:r>
              <a:rPr lang="en-GB" sz="1600" dirty="0">
                <a:solidFill>
                  <a:prstClr val="black"/>
                </a:solidFill>
              </a:rPr>
              <a:t>MSSD</a:t>
            </a:r>
          </a:p>
          <a:p>
            <a:endParaRPr lang="en-GB" sz="1600" dirty="0">
              <a:solidFill>
                <a:prstClr val="black"/>
              </a:solidFill>
            </a:endParaRPr>
          </a:p>
        </p:txBody>
      </p:sp>
      <p:sp>
        <p:nvSpPr>
          <p:cNvPr id="34" name="TextBox 33"/>
          <p:cNvSpPr txBox="1"/>
          <p:nvPr/>
        </p:nvSpPr>
        <p:spPr>
          <a:xfrm>
            <a:off x="7669430" y="1972892"/>
            <a:ext cx="1244713" cy="523220"/>
          </a:xfrm>
          <a:prstGeom prst="rect">
            <a:avLst/>
          </a:prstGeom>
          <a:noFill/>
        </p:spPr>
        <p:txBody>
          <a:bodyPr wrap="square" rtlCol="0">
            <a:spAutoFit/>
          </a:bodyPr>
          <a:lstStyle/>
          <a:p>
            <a:r>
              <a:rPr lang="en-GB" sz="2800" b="1" dirty="0">
                <a:solidFill>
                  <a:prstClr val="white"/>
                </a:solidFill>
              </a:rPr>
              <a:t>SDGs</a:t>
            </a:r>
          </a:p>
        </p:txBody>
      </p:sp>
      <p:sp>
        <p:nvSpPr>
          <p:cNvPr id="35" name="TextBox 34"/>
          <p:cNvSpPr txBox="1"/>
          <p:nvPr/>
        </p:nvSpPr>
        <p:spPr>
          <a:xfrm>
            <a:off x="1911979" y="4515162"/>
            <a:ext cx="2155491" cy="2554545"/>
          </a:xfrm>
          <a:prstGeom prst="rect">
            <a:avLst/>
          </a:prstGeom>
          <a:noFill/>
        </p:spPr>
        <p:txBody>
          <a:bodyPr wrap="square" rtlCol="0">
            <a:spAutoFit/>
          </a:bodyPr>
          <a:lstStyle/>
          <a:p>
            <a:r>
              <a:rPr lang="en-GB" sz="1600" b="1" dirty="0">
                <a:solidFill>
                  <a:prstClr val="black"/>
                </a:solidFill>
              </a:rPr>
              <a:t>Anchoring the work in </a:t>
            </a:r>
          </a:p>
          <a:p>
            <a:r>
              <a:rPr lang="en-GB" sz="1600" b="1" dirty="0">
                <a:solidFill>
                  <a:prstClr val="black"/>
                </a:solidFill>
              </a:rPr>
              <a:t>national setting</a:t>
            </a:r>
          </a:p>
          <a:p>
            <a:pPr marL="285750" indent="-285750">
              <a:buFont typeface="Arial" panose="020B0604020202020204" pitchFamily="34" charset="0"/>
              <a:buChar char="•"/>
            </a:pPr>
            <a:r>
              <a:rPr lang="en-GB" sz="1600" dirty="0">
                <a:solidFill>
                  <a:prstClr val="black"/>
                </a:solidFill>
              </a:rPr>
              <a:t>National </a:t>
            </a:r>
            <a:r>
              <a:rPr lang="en-GB" sz="1600" dirty="0" smtClean="0">
                <a:solidFill>
                  <a:prstClr val="black"/>
                </a:solidFill>
              </a:rPr>
              <a:t>coordination and national support through bilateral agreements</a:t>
            </a:r>
            <a:endParaRPr lang="en-GB" sz="1600" dirty="0">
              <a:solidFill>
                <a:prstClr val="black"/>
              </a:solidFill>
            </a:endParaRPr>
          </a:p>
          <a:p>
            <a:pPr marL="285750" indent="-285750">
              <a:buFont typeface="Arial" panose="020B0604020202020204" pitchFamily="34" charset="0"/>
              <a:buChar char="•"/>
            </a:pPr>
            <a:r>
              <a:rPr lang="en-GB" sz="1600" dirty="0">
                <a:solidFill>
                  <a:prstClr val="black"/>
                </a:solidFill>
              </a:rPr>
              <a:t>Links to other initiatives</a:t>
            </a:r>
          </a:p>
          <a:p>
            <a:endParaRPr lang="en-GB" sz="1600" dirty="0">
              <a:solidFill>
                <a:prstClr val="black"/>
              </a:solidFill>
            </a:endParaRPr>
          </a:p>
        </p:txBody>
      </p:sp>
      <p:sp>
        <p:nvSpPr>
          <p:cNvPr id="36" name="TextBox 35"/>
          <p:cNvSpPr txBox="1"/>
          <p:nvPr/>
        </p:nvSpPr>
        <p:spPr>
          <a:xfrm>
            <a:off x="4197761" y="4475771"/>
            <a:ext cx="2412424" cy="2308324"/>
          </a:xfrm>
          <a:prstGeom prst="rect">
            <a:avLst/>
          </a:prstGeom>
          <a:noFill/>
        </p:spPr>
        <p:txBody>
          <a:bodyPr wrap="square" rtlCol="0">
            <a:spAutoFit/>
          </a:bodyPr>
          <a:lstStyle/>
          <a:p>
            <a:r>
              <a:rPr lang="en-GB" sz="1600" b="1" dirty="0" smtClean="0">
                <a:solidFill>
                  <a:prstClr val="black"/>
                </a:solidFill>
              </a:rPr>
              <a:t>Organise data flow </a:t>
            </a:r>
            <a:endParaRPr lang="en-GB" sz="1600" b="1" dirty="0">
              <a:solidFill>
                <a:prstClr val="black"/>
              </a:solidFill>
            </a:endParaRPr>
          </a:p>
          <a:p>
            <a:pPr marL="285750" indent="-285750">
              <a:buFont typeface="Arial" panose="020B0604020202020204" pitchFamily="34" charset="0"/>
              <a:buChar char="•"/>
            </a:pPr>
            <a:r>
              <a:rPr lang="en-GB" sz="1600" dirty="0" smtClean="0">
                <a:solidFill>
                  <a:prstClr val="black"/>
                </a:solidFill>
              </a:rPr>
              <a:t>Thematic network</a:t>
            </a:r>
          </a:p>
          <a:p>
            <a:pPr marL="285750" indent="-285750">
              <a:buFont typeface="Arial" panose="020B0604020202020204" pitchFamily="34" charset="0"/>
              <a:buChar char="•"/>
            </a:pPr>
            <a:r>
              <a:rPr lang="en-GB" sz="1600" dirty="0" smtClean="0">
                <a:solidFill>
                  <a:prstClr val="black"/>
                </a:solidFill>
              </a:rPr>
              <a:t>Appropriation methods/tools</a:t>
            </a:r>
          </a:p>
          <a:p>
            <a:pPr marL="285750" indent="-285750">
              <a:buFont typeface="Arial" panose="020B0604020202020204" pitchFamily="34" charset="0"/>
              <a:buChar char="•"/>
            </a:pPr>
            <a:r>
              <a:rPr lang="en-GB" sz="1600" dirty="0">
                <a:solidFill>
                  <a:prstClr val="black"/>
                </a:solidFill>
              </a:rPr>
              <a:t>C</a:t>
            </a:r>
            <a:r>
              <a:rPr lang="en-GB" sz="1600" dirty="0" smtClean="0">
                <a:solidFill>
                  <a:prstClr val="black"/>
                </a:solidFill>
              </a:rPr>
              <a:t>apacity development in support of initial data collection, handling</a:t>
            </a:r>
          </a:p>
          <a:p>
            <a:pPr marL="285750" indent="-285750">
              <a:buFont typeface="Arial" panose="020B0604020202020204" pitchFamily="34" charset="0"/>
              <a:buChar char="•"/>
            </a:pPr>
            <a:r>
              <a:rPr lang="en-GB" sz="1600" dirty="0" smtClean="0">
                <a:solidFill>
                  <a:prstClr val="black"/>
                </a:solidFill>
              </a:rPr>
              <a:t>Data reporting</a:t>
            </a:r>
            <a:endParaRPr lang="en-GB" sz="1600" dirty="0">
              <a:solidFill>
                <a:prstClr val="black"/>
              </a:solidFill>
            </a:endParaRPr>
          </a:p>
        </p:txBody>
      </p:sp>
      <p:sp>
        <p:nvSpPr>
          <p:cNvPr id="37" name="TextBox 36"/>
          <p:cNvSpPr txBox="1"/>
          <p:nvPr/>
        </p:nvSpPr>
        <p:spPr>
          <a:xfrm>
            <a:off x="8345836" y="4446299"/>
            <a:ext cx="2122764" cy="2062103"/>
          </a:xfrm>
          <a:prstGeom prst="rect">
            <a:avLst/>
          </a:prstGeom>
          <a:noFill/>
        </p:spPr>
        <p:txBody>
          <a:bodyPr wrap="square" rtlCol="0">
            <a:spAutoFit/>
          </a:bodyPr>
          <a:lstStyle/>
          <a:p>
            <a:r>
              <a:rPr lang="en-GB" sz="1600" b="1" dirty="0" smtClean="0">
                <a:solidFill>
                  <a:prstClr val="black"/>
                </a:solidFill>
              </a:rPr>
              <a:t>“Knowledge to action</a:t>
            </a:r>
            <a:r>
              <a:rPr lang="en-GB" sz="1600" dirty="0" smtClean="0">
                <a:solidFill>
                  <a:prstClr val="black"/>
                </a:solidFill>
              </a:rPr>
              <a:t>”</a:t>
            </a:r>
            <a:endParaRPr lang="en-GB" sz="1600" dirty="0">
              <a:solidFill>
                <a:prstClr val="black"/>
              </a:solidFill>
            </a:endParaRPr>
          </a:p>
          <a:p>
            <a:pPr marL="285750" indent="-285750">
              <a:buFont typeface="Arial" panose="020B0604020202020204" pitchFamily="34" charset="0"/>
              <a:buChar char="•"/>
            </a:pPr>
            <a:r>
              <a:rPr lang="en-GB" sz="1600" dirty="0" smtClean="0">
                <a:solidFill>
                  <a:prstClr val="black"/>
                </a:solidFill>
              </a:rPr>
              <a:t>State of environment reporting</a:t>
            </a:r>
            <a:endParaRPr lang="en-GB" sz="1600" dirty="0">
              <a:solidFill>
                <a:prstClr val="black"/>
              </a:solidFill>
            </a:endParaRPr>
          </a:p>
          <a:p>
            <a:pPr marL="285750" indent="-285750">
              <a:buFont typeface="Arial" panose="020B0604020202020204" pitchFamily="34" charset="0"/>
              <a:buChar char="•"/>
            </a:pPr>
            <a:r>
              <a:rPr lang="en-GB" sz="1600" dirty="0" smtClean="0">
                <a:solidFill>
                  <a:prstClr val="black"/>
                </a:solidFill>
              </a:rPr>
              <a:t>Convergence of regional assessments</a:t>
            </a:r>
            <a:r>
              <a:rPr lang="en-GB" sz="1600" dirty="0">
                <a:solidFill>
                  <a:prstClr val="black"/>
                </a:solidFill>
              </a:rPr>
              <a:t> </a:t>
            </a:r>
            <a:endParaRPr lang="en-GB" sz="1600" dirty="0" smtClean="0">
              <a:solidFill>
                <a:prstClr val="black"/>
              </a:solidFill>
            </a:endParaRPr>
          </a:p>
          <a:p>
            <a:pPr marL="285750" indent="-285750">
              <a:buFont typeface="Arial" panose="020B0604020202020204" pitchFamily="34" charset="0"/>
              <a:buChar char="•"/>
            </a:pPr>
            <a:r>
              <a:rPr lang="en-GB" sz="1600" dirty="0" smtClean="0">
                <a:solidFill>
                  <a:prstClr val="black"/>
                </a:solidFill>
              </a:rPr>
              <a:t>Policy </a:t>
            </a:r>
            <a:r>
              <a:rPr lang="en-GB" sz="1600" dirty="0">
                <a:solidFill>
                  <a:prstClr val="black"/>
                </a:solidFill>
              </a:rPr>
              <a:t>briefs</a:t>
            </a:r>
          </a:p>
        </p:txBody>
      </p:sp>
      <p:cxnSp>
        <p:nvCxnSpPr>
          <p:cNvPr id="38" name="Straight Connector 37"/>
          <p:cNvCxnSpPr/>
          <p:nvPr/>
        </p:nvCxnSpPr>
        <p:spPr>
          <a:xfrm flipV="1">
            <a:off x="271816" y="3903419"/>
            <a:ext cx="11477625" cy="952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271816" y="4361074"/>
            <a:ext cx="11477625" cy="9524"/>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pic>
        <p:nvPicPr>
          <p:cNvPr id="45" name="Picture 10" descr="Bildresultat för sd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85046" y="381109"/>
            <a:ext cx="1437274" cy="949278"/>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0" y="5674819"/>
            <a:ext cx="2175294" cy="1077218"/>
          </a:xfrm>
          <a:prstGeom prst="rect">
            <a:avLst/>
          </a:prstGeom>
          <a:noFill/>
        </p:spPr>
        <p:txBody>
          <a:bodyPr wrap="square" rtlCol="0">
            <a:spAutoFit/>
          </a:bodyPr>
          <a:lstStyle/>
          <a:p>
            <a:r>
              <a:rPr lang="en-GB" sz="1600" b="1" dirty="0" smtClean="0">
                <a:solidFill>
                  <a:prstClr val="black"/>
                </a:solidFill>
              </a:rPr>
              <a:t>Link to previous activities (2010-2015) </a:t>
            </a:r>
            <a:r>
              <a:rPr lang="en-GB" sz="1600" dirty="0" smtClean="0">
                <a:solidFill>
                  <a:prstClr val="black"/>
                </a:solidFill>
              </a:rPr>
              <a:t>and</a:t>
            </a:r>
            <a:r>
              <a:rPr lang="en-GB" sz="1600" b="1" dirty="0" smtClean="0">
                <a:solidFill>
                  <a:prstClr val="black"/>
                </a:solidFill>
              </a:rPr>
              <a:t> </a:t>
            </a:r>
            <a:r>
              <a:rPr lang="en-GB" sz="1600" dirty="0" smtClean="0">
                <a:solidFill>
                  <a:prstClr val="black"/>
                </a:solidFill>
              </a:rPr>
              <a:t>negotiation </a:t>
            </a:r>
            <a:r>
              <a:rPr lang="en-GB" sz="1600" dirty="0">
                <a:solidFill>
                  <a:prstClr val="black"/>
                </a:solidFill>
              </a:rPr>
              <a:t>of national work plans</a:t>
            </a:r>
          </a:p>
        </p:txBody>
      </p:sp>
      <p:sp>
        <p:nvSpPr>
          <p:cNvPr id="3" name="TextBox 2"/>
          <p:cNvSpPr txBox="1"/>
          <p:nvPr/>
        </p:nvSpPr>
        <p:spPr>
          <a:xfrm>
            <a:off x="1968356" y="2901750"/>
            <a:ext cx="2301745" cy="954107"/>
          </a:xfrm>
          <a:prstGeom prst="rect">
            <a:avLst/>
          </a:prstGeom>
          <a:noFill/>
        </p:spPr>
        <p:txBody>
          <a:bodyPr wrap="square" rtlCol="0">
            <a:spAutoFit/>
          </a:bodyPr>
          <a:lstStyle/>
          <a:p>
            <a:r>
              <a:rPr lang="en-GB" sz="1400" dirty="0">
                <a:solidFill>
                  <a:srgbClr val="FF0000"/>
                </a:solidFill>
              </a:rPr>
              <a:t>Quality Status Report</a:t>
            </a:r>
          </a:p>
          <a:p>
            <a:r>
              <a:rPr lang="en-GB" sz="1400" dirty="0">
                <a:solidFill>
                  <a:srgbClr val="FF0000"/>
                </a:solidFill>
              </a:rPr>
              <a:t>IMAP </a:t>
            </a:r>
            <a:r>
              <a:rPr lang="en-GB" sz="1400" dirty="0" err="1" smtClean="0">
                <a:solidFill>
                  <a:srgbClr val="FF0000"/>
                </a:solidFill>
              </a:rPr>
              <a:t>InfoSystem</a:t>
            </a:r>
            <a:endParaRPr lang="en-GB" sz="1400" dirty="0" smtClean="0">
              <a:solidFill>
                <a:srgbClr val="FF0000"/>
              </a:solidFill>
            </a:endParaRPr>
          </a:p>
          <a:p>
            <a:r>
              <a:rPr lang="en-GB" sz="1400" dirty="0" smtClean="0">
                <a:solidFill>
                  <a:srgbClr val="FF0000"/>
                </a:solidFill>
              </a:rPr>
              <a:t>H2020 indicators selection</a:t>
            </a:r>
          </a:p>
          <a:p>
            <a:r>
              <a:rPr lang="en-GB" sz="1400" dirty="0" smtClean="0">
                <a:solidFill>
                  <a:srgbClr val="FF0000"/>
                </a:solidFill>
              </a:rPr>
              <a:t>Assessment framework</a:t>
            </a:r>
            <a:r>
              <a:rPr lang="en-GB" sz="1400" dirty="0" smtClean="0"/>
              <a:t> </a:t>
            </a:r>
            <a:endParaRPr lang="en-GB" dirty="0"/>
          </a:p>
        </p:txBody>
      </p:sp>
      <p:sp>
        <p:nvSpPr>
          <p:cNvPr id="4" name="TextBox 3"/>
          <p:cNvSpPr txBox="1"/>
          <p:nvPr/>
        </p:nvSpPr>
        <p:spPr>
          <a:xfrm>
            <a:off x="4208995" y="2892127"/>
            <a:ext cx="2456737" cy="954107"/>
          </a:xfrm>
          <a:prstGeom prst="rect">
            <a:avLst/>
          </a:prstGeom>
          <a:noFill/>
        </p:spPr>
        <p:txBody>
          <a:bodyPr wrap="square" rtlCol="0">
            <a:spAutoFit/>
          </a:bodyPr>
          <a:lstStyle/>
          <a:p>
            <a:r>
              <a:rPr lang="en-GB" sz="1400" dirty="0">
                <a:solidFill>
                  <a:srgbClr val="FF0000"/>
                </a:solidFill>
              </a:rPr>
              <a:t>Indicator specification</a:t>
            </a:r>
          </a:p>
          <a:p>
            <a:r>
              <a:rPr lang="en-GB" sz="1400" dirty="0">
                <a:solidFill>
                  <a:srgbClr val="FF0000"/>
                </a:solidFill>
              </a:rPr>
              <a:t>Data </a:t>
            </a:r>
            <a:r>
              <a:rPr lang="en-GB" sz="1400" dirty="0" smtClean="0">
                <a:solidFill>
                  <a:srgbClr val="FF0000"/>
                </a:solidFill>
              </a:rPr>
              <a:t>dictionaries/standards</a:t>
            </a:r>
          </a:p>
          <a:p>
            <a:r>
              <a:rPr lang="en-GB" sz="1400" dirty="0" smtClean="0">
                <a:solidFill>
                  <a:srgbClr val="FF0000"/>
                </a:solidFill>
              </a:rPr>
              <a:t>Reporting tools</a:t>
            </a:r>
          </a:p>
          <a:p>
            <a:r>
              <a:rPr lang="en-GB" sz="1400" dirty="0" smtClean="0">
                <a:solidFill>
                  <a:srgbClr val="FF0000"/>
                </a:solidFill>
              </a:rPr>
              <a:t>Data collection</a:t>
            </a:r>
            <a:endParaRPr lang="en-GB" sz="1400" dirty="0">
              <a:solidFill>
                <a:srgbClr val="FF0000"/>
              </a:solidFill>
            </a:endParaRPr>
          </a:p>
        </p:txBody>
      </p:sp>
      <p:sp>
        <p:nvSpPr>
          <p:cNvPr id="41" name="TextBox 40"/>
          <p:cNvSpPr txBox="1"/>
          <p:nvPr/>
        </p:nvSpPr>
        <p:spPr>
          <a:xfrm>
            <a:off x="9125166" y="3951744"/>
            <a:ext cx="775504" cy="369332"/>
          </a:xfrm>
          <a:prstGeom prst="rect">
            <a:avLst/>
          </a:prstGeom>
          <a:solidFill>
            <a:schemeClr val="tx1"/>
          </a:solidFill>
        </p:spPr>
        <p:txBody>
          <a:bodyPr wrap="square" rtlCol="0">
            <a:spAutoFit/>
          </a:bodyPr>
          <a:lstStyle/>
          <a:p>
            <a:pPr algn="ctr"/>
            <a:r>
              <a:rPr lang="en-GB" b="1" dirty="0" smtClean="0">
                <a:solidFill>
                  <a:prstClr val="white"/>
                </a:solidFill>
              </a:rPr>
              <a:t>2020</a:t>
            </a:r>
            <a:endParaRPr lang="en-GB" b="1" dirty="0">
              <a:solidFill>
                <a:prstClr val="white"/>
              </a:solidFill>
            </a:endParaRPr>
          </a:p>
        </p:txBody>
      </p:sp>
      <p:sp>
        <p:nvSpPr>
          <p:cNvPr id="46" name="TextBox 45"/>
          <p:cNvSpPr txBox="1"/>
          <p:nvPr/>
        </p:nvSpPr>
        <p:spPr>
          <a:xfrm>
            <a:off x="8244092" y="2904129"/>
            <a:ext cx="2162921" cy="954107"/>
          </a:xfrm>
          <a:prstGeom prst="rect">
            <a:avLst/>
          </a:prstGeom>
          <a:noFill/>
        </p:spPr>
        <p:txBody>
          <a:bodyPr wrap="square" rtlCol="0">
            <a:spAutoFit/>
          </a:bodyPr>
          <a:lstStyle/>
          <a:p>
            <a:r>
              <a:rPr lang="en-GB" sz="1400" dirty="0" smtClean="0">
                <a:solidFill>
                  <a:srgbClr val="FF0000"/>
                </a:solidFill>
              </a:rPr>
              <a:t>Ministerial Conferences</a:t>
            </a:r>
          </a:p>
          <a:p>
            <a:r>
              <a:rPr lang="en-GB" sz="1400" dirty="0" smtClean="0">
                <a:solidFill>
                  <a:srgbClr val="FF0000"/>
                </a:solidFill>
              </a:rPr>
              <a:t>2nd </a:t>
            </a:r>
            <a:r>
              <a:rPr lang="en-GB" sz="1400" dirty="0">
                <a:solidFill>
                  <a:srgbClr val="FF0000"/>
                </a:solidFill>
              </a:rPr>
              <a:t>H2020 indicator based assessment </a:t>
            </a:r>
            <a:endParaRPr lang="en-GB" sz="1400" dirty="0" smtClean="0">
              <a:solidFill>
                <a:srgbClr val="FF0000"/>
              </a:solidFill>
            </a:endParaRPr>
          </a:p>
          <a:p>
            <a:r>
              <a:rPr lang="en-GB" sz="1400" dirty="0" smtClean="0">
                <a:solidFill>
                  <a:srgbClr val="FF0000"/>
                </a:solidFill>
              </a:rPr>
              <a:t>Common infrastructure </a:t>
            </a:r>
            <a:endParaRPr lang="en-GB" sz="1400" dirty="0">
              <a:solidFill>
                <a:srgbClr val="FF0000"/>
              </a:solidFill>
            </a:endParaRPr>
          </a:p>
        </p:txBody>
      </p:sp>
      <p:sp>
        <p:nvSpPr>
          <p:cNvPr id="47" name="TextBox 46"/>
          <p:cNvSpPr txBox="1"/>
          <p:nvPr/>
        </p:nvSpPr>
        <p:spPr>
          <a:xfrm>
            <a:off x="6491225" y="2882790"/>
            <a:ext cx="1693255" cy="954107"/>
          </a:xfrm>
          <a:prstGeom prst="rect">
            <a:avLst/>
          </a:prstGeom>
          <a:noFill/>
        </p:spPr>
        <p:txBody>
          <a:bodyPr wrap="square" rtlCol="0">
            <a:spAutoFit/>
          </a:bodyPr>
          <a:lstStyle/>
          <a:p>
            <a:r>
              <a:rPr lang="en-GB" sz="1400" dirty="0" smtClean="0">
                <a:solidFill>
                  <a:srgbClr val="FF0000"/>
                </a:solidFill>
              </a:rPr>
              <a:t>Regional assessments production</a:t>
            </a:r>
            <a:endParaRPr lang="en-GB" sz="1400" dirty="0">
              <a:solidFill>
                <a:srgbClr val="FF0000"/>
              </a:solidFill>
            </a:endParaRPr>
          </a:p>
          <a:p>
            <a:r>
              <a:rPr lang="en-GB" sz="1400" dirty="0" smtClean="0">
                <a:solidFill>
                  <a:srgbClr val="FF0000"/>
                </a:solidFill>
              </a:rPr>
              <a:t>UNEP/MAP SOED </a:t>
            </a:r>
            <a:endParaRPr lang="en-GB" sz="1400" dirty="0">
              <a:solidFill>
                <a:srgbClr val="FF0000"/>
              </a:solidFill>
            </a:endParaRPr>
          </a:p>
        </p:txBody>
      </p:sp>
      <p:sp>
        <p:nvSpPr>
          <p:cNvPr id="48" name="TextBox 47"/>
          <p:cNvSpPr txBox="1"/>
          <p:nvPr/>
        </p:nvSpPr>
        <p:spPr>
          <a:xfrm>
            <a:off x="6538419" y="4427935"/>
            <a:ext cx="1707514" cy="2308324"/>
          </a:xfrm>
          <a:prstGeom prst="rect">
            <a:avLst/>
          </a:prstGeom>
          <a:noFill/>
        </p:spPr>
        <p:txBody>
          <a:bodyPr wrap="square" rtlCol="0">
            <a:spAutoFit/>
          </a:bodyPr>
          <a:lstStyle/>
          <a:p>
            <a:r>
              <a:rPr lang="en-GB" sz="1600" b="1" dirty="0">
                <a:solidFill>
                  <a:prstClr val="black"/>
                </a:solidFill>
              </a:rPr>
              <a:t>“Evidence-based policy making</a:t>
            </a:r>
            <a:r>
              <a:rPr lang="en-GB" sz="1600" dirty="0">
                <a:solidFill>
                  <a:prstClr val="black"/>
                </a:solidFill>
              </a:rPr>
              <a:t>”</a:t>
            </a:r>
          </a:p>
          <a:p>
            <a:pPr marL="285750" indent="-285750">
              <a:buFont typeface="Arial" panose="020B0604020202020204" pitchFamily="34" charset="0"/>
              <a:buChar char="•"/>
            </a:pPr>
            <a:r>
              <a:rPr lang="en-GB" sz="1600" dirty="0">
                <a:solidFill>
                  <a:prstClr val="black"/>
                </a:solidFill>
              </a:rPr>
              <a:t>Country level assessments</a:t>
            </a:r>
          </a:p>
          <a:p>
            <a:pPr marL="285750" indent="-285750">
              <a:buFont typeface="Arial" panose="020B0604020202020204" pitchFamily="34" charset="0"/>
              <a:buChar char="•"/>
            </a:pPr>
            <a:r>
              <a:rPr lang="en-GB" sz="1600" dirty="0">
                <a:solidFill>
                  <a:prstClr val="black"/>
                </a:solidFill>
              </a:rPr>
              <a:t>Contribution to H2020 report</a:t>
            </a:r>
          </a:p>
          <a:p>
            <a:pPr marL="285750" indent="-285750">
              <a:buFont typeface="Arial" panose="020B0604020202020204" pitchFamily="34" charset="0"/>
              <a:buChar char="•"/>
            </a:pPr>
            <a:r>
              <a:rPr lang="en-GB" sz="1600" dirty="0" smtClean="0">
                <a:solidFill>
                  <a:prstClr val="black"/>
                </a:solidFill>
              </a:rPr>
              <a:t>Reporting </a:t>
            </a:r>
            <a:r>
              <a:rPr lang="en-GB" sz="1600" dirty="0">
                <a:solidFill>
                  <a:prstClr val="black"/>
                </a:solidFill>
              </a:rPr>
              <a:t>of </a:t>
            </a:r>
            <a:r>
              <a:rPr lang="en-GB" sz="1600" dirty="0" smtClean="0">
                <a:solidFill>
                  <a:prstClr val="black"/>
                </a:solidFill>
              </a:rPr>
              <a:t>indicators</a:t>
            </a:r>
            <a:endParaRPr lang="en-GB" sz="1600" dirty="0">
              <a:solidFill>
                <a:prstClr val="black"/>
              </a:solidFill>
            </a:endParaRPr>
          </a:p>
        </p:txBody>
      </p:sp>
      <p:cxnSp>
        <p:nvCxnSpPr>
          <p:cNvPr id="49" name="Straight Connector 48"/>
          <p:cNvCxnSpPr/>
          <p:nvPr/>
        </p:nvCxnSpPr>
        <p:spPr>
          <a:xfrm>
            <a:off x="8220443" y="2961069"/>
            <a:ext cx="0" cy="160615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220443" y="947360"/>
            <a:ext cx="1927900" cy="646331"/>
          </a:xfrm>
          <a:prstGeom prst="rect">
            <a:avLst/>
          </a:prstGeom>
          <a:solidFill>
            <a:schemeClr val="bg1">
              <a:lumMod val="50000"/>
            </a:schemeClr>
          </a:solidFill>
        </p:spPr>
        <p:txBody>
          <a:bodyPr wrap="square" rtlCol="0">
            <a:spAutoFit/>
          </a:bodyPr>
          <a:lstStyle/>
          <a:p>
            <a:pPr algn="ctr"/>
            <a:r>
              <a:rPr lang="en-GB" b="1" dirty="0" smtClean="0">
                <a:solidFill>
                  <a:prstClr val="white"/>
                </a:solidFill>
              </a:rPr>
              <a:t>Post-2020 commitment  </a:t>
            </a:r>
            <a:endParaRPr lang="en-GB" b="1" dirty="0">
              <a:solidFill>
                <a:prstClr val="white"/>
              </a:solidFill>
            </a:endParaRPr>
          </a:p>
        </p:txBody>
      </p:sp>
      <p:pic>
        <p:nvPicPr>
          <p:cNvPr id="51" name="Picture 50"/>
          <p:cNvPicPr/>
          <p:nvPr/>
        </p:nvPicPr>
        <p:blipFill>
          <a:blip r:embed="rId3" cstate="print">
            <a:extLst>
              <a:ext uri="{28A0092B-C50C-407E-A947-70E740481C1C}">
                <a14:useLocalDpi xmlns:a14="http://schemas.microsoft.com/office/drawing/2010/main" val="0"/>
              </a:ext>
            </a:extLst>
          </a:blip>
          <a:stretch>
            <a:fillRect/>
          </a:stretch>
        </p:blipFill>
        <p:spPr>
          <a:xfrm>
            <a:off x="7435157" y="1925142"/>
            <a:ext cx="1401445" cy="725170"/>
          </a:xfrm>
          <a:prstGeom prst="rect">
            <a:avLst/>
          </a:prstGeom>
        </p:spPr>
      </p:pic>
      <p:pic>
        <p:nvPicPr>
          <p:cNvPr id="8" name="Picture 7"/>
          <p:cNvPicPr>
            <a:picLocks noChangeAspect="1"/>
          </p:cNvPicPr>
          <p:nvPr/>
        </p:nvPicPr>
        <p:blipFill>
          <a:blip r:embed="rId4"/>
          <a:stretch>
            <a:fillRect/>
          </a:stretch>
        </p:blipFill>
        <p:spPr>
          <a:xfrm>
            <a:off x="10334657" y="1346222"/>
            <a:ext cx="1455507" cy="1243441"/>
          </a:xfrm>
          <a:prstGeom prst="rect">
            <a:avLst/>
          </a:prstGeom>
        </p:spPr>
      </p:pic>
    </p:spTree>
    <p:extLst>
      <p:ext uri="{BB962C8B-B14F-4D97-AF65-F5344CB8AC3E}">
        <p14:creationId xmlns:p14="http://schemas.microsoft.com/office/powerpoint/2010/main" val="3404704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ave 4"/>
          <p:cNvSpPr/>
          <p:nvPr/>
        </p:nvSpPr>
        <p:spPr>
          <a:xfrm>
            <a:off x="8632722" y="4942450"/>
            <a:ext cx="2387600" cy="995680"/>
          </a:xfrm>
          <a:prstGeom prst="wav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3" name="Text Placeholder 2"/>
          <p:cNvSpPr>
            <a:spLocks noGrp="1"/>
          </p:cNvSpPr>
          <p:nvPr>
            <p:ph type="body" sz="quarter" idx="11"/>
          </p:nvPr>
        </p:nvSpPr>
        <p:spPr>
          <a:xfrm>
            <a:off x="272590" y="279752"/>
            <a:ext cx="11311449" cy="1279264"/>
          </a:xfrm>
        </p:spPr>
        <p:txBody>
          <a:bodyPr>
            <a:normAutofit/>
          </a:bodyPr>
          <a:lstStyle/>
          <a:p>
            <a:r>
              <a:rPr lang="en-GB" sz="3800" dirty="0">
                <a:solidFill>
                  <a:schemeClr val="accent5">
                    <a:lumMod val="75000"/>
                  </a:schemeClr>
                </a:solidFill>
                <a:latin typeface="+mj-lt"/>
                <a:ea typeface="+mj-ea"/>
                <a:cs typeface="+mj-cs"/>
              </a:rPr>
              <a:t>Knowledge management along the MDIAK-C chain – operative model </a:t>
            </a:r>
            <a:endParaRPr lang="en-US" sz="3800" dirty="0">
              <a:solidFill>
                <a:schemeClr val="accent5">
                  <a:lumMod val="75000"/>
                </a:schemeClr>
              </a:solidFill>
              <a:latin typeface="+mj-lt"/>
              <a:ea typeface="+mj-ea"/>
              <a:cs typeface="+mj-cs"/>
            </a:endParaRPr>
          </a:p>
        </p:txBody>
      </p:sp>
      <p:grpSp>
        <p:nvGrpSpPr>
          <p:cNvPr id="14" name="Groeperen 4"/>
          <p:cNvGrpSpPr/>
          <p:nvPr/>
        </p:nvGrpSpPr>
        <p:grpSpPr>
          <a:xfrm>
            <a:off x="437987" y="1528952"/>
            <a:ext cx="8470038" cy="5270241"/>
            <a:chOff x="298115" y="1215785"/>
            <a:chExt cx="7840637" cy="4809142"/>
          </a:xfrm>
        </p:grpSpPr>
        <p:pic>
          <p:nvPicPr>
            <p:cNvPr id="15" name="Picture 14"/>
            <p:cNvPicPr>
              <a:picLocks noChangeAspect="1"/>
            </p:cNvPicPr>
            <p:nvPr/>
          </p:nvPicPr>
          <p:blipFill>
            <a:blip r:embed="rId2"/>
            <a:stretch>
              <a:fillRect/>
            </a:stretch>
          </p:blipFill>
          <p:spPr>
            <a:xfrm>
              <a:off x="298115" y="1315437"/>
              <a:ext cx="7840637" cy="4709490"/>
            </a:xfrm>
            <a:prstGeom prst="rect">
              <a:avLst/>
            </a:prstGeom>
          </p:spPr>
        </p:pic>
        <p:sp>
          <p:nvSpPr>
            <p:cNvPr id="16" name="Rechthoek 3"/>
            <p:cNvSpPr/>
            <p:nvPr/>
          </p:nvSpPr>
          <p:spPr>
            <a:xfrm>
              <a:off x="4999611" y="1215785"/>
              <a:ext cx="822960" cy="8229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solidFill>
                  <a:prstClr val="white"/>
                </a:solidFill>
              </a:endParaRPr>
            </a:p>
          </p:txBody>
        </p:sp>
      </p:gr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43239" y="6221745"/>
            <a:ext cx="2740758" cy="577448"/>
          </a:xfrm>
          <a:prstGeom prst="rect">
            <a:avLst/>
          </a:prstGeom>
        </p:spPr>
      </p:pic>
      <p:sp>
        <p:nvSpPr>
          <p:cNvPr id="4" name="TextBox 3"/>
          <p:cNvSpPr txBox="1"/>
          <p:nvPr/>
        </p:nvSpPr>
        <p:spPr>
          <a:xfrm>
            <a:off x="8831334" y="5167834"/>
            <a:ext cx="2752705" cy="415498"/>
          </a:xfrm>
          <a:prstGeom prst="rect">
            <a:avLst/>
          </a:prstGeom>
          <a:noFill/>
        </p:spPr>
        <p:txBody>
          <a:bodyPr wrap="square" rtlCol="0">
            <a:spAutoFit/>
          </a:bodyPr>
          <a:lstStyle/>
          <a:p>
            <a:r>
              <a:rPr lang="en-GB" sz="2100" b="1" i="1" cap="small" dirty="0" smtClean="0">
                <a:solidFill>
                  <a:schemeClr val="accent1">
                    <a:lumMod val="75000"/>
                  </a:schemeClr>
                </a:solidFill>
                <a:effectLst>
                  <a:outerShdw blurRad="38100" dist="38100" dir="2700000" algn="tl">
                    <a:srgbClr val="000000">
                      <a:alpha val="43137"/>
                    </a:srgbClr>
                  </a:outerShdw>
                </a:effectLst>
                <a:latin typeface="Calibri" panose="020F0502020204030204" pitchFamily="34" charset="0"/>
              </a:rPr>
              <a:t>C</a:t>
            </a:r>
            <a:r>
              <a:rPr lang="en-GB" sz="2100" b="1" i="1" cap="small" dirty="0" smtClean="0">
                <a:solidFill>
                  <a:schemeClr val="accent1">
                    <a:lumMod val="75000"/>
                  </a:schemeClr>
                </a:solidFill>
                <a:latin typeface="Calibri" panose="020F0502020204030204" pitchFamily="34" charset="0"/>
              </a:rPr>
              <a:t>ommunicate</a:t>
            </a:r>
            <a:endParaRPr lang="en-GB" sz="2100" b="1" i="1" cap="small" dirty="0">
              <a:solidFill>
                <a:schemeClr val="accent1">
                  <a:lumMod val="75000"/>
                </a:schemeClr>
              </a:solidFill>
              <a:latin typeface="Calibri" panose="020F0502020204030204" pitchFamily="34"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0700" y="1502706"/>
            <a:ext cx="4973339" cy="973684"/>
          </a:xfrm>
          <a:prstGeom prst="rect">
            <a:avLst/>
          </a:prstGeom>
        </p:spPr>
      </p:pic>
    </p:spTree>
    <p:extLst>
      <p:ext uri="{BB962C8B-B14F-4D97-AF65-F5344CB8AC3E}">
        <p14:creationId xmlns:p14="http://schemas.microsoft.com/office/powerpoint/2010/main" val="4766270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txBox="1">
            <a:spLocks/>
          </p:cNvSpPr>
          <p:nvPr/>
        </p:nvSpPr>
        <p:spPr>
          <a:xfrm>
            <a:off x="236455" y="184661"/>
            <a:ext cx="11612988" cy="398469"/>
          </a:xfrm>
          <a:prstGeom prst="rect">
            <a:avLst/>
          </a:prstGeom>
        </p:spPr>
        <p:txBody>
          <a:bodyPr vert="horz" lIns="91440" tIns="45720" rIns="91440" bIns="45720" rtlCol="0" anchor="ctr"/>
          <a:lstStyle>
            <a:defPPr>
              <a:defRPr lang="en-US"/>
            </a:defPPr>
            <a:lvl1pPr marR="0" lvl="0" indent="0" fontAlgn="auto">
              <a:lnSpc>
                <a:spcPct val="100000"/>
              </a:lnSpc>
              <a:spcBef>
                <a:spcPts val="0"/>
              </a:spcBef>
              <a:spcAft>
                <a:spcPts val="0"/>
              </a:spcAft>
              <a:buClrTx/>
              <a:buSzTx/>
              <a:buFontTx/>
              <a:buNone/>
              <a:tabLst/>
              <a:defRPr kumimoji="0" sz="3600" b="0" i="0" u="none" strike="noStrike" cap="none" spc="0" normalizeH="0" baseline="0">
                <a:ln>
                  <a:noFill/>
                </a:ln>
                <a:solidFill>
                  <a:srgbClr val="44546A"/>
                </a:solidFill>
                <a:effectLst/>
                <a:uLnTx/>
                <a:uFillTx/>
                <a:latin typeface="Calibri" panose="020F0502020204030204"/>
              </a:defRPr>
            </a:lvl1pPr>
          </a:lstStyle>
          <a:p>
            <a:r>
              <a:rPr lang="en-GB" sz="3800" b="1" dirty="0">
                <a:solidFill>
                  <a:schemeClr val="accent5">
                    <a:lumMod val="75000"/>
                  </a:schemeClr>
                </a:solidFill>
                <a:latin typeface="+mj-lt"/>
                <a:ea typeface="+mj-ea"/>
                <a:cs typeface="+mj-cs"/>
              </a:rPr>
              <a:t>Regular EEA’s state of environment reporting in Europe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249" y="2510159"/>
            <a:ext cx="11465172" cy="3100001"/>
          </a:xfrm>
          <a:prstGeom prst="rect">
            <a:avLst/>
          </a:prstGeom>
        </p:spPr>
      </p:pic>
      <p:pic>
        <p:nvPicPr>
          <p:cNvPr id="4" name="Picture 8" descr="1995"/>
          <p:cNvPicPr>
            <a:picLocks noChangeArrowheads="1"/>
          </p:cNvPicPr>
          <p:nvPr/>
        </p:nvPicPr>
        <p:blipFill>
          <a:blip r:embed="rId4"/>
          <a:srcRect/>
          <a:stretch>
            <a:fillRect/>
          </a:stretch>
        </p:blipFill>
        <p:spPr bwMode="auto">
          <a:xfrm>
            <a:off x="70467" y="2666805"/>
            <a:ext cx="1370622" cy="2044873"/>
          </a:xfrm>
          <a:prstGeom prst="rect">
            <a:avLst/>
          </a:prstGeom>
          <a:noFill/>
          <a:ln w="9525">
            <a:solidFill>
              <a:schemeClr val="accent1">
                <a:lumMod val="60000"/>
                <a:lumOff val="4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9" descr="1999"/>
          <p:cNvPicPr>
            <a:picLocks noChangeArrowheads="1"/>
          </p:cNvPicPr>
          <p:nvPr/>
        </p:nvPicPr>
        <p:blipFill>
          <a:blip r:embed="rId5"/>
          <a:srcRect/>
          <a:stretch>
            <a:fillRect/>
          </a:stretch>
        </p:blipFill>
        <p:spPr bwMode="auto">
          <a:xfrm>
            <a:off x="1713276" y="2666805"/>
            <a:ext cx="1435523" cy="2044873"/>
          </a:xfrm>
          <a:prstGeom prst="rect">
            <a:avLst/>
          </a:prstGeom>
          <a:noFill/>
          <a:ln w="9525">
            <a:solidFill>
              <a:schemeClr val="accent1">
                <a:lumMod val="60000"/>
                <a:lumOff val="4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Picture 10" descr="2005"/>
          <p:cNvPicPr>
            <a:picLocks noChangeArrowheads="1"/>
          </p:cNvPicPr>
          <p:nvPr/>
        </p:nvPicPr>
        <p:blipFill>
          <a:blip r:embed="rId6"/>
          <a:srcRect/>
          <a:stretch>
            <a:fillRect/>
          </a:stretch>
        </p:blipFill>
        <p:spPr bwMode="auto">
          <a:xfrm>
            <a:off x="3507352" y="2666805"/>
            <a:ext cx="1337300" cy="2044873"/>
          </a:xfrm>
          <a:prstGeom prst="rect">
            <a:avLst/>
          </a:prstGeom>
          <a:noFill/>
          <a:ln w="9525">
            <a:solidFill>
              <a:schemeClr val="accent1">
                <a:lumMod val="60000"/>
                <a:lumOff val="4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 name="Picture 14" descr="SOER-2010-Synthesis-frontcover-final-EN-web"/>
          <p:cNvPicPr>
            <a:picLocks noChangeArrowheads="1"/>
          </p:cNvPicPr>
          <p:nvPr/>
        </p:nvPicPr>
        <p:blipFill>
          <a:blip r:embed="rId7"/>
          <a:srcRect/>
          <a:stretch>
            <a:fillRect/>
          </a:stretch>
        </p:blipFill>
        <p:spPr bwMode="auto">
          <a:xfrm>
            <a:off x="5116231" y="2666805"/>
            <a:ext cx="1382774" cy="2044873"/>
          </a:xfrm>
          <a:prstGeom prst="rect">
            <a:avLst/>
          </a:prstGeom>
          <a:noFill/>
          <a:ln w="9525">
            <a:solidFill>
              <a:schemeClr val="accent1">
                <a:lumMod val="60000"/>
                <a:lumOff val="4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8"/>
          <a:stretch>
            <a:fillRect/>
          </a:stretch>
        </p:blipFill>
        <p:spPr>
          <a:xfrm>
            <a:off x="6786258" y="2665927"/>
            <a:ext cx="1412788" cy="2057849"/>
          </a:xfrm>
          <a:prstGeom prst="rect">
            <a:avLst/>
          </a:prstGeom>
          <a:noFill/>
          <a:ln w="9525">
            <a:solidFill>
              <a:schemeClr val="accent1">
                <a:lumMod val="60000"/>
                <a:lumOff val="40000"/>
              </a:schemeClr>
            </a:solidFill>
            <a:miter lim="800000"/>
            <a:headEnd/>
            <a:tailEnd/>
          </a:ln>
          <a:effectLst>
            <a:outerShdw blurRad="50800" dist="38100" dir="2700000" algn="tl" rotWithShape="0">
              <a:prstClr val="black">
                <a:alpha val="40000"/>
              </a:prstClr>
            </a:outerShdw>
          </a:effectLst>
        </p:spPr>
      </p:pic>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57556" y="1091063"/>
            <a:ext cx="2581292" cy="3651279"/>
          </a:xfrm>
          <a:prstGeom prst="rect">
            <a:avLst/>
          </a:prstGeom>
          <a:noFill/>
          <a:ln w="9525">
            <a:solidFill>
              <a:schemeClr val="accent1">
                <a:lumMod val="60000"/>
                <a:lumOff val="40000"/>
              </a:schemeClr>
            </a:solidFill>
            <a:miter lim="800000"/>
            <a:headEnd/>
            <a:tailEnd/>
          </a:ln>
          <a:effectLst>
            <a:outerShdw blurRad="50800" dist="38100" dir="2700000" algn="tl" rotWithShape="0">
              <a:prstClr val="black">
                <a:alpha val="40000"/>
              </a:prstClr>
            </a:outerShdw>
          </a:effectLst>
        </p:spPr>
      </p:pic>
      <p:sp>
        <p:nvSpPr>
          <p:cNvPr id="10" name="AutoShape 2" descr="Horizon 2020 mediterranean report">
            <a:hlinkClick r:id="rId10" tooltip="Horizon 2020 mediterranean report"/>
          </p:cNvPr>
          <p:cNvSpPr>
            <a:spLocks noChangeAspect="1" noChangeArrowheads="1"/>
          </p:cNvSpPr>
          <p:nvPr/>
        </p:nvSpPr>
        <p:spPr bwMode="auto">
          <a:xfrm>
            <a:off x="58610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Content Placeholder 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06049" y="941621"/>
            <a:ext cx="1160418" cy="1645983"/>
          </a:xfrm>
          <a:prstGeom prst="rect">
            <a:avLst/>
          </a:prstGeom>
        </p:spPr>
      </p:pic>
      <p:pic>
        <p:nvPicPr>
          <p:cNvPr id="12" name="Pictur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225475" y="973374"/>
            <a:ext cx="1120878" cy="1589898"/>
          </a:xfrm>
          <a:prstGeom prst="rect">
            <a:avLst/>
          </a:prstGeom>
        </p:spPr>
      </p:pic>
      <p:pic>
        <p:nvPicPr>
          <p:cNvPr id="13" name="Picture 1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304164" y="986976"/>
            <a:ext cx="1146960" cy="1621037"/>
          </a:xfrm>
          <a:prstGeom prst="rect">
            <a:avLst/>
          </a:prstGeom>
        </p:spPr>
      </p:pic>
      <p:sp>
        <p:nvSpPr>
          <p:cNvPr id="14" name="TextBox 13"/>
          <p:cNvSpPr txBox="1"/>
          <p:nvPr/>
        </p:nvSpPr>
        <p:spPr>
          <a:xfrm>
            <a:off x="438973" y="1302947"/>
            <a:ext cx="1478016" cy="92333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0" scaled="1"/>
            <a:tileRect/>
          </a:gradFill>
        </p:spPr>
        <p:txBody>
          <a:bodyPr wrap="square" rtlCol="0">
            <a:spAutoFit/>
          </a:bodyPr>
          <a:lstStyle/>
          <a:p>
            <a:r>
              <a:rPr lang="en-GB" dirty="0" smtClean="0"/>
              <a:t>Joint EEA-UNEP/MAP reports</a:t>
            </a:r>
            <a:endParaRPr lang="en-US" dirty="0"/>
          </a:p>
        </p:txBody>
      </p:sp>
    </p:spTree>
    <p:extLst>
      <p:ext uri="{BB962C8B-B14F-4D97-AF65-F5344CB8AC3E}">
        <p14:creationId xmlns:p14="http://schemas.microsoft.com/office/powerpoint/2010/main" val="247569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15479" y="144826"/>
            <a:ext cx="11260332" cy="483608"/>
          </a:xfrm>
          <a:prstGeom prst="rect">
            <a:avLst/>
          </a:prstGeom>
        </p:spPr>
        <p:txBody>
          <a:bodyPr vert="horz" lIns="91440" tIns="45720" rIns="91440" bIns="45720" rtlCol="0" anchor="ctr"/>
          <a:lstStyle>
            <a:defPPr>
              <a:defRPr lang="en-US"/>
            </a:defPPr>
            <a:lvl1pPr marR="0" lvl="0" indent="0" fontAlgn="auto">
              <a:lnSpc>
                <a:spcPct val="100000"/>
              </a:lnSpc>
              <a:spcBef>
                <a:spcPts val="0"/>
              </a:spcBef>
              <a:spcAft>
                <a:spcPts val="0"/>
              </a:spcAft>
              <a:buClrTx/>
              <a:buSzTx/>
              <a:buFontTx/>
              <a:buNone/>
              <a:tabLst/>
              <a:defRPr kumimoji="0" sz="3400" b="0" i="0" u="none" strike="noStrike" cap="none" spc="0" normalizeH="0" baseline="0">
                <a:ln>
                  <a:noFill/>
                </a:ln>
                <a:solidFill>
                  <a:srgbClr val="44546A"/>
                </a:solidFill>
                <a:effectLst/>
                <a:uLnTx/>
                <a:uFillTx/>
                <a:latin typeface="Calibri" panose="020F0502020204030204"/>
              </a:defRPr>
            </a:lvl1pPr>
          </a:lstStyle>
          <a:p>
            <a:r>
              <a:rPr lang="en-GB" sz="3800" b="1" dirty="0">
                <a:solidFill>
                  <a:schemeClr val="accent5">
                    <a:lumMod val="75000"/>
                  </a:schemeClr>
                </a:solidFill>
                <a:latin typeface="+mj-lt"/>
                <a:ea typeface="+mj-ea"/>
                <a:cs typeface="+mj-cs"/>
              </a:rPr>
              <a:t>SOER 2020: some successes but a discouraging outlook</a:t>
            </a:r>
          </a:p>
        </p:txBody>
      </p:sp>
      <p:grpSp>
        <p:nvGrpSpPr>
          <p:cNvPr id="8" name="Group 7"/>
          <p:cNvGrpSpPr/>
          <p:nvPr/>
        </p:nvGrpSpPr>
        <p:grpSpPr>
          <a:xfrm>
            <a:off x="77771" y="1151456"/>
            <a:ext cx="12248581" cy="5075725"/>
            <a:chOff x="-106861" y="1151456"/>
            <a:chExt cx="12248581" cy="5075725"/>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b="1672"/>
            <a:stretch/>
          </p:blipFill>
          <p:spPr>
            <a:xfrm>
              <a:off x="50279" y="1593753"/>
              <a:ext cx="12091441" cy="4633428"/>
            </a:xfrm>
            <a:prstGeom prst="rect">
              <a:avLst/>
            </a:prstGeom>
          </p:spPr>
        </p:pic>
        <p:grpSp>
          <p:nvGrpSpPr>
            <p:cNvPr id="2" name="Group 1"/>
            <p:cNvGrpSpPr/>
            <p:nvPr/>
          </p:nvGrpSpPr>
          <p:grpSpPr>
            <a:xfrm>
              <a:off x="-106861" y="1151456"/>
              <a:ext cx="11782459" cy="2393187"/>
              <a:chOff x="-106861" y="1151456"/>
              <a:chExt cx="11782459" cy="2393187"/>
            </a:xfrm>
          </p:grpSpPr>
          <p:grpSp>
            <p:nvGrpSpPr>
              <p:cNvPr id="7" name="Group 6"/>
              <p:cNvGrpSpPr/>
              <p:nvPr/>
            </p:nvGrpSpPr>
            <p:grpSpPr>
              <a:xfrm>
                <a:off x="-106861" y="1151456"/>
                <a:ext cx="9522139" cy="2393187"/>
                <a:chOff x="-104974" y="1025331"/>
                <a:chExt cx="9522139" cy="2393187"/>
              </a:xfrm>
            </p:grpSpPr>
            <p:sp>
              <p:nvSpPr>
                <p:cNvPr id="5" name="TextBox 4"/>
                <p:cNvSpPr txBox="1"/>
                <p:nvPr/>
              </p:nvSpPr>
              <p:spPr>
                <a:xfrm>
                  <a:off x="5467053" y="1025331"/>
                  <a:ext cx="3950112" cy="830997"/>
                </a:xfrm>
                <a:prstGeom prst="rect">
                  <a:avLst/>
                </a:prstGeom>
                <a:noFill/>
              </p:spPr>
              <p:txBody>
                <a:bodyPr wrap="square" rtlCol="0">
                  <a:spAutoFit/>
                </a:bodyPr>
                <a:lstStyle>
                  <a:defPPr>
                    <a:defRPr lang="en-US"/>
                  </a:defPPr>
                  <a:lvl1pPr algn="ctr">
                    <a:defRPr sz="2400"/>
                  </a:lvl1pPr>
                </a:lstStyle>
                <a:p>
                  <a:r>
                    <a:rPr lang="de-DE" dirty="0"/>
                    <a:t>2. Low carbon and resource efficient economy</a:t>
                  </a:r>
                  <a:endParaRPr lang="en-GB" dirty="0"/>
                </a:p>
              </p:txBody>
            </p:sp>
            <p:sp>
              <p:nvSpPr>
                <p:cNvPr id="6" name="TextBox 5"/>
                <p:cNvSpPr txBox="1"/>
                <p:nvPr/>
              </p:nvSpPr>
              <p:spPr>
                <a:xfrm>
                  <a:off x="-104974" y="1756525"/>
                  <a:ext cx="1623145" cy="1661993"/>
                </a:xfrm>
                <a:prstGeom prst="rect">
                  <a:avLst/>
                </a:prstGeom>
                <a:solidFill>
                  <a:schemeClr val="bg1"/>
                </a:solidFill>
              </p:spPr>
              <p:txBody>
                <a:bodyPr wrap="square" rtlCol="0">
                  <a:spAutoFit/>
                </a:bodyPr>
                <a:lstStyle/>
                <a:p>
                  <a:pPr algn="ctr"/>
                  <a:r>
                    <a:rPr lang="de-DE" sz="2400" dirty="0"/>
                    <a:t>Past trends</a:t>
                  </a:r>
                  <a:br>
                    <a:rPr lang="de-DE" sz="2400" dirty="0"/>
                  </a:br>
                  <a:r>
                    <a:rPr lang="de-DE" dirty="0"/>
                    <a:t>(5-10 years)</a:t>
                  </a:r>
                </a:p>
                <a:p>
                  <a:pPr algn="ctr"/>
                  <a:endParaRPr lang="de-DE" dirty="0"/>
                </a:p>
                <a:p>
                  <a:pPr algn="ctr"/>
                  <a:r>
                    <a:rPr lang="de-DE" sz="2400" dirty="0"/>
                    <a:t>Outlook</a:t>
                  </a:r>
                </a:p>
                <a:p>
                  <a:pPr algn="ctr"/>
                  <a:r>
                    <a:rPr lang="de-DE" dirty="0"/>
                    <a:t>To 2030</a:t>
                  </a:r>
                  <a:endParaRPr lang="en-GB" dirty="0"/>
                </a:p>
              </p:txBody>
            </p:sp>
          </p:grpSp>
          <p:sp>
            <p:nvSpPr>
              <p:cNvPr id="4" name="TextBox 3"/>
              <p:cNvSpPr txBox="1"/>
              <p:nvPr/>
            </p:nvSpPr>
            <p:spPr>
              <a:xfrm>
                <a:off x="1397058" y="1196221"/>
                <a:ext cx="3906079" cy="461665"/>
              </a:xfrm>
              <a:prstGeom prst="rect">
                <a:avLst/>
              </a:prstGeom>
              <a:noFill/>
            </p:spPr>
            <p:txBody>
              <a:bodyPr wrap="square" rtlCol="0">
                <a:spAutoFit/>
              </a:bodyPr>
              <a:lstStyle/>
              <a:p>
                <a:pPr algn="ctr"/>
                <a:r>
                  <a:rPr lang="en-US" sz="2400" dirty="0"/>
                  <a:t>1. Natural capital</a:t>
                </a:r>
              </a:p>
            </p:txBody>
          </p:sp>
          <p:sp>
            <p:nvSpPr>
              <p:cNvPr id="10" name="TextBox 9"/>
              <p:cNvSpPr txBox="1"/>
              <p:nvPr/>
            </p:nvSpPr>
            <p:spPr>
              <a:xfrm>
                <a:off x="9455008" y="1173294"/>
                <a:ext cx="2220590" cy="830997"/>
              </a:xfrm>
              <a:prstGeom prst="rect">
                <a:avLst/>
              </a:prstGeom>
              <a:noFill/>
            </p:spPr>
            <p:txBody>
              <a:bodyPr wrap="square" rtlCol="0">
                <a:spAutoFit/>
              </a:bodyPr>
              <a:lstStyle>
                <a:defPPr>
                  <a:defRPr lang="en-US"/>
                </a:defPPr>
                <a:lvl1pPr algn="ctr">
                  <a:defRPr sz="2400"/>
                </a:lvl1pPr>
              </a:lstStyle>
              <a:p>
                <a:r>
                  <a:rPr lang="en-US" dirty="0"/>
                  <a:t>3. Health and wellbeing</a:t>
                </a:r>
              </a:p>
            </p:txBody>
          </p:sp>
        </p:grpSp>
      </p:grpSp>
    </p:spTree>
    <p:extLst>
      <p:ext uri="{BB962C8B-B14F-4D97-AF65-F5344CB8AC3E}">
        <p14:creationId xmlns:p14="http://schemas.microsoft.com/office/powerpoint/2010/main" val="24488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60031" y="1055985"/>
            <a:ext cx="9080220" cy="4843102"/>
          </a:xfrm>
        </p:spPr>
        <p:txBody>
          <a:bodyPr>
            <a:noAutofit/>
          </a:bodyPr>
          <a:lstStyle/>
          <a:p>
            <a:pPr>
              <a:lnSpc>
                <a:spcPct val="80000"/>
              </a:lnSpc>
            </a:pPr>
            <a:r>
              <a:rPr lang="en-US" sz="2300" dirty="0"/>
              <a:t>The UN Decade of Ocean Science for Sustainable Development: a Mediterranean perspective, Francesca Santoro, IOC-UNESCO  </a:t>
            </a:r>
          </a:p>
          <a:p>
            <a:pPr>
              <a:lnSpc>
                <a:spcPct val="80000"/>
              </a:lnSpc>
            </a:pPr>
            <a:r>
              <a:rPr lang="en-US" sz="2300" dirty="0"/>
              <a:t>A Workshop to define the contribution of the UN Decade of Ocean Science for Sustainable Development, Margherita </a:t>
            </a:r>
            <a:r>
              <a:rPr lang="en-US" sz="2300" dirty="0" err="1"/>
              <a:t>Cappelletto</a:t>
            </a:r>
            <a:r>
              <a:rPr lang="en-US" sz="2300" dirty="0"/>
              <a:t>, </a:t>
            </a:r>
            <a:r>
              <a:rPr lang="en-US" sz="2300" dirty="0" smtClean="0"/>
              <a:t>Italian National Research Council (CNR)  </a:t>
            </a:r>
            <a:endParaRPr lang="en-US" sz="2300" dirty="0"/>
          </a:p>
          <a:p>
            <a:pPr>
              <a:lnSpc>
                <a:spcPct val="80000"/>
              </a:lnSpc>
            </a:pPr>
            <a:r>
              <a:rPr lang="en-US" sz="2300" dirty="0"/>
              <a:t>Mapping of MAP objectives, targets and indicators against the SDGs, Julien Le Tellier, UNEP/MAP</a:t>
            </a:r>
          </a:p>
          <a:p>
            <a:pPr>
              <a:lnSpc>
                <a:spcPct val="80000"/>
              </a:lnSpc>
            </a:pPr>
            <a:r>
              <a:rPr lang="en-US" sz="2300" dirty="0"/>
              <a:t>Monitoring and Assessment under MEDPOL umbrella, Jelena Knezevic, MEDPOL</a:t>
            </a:r>
          </a:p>
          <a:p>
            <a:pPr>
              <a:lnSpc>
                <a:spcPct val="80000"/>
              </a:lnSpc>
            </a:pPr>
            <a:r>
              <a:rPr lang="en-US" sz="2300" dirty="0"/>
              <a:t>Regional knowledge platform, latest developments in terms of regional infrastructure and tools, Giordano Giorgi, </a:t>
            </a:r>
            <a:r>
              <a:rPr lang="en-US" sz="2300" dirty="0" err="1"/>
              <a:t>InfoRAC</a:t>
            </a:r>
            <a:r>
              <a:rPr lang="en-US" sz="2300" dirty="0"/>
              <a:t>– ISPRA</a:t>
            </a:r>
          </a:p>
          <a:p>
            <a:pPr>
              <a:lnSpc>
                <a:spcPct val="80000"/>
              </a:lnSpc>
            </a:pPr>
            <a:r>
              <a:rPr lang="en-US" sz="2300" dirty="0"/>
              <a:t>Morocco national practice and experience in managing and reporting environmental information, Mohamed El Bouch, </a:t>
            </a:r>
            <a:r>
              <a:rPr lang="en-US" sz="2300" dirty="0" err="1" smtClean="0"/>
              <a:t>Secrétariat</a:t>
            </a:r>
            <a:r>
              <a:rPr lang="en-US" sz="2300" dirty="0" smtClean="0"/>
              <a:t> </a:t>
            </a:r>
            <a:r>
              <a:rPr lang="en-US" sz="2300" dirty="0" err="1" smtClean="0"/>
              <a:t>d’Etat</a:t>
            </a:r>
            <a:r>
              <a:rPr lang="en-US" sz="2300" dirty="0" smtClean="0"/>
              <a:t> charg</a:t>
            </a:r>
            <a:r>
              <a:rPr lang="en-US" sz="2300" dirty="0"/>
              <a:t>é</a:t>
            </a:r>
            <a:r>
              <a:rPr lang="en-US" sz="2300" dirty="0" smtClean="0"/>
              <a:t> du </a:t>
            </a:r>
            <a:r>
              <a:rPr lang="en-US" sz="2300" dirty="0" err="1" smtClean="0"/>
              <a:t>D</a:t>
            </a:r>
            <a:r>
              <a:rPr lang="en-US" sz="2300" dirty="0" err="1"/>
              <a:t>é</a:t>
            </a:r>
            <a:r>
              <a:rPr lang="en-US" sz="2300" dirty="0" err="1" smtClean="0"/>
              <a:t>veloppement</a:t>
            </a:r>
            <a:r>
              <a:rPr lang="en-US" sz="2300" dirty="0" smtClean="0"/>
              <a:t> Durable</a:t>
            </a:r>
          </a:p>
          <a:p>
            <a:pPr>
              <a:lnSpc>
                <a:spcPct val="80000"/>
              </a:lnSpc>
            </a:pPr>
            <a:r>
              <a:rPr lang="en-GB" sz="2300" dirty="0" smtClean="0"/>
              <a:t>Q&amp;A</a:t>
            </a:r>
            <a:endParaRPr lang="en-US" sz="2300" dirty="0"/>
          </a:p>
        </p:txBody>
      </p:sp>
      <p:sp>
        <p:nvSpPr>
          <p:cNvPr id="3" name="Text Placeholder 2"/>
          <p:cNvSpPr>
            <a:spLocks noGrp="1"/>
          </p:cNvSpPr>
          <p:nvPr>
            <p:ph type="body" sz="quarter" idx="11"/>
          </p:nvPr>
        </p:nvSpPr>
        <p:spPr>
          <a:xfrm>
            <a:off x="2651760" y="224416"/>
            <a:ext cx="8929786" cy="1279264"/>
          </a:xfrm>
        </p:spPr>
        <p:txBody>
          <a:bodyPr>
            <a:normAutofit/>
          </a:bodyPr>
          <a:lstStyle/>
          <a:p>
            <a:r>
              <a:rPr lang="en-GB" sz="3800" dirty="0" err="1" smtClean="0">
                <a:solidFill>
                  <a:schemeClr val="accent5">
                    <a:lumMod val="75000"/>
                  </a:schemeClr>
                </a:solidFill>
                <a:latin typeface="+mj-lt"/>
                <a:ea typeface="+mj-ea"/>
                <a:cs typeface="+mj-cs"/>
              </a:rPr>
              <a:t>Panelists</a:t>
            </a:r>
            <a:r>
              <a:rPr lang="en-GB" sz="3800" dirty="0" smtClean="0">
                <a:solidFill>
                  <a:schemeClr val="accent5">
                    <a:lumMod val="75000"/>
                  </a:schemeClr>
                </a:solidFill>
                <a:latin typeface="+mj-lt"/>
                <a:ea typeface="+mj-ea"/>
                <a:cs typeface="+mj-cs"/>
              </a:rPr>
              <a:t> for the side-event</a:t>
            </a:r>
            <a:endParaRPr lang="en-US" sz="3800" dirty="0">
              <a:solidFill>
                <a:schemeClr val="accent5">
                  <a:lumMod val="75000"/>
                </a:schemeClr>
              </a:solidFill>
              <a:latin typeface="+mj-lt"/>
              <a:ea typeface="+mj-ea"/>
              <a:cs typeface="+mj-cs"/>
            </a:endParaRPr>
          </a:p>
        </p:txBody>
      </p:sp>
      <p:pic>
        <p:nvPicPr>
          <p:cNvPr id="4" name="Picture 3" descr="C:\Users\stomasina\AppData\Local\Microsoft\Windows\Temporary Internet Files\Content.Outlook\IX13HL5J\UNEP MAP colors (00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5583" y="2462689"/>
            <a:ext cx="1616855" cy="786119"/>
          </a:xfrm>
          <a:prstGeom prst="rect">
            <a:avLst/>
          </a:prstGeom>
          <a:noFill/>
          <a:ln>
            <a:noFill/>
          </a:ln>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111841" y="1055984"/>
            <a:ext cx="2248973" cy="756679"/>
          </a:xfrm>
          <a:prstGeom prst="rect">
            <a:avLst/>
          </a:prstGeom>
        </p:spPr>
      </p:pic>
      <p:pic>
        <p:nvPicPr>
          <p:cNvPr id="8" name="Picture 7"/>
          <p:cNvPicPr>
            <a:picLocks noChangeAspect="1"/>
          </p:cNvPicPr>
          <p:nvPr/>
        </p:nvPicPr>
        <p:blipFill>
          <a:blip r:embed="rId4"/>
          <a:stretch>
            <a:fillRect/>
          </a:stretch>
        </p:blipFill>
        <p:spPr>
          <a:xfrm>
            <a:off x="470452" y="3477536"/>
            <a:ext cx="976452" cy="1079236"/>
          </a:xfrm>
          <a:prstGeom prst="rect">
            <a:avLst/>
          </a:prstGeom>
        </p:spPr>
      </p:pic>
      <p:pic>
        <p:nvPicPr>
          <p:cNvPr id="10" name="Picture 9" descr="01uk"/>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66708" y="6097800"/>
            <a:ext cx="2830672" cy="632856"/>
          </a:xfrm>
          <a:prstGeom prst="rect">
            <a:avLst/>
          </a:prstGeom>
          <a:noFill/>
          <a:ln>
            <a:noFill/>
          </a:ln>
        </p:spPr>
      </p:pic>
      <p:pic>
        <p:nvPicPr>
          <p:cNvPr id="11" name="Image 7"/>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7044" y="4853677"/>
            <a:ext cx="1024861" cy="933937"/>
          </a:xfrm>
          <a:prstGeom prst="rect">
            <a:avLst/>
          </a:prstGeom>
          <a:noFill/>
        </p:spPr>
      </p:pic>
      <p:pic>
        <p:nvPicPr>
          <p:cNvPr id="12" name="Immagine 3"/>
          <p:cNvPicPr/>
          <p:nvPr/>
        </p:nvPicPr>
        <p:blipFill rotWithShape="1">
          <a:blip r:embed="rId7">
            <a:extLst>
              <a:ext uri="{28A0092B-C50C-407E-A947-70E740481C1C}">
                <a14:useLocalDpi xmlns:a14="http://schemas.microsoft.com/office/drawing/2010/main" val="0"/>
              </a:ext>
            </a:extLst>
          </a:blip>
          <a:srcRect b="24547"/>
          <a:stretch/>
        </p:blipFill>
        <p:spPr bwMode="auto">
          <a:xfrm>
            <a:off x="1527097" y="1943600"/>
            <a:ext cx="763793" cy="424927"/>
          </a:xfrm>
          <a:prstGeom prst="rect">
            <a:avLst/>
          </a:prstGeom>
          <a:ln>
            <a:noFill/>
          </a:ln>
          <a:extLst>
            <a:ext uri="{53640926-AAD7-44D8-BBD7-CCE9431645EC}">
              <a14:shadowObscured xmlns:a14="http://schemas.microsoft.com/office/drawing/2010/main"/>
            </a:ext>
          </a:extLst>
        </p:spPr>
      </p:pic>
      <p:pic>
        <p:nvPicPr>
          <p:cNvPr id="13" name="Picture 12"/>
          <p:cNvPicPr/>
          <p:nvPr/>
        </p:nvPicPr>
        <p:blipFill>
          <a:blip r:embed="rId8" cstate="print">
            <a:extLst>
              <a:ext uri="{28A0092B-C50C-407E-A947-70E740481C1C}">
                <a14:useLocalDpi xmlns:a14="http://schemas.microsoft.com/office/drawing/2010/main" val="0"/>
              </a:ext>
            </a:extLst>
          </a:blip>
          <a:stretch>
            <a:fillRect/>
          </a:stretch>
        </p:blipFill>
        <p:spPr>
          <a:xfrm>
            <a:off x="10180101" y="224416"/>
            <a:ext cx="1401445" cy="725170"/>
          </a:xfrm>
          <a:prstGeom prst="rect">
            <a:avLst/>
          </a:prstGeom>
        </p:spPr>
      </p:pic>
    </p:spTree>
    <p:extLst>
      <p:ext uri="{BB962C8B-B14F-4D97-AF65-F5344CB8AC3E}">
        <p14:creationId xmlns:p14="http://schemas.microsoft.com/office/powerpoint/2010/main" val="27899281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TotalTime>
  <Words>424</Words>
  <Application>Microsoft Office PowerPoint</Application>
  <PresentationFormat>Widescreen</PresentationFormat>
  <Paragraphs>99</Paragraphs>
  <Slides>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Arial</vt:lpstr>
      <vt:lpstr>Calibri</vt:lpstr>
      <vt:lpstr>Calibri Light</vt:lpstr>
      <vt:lpstr>Lucida Sans Unicode</vt:lpstr>
      <vt:lpstr>MS Mincho</vt:lpstr>
      <vt:lpstr>Open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European Environment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Cécile Roddier-Quefelec</dc:creator>
  <cp:lastModifiedBy>Cécile Roddier-Quefelec</cp:lastModifiedBy>
  <cp:revision>21</cp:revision>
  <dcterms:created xsi:type="dcterms:W3CDTF">2019-12-03T16:32:25Z</dcterms:created>
  <dcterms:modified xsi:type="dcterms:W3CDTF">2019-12-03T22:12:11Z</dcterms:modified>
</cp:coreProperties>
</file>