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98" r:id="rId2"/>
    <p:sldMasterId id="2147483692" r:id="rId3"/>
  </p:sldMasterIdLst>
  <p:notesMasterIdLst>
    <p:notesMasterId r:id="rId13"/>
  </p:notesMasterIdLst>
  <p:handoutMasterIdLst>
    <p:handoutMasterId r:id="rId14"/>
  </p:handoutMasterIdLst>
  <p:sldIdLst>
    <p:sldId id="447" r:id="rId4"/>
    <p:sldId id="448" r:id="rId5"/>
    <p:sldId id="449" r:id="rId6"/>
    <p:sldId id="256" r:id="rId7"/>
    <p:sldId id="442" r:id="rId8"/>
    <p:sldId id="443" r:id="rId9"/>
    <p:sldId id="444" r:id="rId10"/>
    <p:sldId id="445" r:id="rId11"/>
    <p:sldId id="446" r:id="rId12"/>
  </p:sldIdLst>
  <p:sldSz cx="12192000" cy="6858000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746"/>
    <a:srgbClr val="113A60"/>
    <a:srgbClr val="016357"/>
    <a:srgbClr val="017567"/>
    <a:srgbClr val="007635"/>
    <a:srgbClr val="001C54"/>
    <a:srgbClr val="202661"/>
    <a:srgbClr val="3640A4"/>
    <a:srgbClr val="D63D27"/>
    <a:srgbClr val="007A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2" autoAdjust="0"/>
    <p:restoredTop sz="94645" autoAdjust="0"/>
  </p:normalViewPr>
  <p:slideViewPr>
    <p:cSldViewPr snapToGrid="0">
      <p:cViewPr varScale="1">
        <p:scale>
          <a:sx n="76" d="100"/>
          <a:sy n="76" d="100"/>
        </p:scale>
        <p:origin x="120" y="49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napToGrid="0">
      <p:cViewPr varScale="1">
        <p:scale>
          <a:sx n="116" d="100"/>
          <a:sy n="116" d="100"/>
        </p:scale>
        <p:origin x="2016" y="90"/>
      </p:cViewPr>
      <p:guideLst>
        <p:guide orient="horz" pos="2141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800" y="0"/>
            <a:ext cx="4301543" cy="34106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2A3EE131-D7AE-47FD-A14B-A4590389E309}" type="datetimeFigureOut">
              <a:rPr lang="en-GB" smtClean="0"/>
              <a:pPr/>
              <a:t>24/06/2019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4"/>
            <a:ext cx="4301543" cy="34106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800" y="6456614"/>
            <a:ext cx="4301543" cy="34106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AE2E2C6C-1A46-49B2-95A1-874E5B60CA1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47168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1697" y="0"/>
            <a:ext cx="4302625" cy="340265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54F6B5D3-2AB1-4063-BA50-FEBA813E0814}" type="datetimeFigureOut">
              <a:rPr lang="en-GB" smtClean="0"/>
              <a:pPr/>
              <a:t>24/06/2019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51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204" y="3271104"/>
            <a:ext cx="7942238" cy="267645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7411"/>
            <a:ext cx="4302625" cy="340265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1697" y="6457411"/>
            <a:ext cx="4302625" cy="340265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777201BC-94E4-4101-962D-54511777D22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234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5763" y="849313"/>
            <a:ext cx="4075112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201BC-94E4-4101-962D-54511777D224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990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62068" y="390871"/>
            <a:ext cx="3642894" cy="2658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 smtClean="0"/>
              <a:t>Speaker I Date I Venue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562068" y="914400"/>
            <a:ext cx="11037033" cy="146304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Presentation title goes here</a:t>
            </a:r>
          </a:p>
          <a:p>
            <a:pPr lvl="0"/>
            <a:r>
              <a:rPr lang="en-US" dirty="0" smtClean="0"/>
              <a:t>Max two lines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s_European Brief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711228" y="2036618"/>
            <a:ext cx="8870319" cy="3956858"/>
          </a:xfrm>
          <a:prstGeom prst="rect">
            <a:avLst/>
          </a:prstGeom>
        </p:spPr>
        <p:txBody>
          <a:bodyPr/>
          <a:lstStyle>
            <a:lvl1pPr>
              <a:defRPr sz="40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36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2711227" y="224416"/>
            <a:ext cx="8870319" cy="12792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562751" indent="0">
              <a:buNone/>
              <a:defRPr b="1"/>
            </a:lvl2pPr>
          </a:lstStyle>
          <a:p>
            <a:pPr lvl="0"/>
            <a:r>
              <a:rPr lang="en-US" dirty="0" smtClean="0"/>
              <a:t>Slide title goes here</a:t>
            </a:r>
            <a:br>
              <a:rPr lang="en-US" dirty="0" smtClean="0"/>
            </a:br>
            <a:r>
              <a:rPr lang="en-US" dirty="0" smtClean="0"/>
              <a:t>Max two lines</a:t>
            </a:r>
          </a:p>
        </p:txBody>
      </p:sp>
    </p:spTree>
    <p:extLst>
      <p:ext uri="{BB962C8B-B14F-4D97-AF65-F5344CB8AC3E}">
        <p14:creationId xmlns:p14="http://schemas.microsoft.com/office/powerpoint/2010/main" val="3587964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_image_Synthes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900262" y="75538"/>
            <a:ext cx="10353893" cy="5312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 smtClean="0"/>
              <a:t>Slide title goes here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900113" y="1249363"/>
            <a:ext cx="10353675" cy="4583112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360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320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280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280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900113" y="6191250"/>
            <a:ext cx="3219450" cy="260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aseline="0">
                <a:solidFill>
                  <a:srgbClr val="00174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562750" indent="0">
              <a:buNone/>
              <a:defRPr/>
            </a:lvl2pPr>
            <a:lvl3pPr marL="1125499" indent="0">
              <a:buNone/>
              <a:defRPr/>
            </a:lvl3pPr>
            <a:lvl4pPr marL="1688249" indent="0">
              <a:buNone/>
              <a:defRPr/>
            </a:lvl4pPr>
            <a:lvl5pPr marL="2251000" indent="0">
              <a:buNone/>
              <a:defRPr/>
            </a:lvl5pPr>
          </a:lstStyle>
          <a:p>
            <a:pPr lvl="0"/>
            <a:r>
              <a:rPr lang="en-US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Source reference for illustration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106825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3A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0" y="5844095"/>
            <a:ext cx="12192000" cy="24938"/>
          </a:xfrm>
          <a:prstGeom prst="line">
            <a:avLst/>
          </a:prstGeom>
          <a:ln w="114300">
            <a:solidFill>
              <a:srgbClr val="0163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Logo_H_White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4000" y="6228000"/>
            <a:ext cx="2160000" cy="40023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0458" y="6167245"/>
            <a:ext cx="1167967" cy="53601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defTabSz="1125472" rtl="0" eaLnBrk="1" latinLnBrk="0" hangingPunct="1">
        <a:spcBef>
          <a:spcPct val="0"/>
        </a:spcBef>
        <a:buNone/>
        <a:defRPr sz="54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051" indent="-422051" algn="l" defTabSz="1125472" rtl="0" eaLnBrk="1" latinLnBrk="0" hangingPunct="1">
        <a:spcBef>
          <a:spcPct val="20000"/>
        </a:spcBef>
        <a:buFont typeface="Arial" pitchFamily="34" charset="0"/>
        <a:buChar char="•"/>
        <a:defRPr sz="3939" kern="1200">
          <a:solidFill>
            <a:schemeClr val="tx1"/>
          </a:solidFill>
          <a:latin typeface="+mn-lt"/>
          <a:ea typeface="+mn-ea"/>
          <a:cs typeface="+mn-cs"/>
        </a:defRPr>
      </a:lvl1pPr>
      <a:lvl2pPr marL="914446" indent="-351710" algn="l" defTabSz="1125472" rtl="0" eaLnBrk="1" latinLnBrk="0" hangingPunct="1">
        <a:spcBef>
          <a:spcPct val="20000"/>
        </a:spcBef>
        <a:buFont typeface="Arial" pitchFamily="34" charset="0"/>
        <a:buChar char="–"/>
        <a:defRPr sz="3446" kern="1200">
          <a:solidFill>
            <a:schemeClr val="tx1"/>
          </a:solidFill>
          <a:latin typeface="+mn-lt"/>
          <a:ea typeface="+mn-ea"/>
          <a:cs typeface="+mn-cs"/>
        </a:defRPr>
      </a:lvl2pPr>
      <a:lvl3pPr marL="1406839" indent="-281368" algn="l" defTabSz="1125472" rtl="0" eaLnBrk="1" latinLnBrk="0" hangingPunct="1">
        <a:spcBef>
          <a:spcPct val="20000"/>
        </a:spcBef>
        <a:buFont typeface="Arial" pitchFamily="34" charset="0"/>
        <a:buChar char="•"/>
        <a:defRPr sz="2954" kern="1200">
          <a:solidFill>
            <a:schemeClr val="tx1"/>
          </a:solidFill>
          <a:latin typeface="+mn-lt"/>
          <a:ea typeface="+mn-ea"/>
          <a:cs typeface="+mn-cs"/>
        </a:defRPr>
      </a:lvl3pPr>
      <a:lvl4pPr marL="1969575" indent="-281368" algn="l" defTabSz="1125472" rtl="0" eaLnBrk="1" latinLnBrk="0" hangingPunct="1">
        <a:spcBef>
          <a:spcPct val="20000"/>
        </a:spcBef>
        <a:buFont typeface="Arial" pitchFamily="34" charset="0"/>
        <a:buChar char="–"/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532312" indent="-281368" algn="l" defTabSz="1125472" rtl="0" eaLnBrk="1" latinLnBrk="0" hangingPunct="1">
        <a:spcBef>
          <a:spcPct val="20000"/>
        </a:spcBef>
        <a:buFont typeface="Arial" pitchFamily="34" charset="0"/>
        <a:buChar char="»"/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95047" indent="-281368" algn="l" defTabSz="1125472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57783" indent="-281368" algn="l" defTabSz="1125472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20519" indent="-281368" algn="l" defTabSz="1125472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783254" indent="-281368" algn="l" defTabSz="1125472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2547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37" algn="l" defTabSz="112547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72" algn="l" defTabSz="112547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207" algn="l" defTabSz="112547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944" algn="l" defTabSz="112547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679" algn="l" defTabSz="112547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415" algn="l" defTabSz="112547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151" algn="l" defTabSz="112547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886" algn="l" defTabSz="112547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7"/>
          <p:cNvCxnSpPr/>
          <p:nvPr userDrawn="1"/>
        </p:nvCxnSpPr>
        <p:spPr>
          <a:xfrm>
            <a:off x="0" y="928576"/>
            <a:ext cx="12192000" cy="24938"/>
          </a:xfrm>
          <a:prstGeom prst="line">
            <a:avLst/>
          </a:prstGeom>
          <a:ln w="114300">
            <a:solidFill>
              <a:srgbClr val="113A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92400" y="5626100"/>
            <a:ext cx="9254649" cy="123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637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1125500" rtl="0" eaLnBrk="1" latinLnBrk="0" hangingPunct="1">
        <a:spcBef>
          <a:spcPct val="0"/>
        </a:spcBef>
        <a:buNone/>
        <a:defRPr sz="54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061" indent="-422061" algn="l" defTabSz="1125500" rtl="0" eaLnBrk="1" latinLnBrk="0" hangingPunct="1">
        <a:spcBef>
          <a:spcPct val="20000"/>
        </a:spcBef>
        <a:buFont typeface="Arial" pitchFamily="34" charset="0"/>
        <a:buChar char="•"/>
        <a:defRPr sz="3939" kern="1200">
          <a:solidFill>
            <a:schemeClr val="tx1"/>
          </a:solidFill>
          <a:latin typeface="+mn-lt"/>
          <a:ea typeface="+mn-ea"/>
          <a:cs typeface="+mn-cs"/>
        </a:defRPr>
      </a:lvl1pPr>
      <a:lvl2pPr marL="914468" indent="-351718" algn="l" defTabSz="1125500" rtl="0" eaLnBrk="1" latinLnBrk="0" hangingPunct="1">
        <a:spcBef>
          <a:spcPct val="20000"/>
        </a:spcBef>
        <a:buFont typeface="Arial" pitchFamily="34" charset="0"/>
        <a:buChar char="–"/>
        <a:defRPr sz="3446" kern="1200">
          <a:solidFill>
            <a:schemeClr val="tx1"/>
          </a:solidFill>
          <a:latin typeface="+mn-lt"/>
          <a:ea typeface="+mn-ea"/>
          <a:cs typeface="+mn-cs"/>
        </a:defRPr>
      </a:lvl2pPr>
      <a:lvl3pPr marL="1406875" indent="-281376" algn="l" defTabSz="1125500" rtl="0" eaLnBrk="1" latinLnBrk="0" hangingPunct="1">
        <a:spcBef>
          <a:spcPct val="20000"/>
        </a:spcBef>
        <a:buFont typeface="Arial" pitchFamily="34" charset="0"/>
        <a:buChar char="•"/>
        <a:defRPr sz="2954" kern="1200">
          <a:solidFill>
            <a:schemeClr val="tx1"/>
          </a:solidFill>
          <a:latin typeface="+mn-lt"/>
          <a:ea typeface="+mn-ea"/>
          <a:cs typeface="+mn-cs"/>
        </a:defRPr>
      </a:lvl3pPr>
      <a:lvl4pPr marL="1969625" indent="-281376" algn="l" defTabSz="1125500" rtl="0" eaLnBrk="1" latinLnBrk="0" hangingPunct="1">
        <a:spcBef>
          <a:spcPct val="20000"/>
        </a:spcBef>
        <a:buFont typeface="Arial" pitchFamily="34" charset="0"/>
        <a:buChar char="–"/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532376" indent="-281376" algn="l" defTabSz="1125500" rtl="0" eaLnBrk="1" latinLnBrk="0" hangingPunct="1">
        <a:spcBef>
          <a:spcPct val="20000"/>
        </a:spcBef>
        <a:buFont typeface="Arial" pitchFamily="34" charset="0"/>
        <a:buChar char="»"/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95125" indent="-281376" algn="l" defTabSz="1125500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57875" indent="-281376" algn="l" defTabSz="1125500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20625" indent="-281376" algn="l" defTabSz="1125500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783374" indent="-281376" algn="l" defTabSz="1125500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51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500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249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1000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749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499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249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998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hlinkClick r:id="rId3" action="ppaction://hlinksldjump"/>
          </p:cNvPr>
          <p:cNvSpPr/>
          <p:nvPr userDrawn="1"/>
        </p:nvSpPr>
        <p:spPr>
          <a:xfrm>
            <a:off x="2344619" y="152400"/>
            <a:ext cx="885743" cy="2308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15" dirty="0"/>
          </a:p>
        </p:txBody>
      </p:sp>
      <p:cxnSp>
        <p:nvCxnSpPr>
          <p:cNvPr id="15" name="Straight Connector 7"/>
          <p:cNvCxnSpPr/>
          <p:nvPr userDrawn="1"/>
        </p:nvCxnSpPr>
        <p:spPr>
          <a:xfrm>
            <a:off x="0" y="756000"/>
            <a:ext cx="12192000" cy="24938"/>
          </a:xfrm>
          <a:prstGeom prst="line">
            <a:avLst/>
          </a:prstGeom>
          <a:ln w="114300">
            <a:solidFill>
              <a:srgbClr val="113A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4000" y="6228000"/>
            <a:ext cx="2160000" cy="434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10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1125500" rtl="0" eaLnBrk="1" latinLnBrk="0" hangingPunct="1">
        <a:spcBef>
          <a:spcPct val="0"/>
        </a:spcBef>
        <a:buNone/>
        <a:defRPr sz="54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061" indent="-422061" algn="l" defTabSz="1125500" rtl="0" eaLnBrk="1" latinLnBrk="0" hangingPunct="1">
        <a:spcBef>
          <a:spcPct val="20000"/>
        </a:spcBef>
        <a:buFont typeface="Arial" pitchFamily="34" charset="0"/>
        <a:buChar char="•"/>
        <a:defRPr sz="3939" kern="1200">
          <a:solidFill>
            <a:schemeClr val="tx1"/>
          </a:solidFill>
          <a:latin typeface="+mn-lt"/>
          <a:ea typeface="+mn-ea"/>
          <a:cs typeface="+mn-cs"/>
        </a:defRPr>
      </a:lvl1pPr>
      <a:lvl2pPr marL="914468" indent="-351718" algn="l" defTabSz="1125500" rtl="0" eaLnBrk="1" latinLnBrk="0" hangingPunct="1">
        <a:spcBef>
          <a:spcPct val="20000"/>
        </a:spcBef>
        <a:buFont typeface="Arial" pitchFamily="34" charset="0"/>
        <a:buChar char="–"/>
        <a:defRPr sz="3446" kern="1200">
          <a:solidFill>
            <a:schemeClr val="tx1"/>
          </a:solidFill>
          <a:latin typeface="+mn-lt"/>
          <a:ea typeface="+mn-ea"/>
          <a:cs typeface="+mn-cs"/>
        </a:defRPr>
      </a:lvl2pPr>
      <a:lvl3pPr marL="1406875" indent="-281376" algn="l" defTabSz="1125500" rtl="0" eaLnBrk="1" latinLnBrk="0" hangingPunct="1">
        <a:spcBef>
          <a:spcPct val="20000"/>
        </a:spcBef>
        <a:buFont typeface="Arial" pitchFamily="34" charset="0"/>
        <a:buChar char="•"/>
        <a:defRPr sz="2954" kern="1200">
          <a:solidFill>
            <a:schemeClr val="tx1"/>
          </a:solidFill>
          <a:latin typeface="+mn-lt"/>
          <a:ea typeface="+mn-ea"/>
          <a:cs typeface="+mn-cs"/>
        </a:defRPr>
      </a:lvl3pPr>
      <a:lvl4pPr marL="1969625" indent="-281376" algn="l" defTabSz="1125500" rtl="0" eaLnBrk="1" latinLnBrk="0" hangingPunct="1">
        <a:spcBef>
          <a:spcPct val="20000"/>
        </a:spcBef>
        <a:buFont typeface="Arial" pitchFamily="34" charset="0"/>
        <a:buChar char="–"/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532376" indent="-281376" algn="l" defTabSz="1125500" rtl="0" eaLnBrk="1" latinLnBrk="0" hangingPunct="1">
        <a:spcBef>
          <a:spcPct val="20000"/>
        </a:spcBef>
        <a:buFont typeface="Arial" pitchFamily="34" charset="0"/>
        <a:buChar char="»"/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95125" indent="-281376" algn="l" defTabSz="1125500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57875" indent="-281376" algn="l" defTabSz="1125500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20625" indent="-281376" algn="l" defTabSz="1125500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783374" indent="-281376" algn="l" defTabSz="1125500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51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500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249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1000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749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499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249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998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645261" y="967068"/>
            <a:ext cx="9337337" cy="1238472"/>
          </a:xfrm>
        </p:spPr>
        <p:txBody>
          <a:bodyPr>
            <a:noAutofit/>
          </a:bodyPr>
          <a:lstStyle/>
          <a:p>
            <a:pPr algn="ctr"/>
            <a:r>
              <a:rPr lang="fr-FR" sz="3200" dirty="0">
                <a:solidFill>
                  <a:srgbClr val="002060"/>
                </a:solidFill>
              </a:rPr>
              <a:t>Activités </a:t>
            </a:r>
            <a:r>
              <a:rPr lang="fr-FR" sz="3200" dirty="0" smtClean="0">
                <a:solidFill>
                  <a:srgbClr val="002060"/>
                </a:solidFill>
              </a:rPr>
              <a:t>nationales</a:t>
            </a:r>
            <a:endParaRPr lang="fr-FR" sz="3200" dirty="0">
              <a:solidFill>
                <a:srgbClr val="002060"/>
              </a:solidFill>
            </a:endParaRPr>
          </a:p>
          <a:p>
            <a:pPr algn="ctr"/>
            <a:r>
              <a:rPr lang="en-US" sz="4000" b="0" dirty="0"/>
              <a:t> 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err="1">
                <a:solidFill>
                  <a:schemeClr val="accent1">
                    <a:lumMod val="75000"/>
                  </a:schemeClr>
                </a:solidFill>
              </a:rPr>
              <a:t>Développement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 des </a:t>
            </a:r>
            <a:r>
              <a:rPr lang="en-US" sz="4000" dirty="0" err="1">
                <a:solidFill>
                  <a:schemeClr val="accent1">
                    <a:lumMod val="75000"/>
                  </a:schemeClr>
                </a:solidFill>
              </a:rPr>
              <a:t>indicateurs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et </a:t>
            </a:r>
            <a:r>
              <a:rPr lang="en-US" sz="4000" dirty="0" err="1">
                <a:solidFill>
                  <a:schemeClr val="accent1">
                    <a:lumMod val="75000"/>
                  </a:schemeClr>
                </a:solidFill>
              </a:rPr>
              <a:t>évaluation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1">
                    <a:lumMod val="75000"/>
                  </a:schemeClr>
                </a:solidFill>
              </a:rPr>
              <a:t>thématique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EAU</a:t>
            </a:r>
            <a:endParaRPr lang="en-GB" sz="4000" dirty="0">
              <a:solidFill>
                <a:srgbClr val="002060"/>
              </a:solidFill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594561E3-9E79-4B49-A0CD-10C53F422714}"/>
              </a:ext>
            </a:extLst>
          </p:cNvPr>
          <p:cNvSpPr txBox="1">
            <a:spLocks/>
          </p:cNvSpPr>
          <p:nvPr/>
        </p:nvSpPr>
        <p:spPr>
          <a:xfrm>
            <a:off x="1524000" y="3774758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i="1" dirty="0" smtClean="0"/>
              <a:t>Guide pour présentation nationale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410414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80341" y="1262270"/>
            <a:ext cx="10247745" cy="4452729"/>
          </a:xfrm>
        </p:spPr>
        <p:txBody>
          <a:bodyPr>
            <a:normAutofit fontScale="62500" lnSpcReduction="20000"/>
          </a:bodyPr>
          <a:lstStyle/>
          <a:p>
            <a:pPr>
              <a:spcAft>
                <a:spcPts val="600"/>
              </a:spcAft>
            </a:pPr>
            <a:r>
              <a:rPr lang="fr-FR" dirty="0">
                <a:solidFill>
                  <a:srgbClr val="002060"/>
                </a:solidFill>
              </a:rPr>
              <a:t>Au cours de la session 4: Activités au niveau des pays, les représentants des pays sont priés de préparer 5 à 7 diapositives (de préférence en anglais) sur:</a:t>
            </a:r>
          </a:p>
          <a:p>
            <a:pPr>
              <a:spcAft>
                <a:spcPts val="600"/>
              </a:spcAft>
            </a:pPr>
            <a:r>
              <a:rPr lang="fr-FR" dirty="0">
                <a:solidFill>
                  <a:srgbClr val="002060"/>
                </a:solidFill>
              </a:rPr>
              <a:t>Partage d'expériences nationales: progrès accomplis dans le cadre de l'initiative H2020 et du SEIS au niveau national, l'accent étant mis sur les indicateurs et l'évaluation de WATER</a:t>
            </a:r>
          </a:p>
          <a:p>
            <a:pPr>
              <a:spcAft>
                <a:spcPts val="600"/>
              </a:spcAft>
            </a:pPr>
            <a:r>
              <a:rPr lang="fr-FR" dirty="0">
                <a:solidFill>
                  <a:srgbClr val="002060"/>
                </a:solidFill>
              </a:rPr>
              <a:t>1 seule intervention par pays d'env. 10 minutes suivies d'une courte période (environ 5 minutes) de questions et réponses, est prévu</a:t>
            </a:r>
          </a:p>
          <a:p>
            <a:pPr>
              <a:spcAft>
                <a:spcPts val="600"/>
              </a:spcAft>
            </a:pPr>
            <a:r>
              <a:rPr lang="fr-FR" dirty="0">
                <a:solidFill>
                  <a:srgbClr val="002060"/>
                </a:solidFill>
              </a:rPr>
              <a:t>Lors de la préparation de leur présentation, les pays sont encouragés à répondre aux questions directrices fournies dans les diapositives suivantes.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80341" y="198696"/>
            <a:ext cx="9337337" cy="1238472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002060"/>
                </a:solidFill>
              </a:rPr>
              <a:t>Objectif de la présentation </a:t>
            </a:r>
            <a:r>
              <a:rPr lang="fr-FR" sz="3200" dirty="0" smtClean="0">
                <a:solidFill>
                  <a:srgbClr val="002060"/>
                </a:solidFill>
              </a:rPr>
              <a:t>pays</a:t>
            </a:r>
            <a:endParaRPr lang="en-GB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402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43841" y="1262270"/>
            <a:ext cx="10247745" cy="4452729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fr-FR" dirty="0">
                <a:solidFill>
                  <a:srgbClr val="002060"/>
                </a:solidFill>
              </a:rPr>
              <a:t>La présentation par pays (ordre du jour de la session 4) vise principalement à apporter des réponses aux questions d'orientation 1, 2 et 4 (voir la note d'information).</a:t>
            </a:r>
          </a:p>
          <a:p>
            <a:pPr>
              <a:spcAft>
                <a:spcPts val="600"/>
              </a:spcAft>
            </a:pPr>
            <a:r>
              <a:rPr lang="fr-FR" dirty="0">
                <a:solidFill>
                  <a:srgbClr val="002060"/>
                </a:solidFill>
              </a:rPr>
              <a:t>La question d'orientation 3 (quels sont les principaux défis pour le développement de l'évaluation de l'EAU) sera abordée à l'ordre du jour de la session 5</a:t>
            </a:r>
          </a:p>
          <a:p>
            <a:pPr>
              <a:spcAft>
                <a:spcPts val="600"/>
              </a:spcAft>
            </a:pPr>
            <a:r>
              <a:rPr lang="fr-FR" dirty="0">
                <a:solidFill>
                  <a:srgbClr val="002060"/>
                </a:solidFill>
              </a:rPr>
              <a:t>Dans la présentation par pays, les pays sont encouragés à présenter des études de cas spécifiques à chaque pays, des exemples de bonnes pratiques, des exemples de réussite, mais également à partager les difficultés et les défis.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43841" y="187794"/>
            <a:ext cx="9337337" cy="1238472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rgbClr val="002060"/>
                </a:solidFill>
              </a:rPr>
              <a:t>Questions </a:t>
            </a:r>
            <a:r>
              <a:rPr lang="en-GB" sz="3200" dirty="0" err="1">
                <a:solidFill>
                  <a:srgbClr val="002060"/>
                </a:solidFill>
              </a:rPr>
              <a:t>d'orientation</a:t>
            </a:r>
            <a:endParaRPr lang="en-GB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633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30200" y="1097170"/>
            <a:ext cx="11544299" cy="4452729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fr-FR" sz="2800" dirty="0">
                <a:solidFill>
                  <a:srgbClr val="002060"/>
                </a:solidFill>
              </a:rPr>
              <a:t>Progrès par rapport à:</a:t>
            </a:r>
          </a:p>
          <a:p>
            <a:pPr lvl="1">
              <a:spcAft>
                <a:spcPts val="600"/>
              </a:spcAft>
            </a:pPr>
            <a:r>
              <a:rPr lang="fr-FR" sz="2400" dirty="0">
                <a:solidFill>
                  <a:srgbClr val="002060"/>
                </a:solidFill>
              </a:rPr>
              <a:t>Initiative H2020</a:t>
            </a:r>
          </a:p>
          <a:p>
            <a:pPr lvl="1">
              <a:spcAft>
                <a:spcPts val="600"/>
              </a:spcAft>
            </a:pPr>
            <a:r>
              <a:rPr lang="fr-FR" sz="2400" dirty="0">
                <a:solidFill>
                  <a:srgbClr val="002060"/>
                </a:solidFill>
              </a:rPr>
              <a:t>Développements SEIS au niveau national</a:t>
            </a:r>
          </a:p>
          <a:p>
            <a:pPr>
              <a:spcAft>
                <a:spcPts val="600"/>
              </a:spcAft>
            </a:pPr>
            <a:r>
              <a:rPr lang="fr-FR" sz="2800" dirty="0">
                <a:solidFill>
                  <a:srgbClr val="002060"/>
                </a:solidFill>
              </a:rPr>
              <a:t>Bref aperçu de la situation et des activités récentes</a:t>
            </a:r>
          </a:p>
          <a:p>
            <a:pPr lvl="1">
              <a:spcAft>
                <a:spcPts val="600"/>
              </a:spcAft>
            </a:pPr>
            <a:r>
              <a:rPr lang="fr-FR" sz="2400" dirty="0">
                <a:solidFill>
                  <a:srgbClr val="002060"/>
                </a:solidFill>
              </a:rPr>
              <a:t>Stade de développement des activités nationales - consultant en place, collecte / amorce de collecte de données, </a:t>
            </a:r>
            <a:r>
              <a:rPr lang="fr-FR" sz="2400" dirty="0" smtClean="0">
                <a:solidFill>
                  <a:srgbClr val="002060"/>
                </a:solidFill>
              </a:rPr>
              <a:t>rapport de base réalisé/en cours de réalisation, </a:t>
            </a:r>
            <a:r>
              <a:rPr lang="fr-FR" sz="2400" dirty="0">
                <a:solidFill>
                  <a:srgbClr val="002060"/>
                </a:solidFill>
              </a:rPr>
              <a:t>analyse de base amorcée / réalisée, etc.</a:t>
            </a:r>
          </a:p>
          <a:p>
            <a:pPr lvl="1">
              <a:spcAft>
                <a:spcPts val="600"/>
              </a:spcAft>
            </a:pPr>
            <a:r>
              <a:rPr lang="fr-FR" sz="2400" dirty="0">
                <a:solidFill>
                  <a:srgbClr val="002060"/>
                </a:solidFill>
              </a:rPr>
              <a:t>Réfléchir sur des éléments relatifs au contexte national: initiative politique / légale la plus récente en matière de réduction de la pollution, économie circulaire verte, partage de données, etc.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30201" y="300296"/>
            <a:ext cx="9337337" cy="1238472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002060"/>
                </a:solidFill>
              </a:rPr>
              <a:t>Aperçu des progrès réalisés dans votre pays</a:t>
            </a:r>
            <a:endParaRPr lang="en-GB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444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79400" y="1239410"/>
            <a:ext cx="11760200" cy="4452729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fr-FR" sz="2400" dirty="0">
                <a:solidFill>
                  <a:srgbClr val="002060"/>
                </a:solidFill>
              </a:rPr>
              <a:t>Comment décririez-vous le paysage de </a:t>
            </a:r>
            <a:r>
              <a:rPr lang="fr-FR" sz="2400" b="1" u="sng" dirty="0">
                <a:solidFill>
                  <a:srgbClr val="002060"/>
                </a:solidFill>
              </a:rPr>
              <a:t>données national</a:t>
            </a:r>
            <a:r>
              <a:rPr lang="fr-FR" sz="2400" dirty="0">
                <a:solidFill>
                  <a:srgbClr val="002060"/>
                </a:solidFill>
              </a:rPr>
              <a:t>?</a:t>
            </a:r>
          </a:p>
          <a:p>
            <a:pPr lvl="1">
              <a:spcAft>
                <a:spcPts val="600"/>
              </a:spcAft>
            </a:pPr>
            <a:r>
              <a:rPr lang="fr-FR" sz="2000" dirty="0">
                <a:solidFill>
                  <a:srgbClr val="002060"/>
                </a:solidFill>
              </a:rPr>
              <a:t>En termes de disponibilité des données (focus sur EAU)</a:t>
            </a:r>
          </a:p>
          <a:p>
            <a:pPr lvl="2">
              <a:spcAft>
                <a:spcPts val="600"/>
              </a:spcAft>
            </a:pPr>
            <a:r>
              <a:rPr lang="fr-FR" sz="1800" dirty="0">
                <a:solidFill>
                  <a:srgbClr val="002060"/>
                </a:solidFill>
              </a:rPr>
              <a:t>surveillance scientifique / mesures</a:t>
            </a:r>
          </a:p>
          <a:p>
            <a:pPr lvl="2">
              <a:spcAft>
                <a:spcPts val="600"/>
              </a:spcAft>
            </a:pPr>
            <a:r>
              <a:rPr lang="fr-FR" sz="1800" dirty="0">
                <a:solidFill>
                  <a:srgbClr val="002060"/>
                </a:solidFill>
              </a:rPr>
              <a:t>production de statistiques de l'environnement</a:t>
            </a:r>
          </a:p>
          <a:p>
            <a:pPr>
              <a:spcAft>
                <a:spcPts val="600"/>
              </a:spcAft>
            </a:pPr>
            <a:r>
              <a:rPr lang="fr-FR" sz="2400" dirty="0">
                <a:solidFill>
                  <a:srgbClr val="002060"/>
                </a:solidFill>
              </a:rPr>
              <a:t>Quelles sont les principales améliorations des </a:t>
            </a:r>
            <a:r>
              <a:rPr lang="fr-FR" sz="2400" b="1" u="sng" dirty="0">
                <a:solidFill>
                  <a:srgbClr val="002060"/>
                </a:solidFill>
              </a:rPr>
              <a:t>systèmes d’information nationau</a:t>
            </a:r>
            <a:r>
              <a:rPr lang="fr-FR" sz="2400" dirty="0">
                <a:solidFill>
                  <a:srgbClr val="002060"/>
                </a:solidFill>
              </a:rPr>
              <a:t>x?</a:t>
            </a:r>
          </a:p>
          <a:p>
            <a:pPr>
              <a:spcAft>
                <a:spcPts val="600"/>
              </a:spcAft>
            </a:pPr>
            <a:r>
              <a:rPr lang="fr-FR" sz="2400" dirty="0">
                <a:solidFill>
                  <a:srgbClr val="002060"/>
                </a:solidFill>
              </a:rPr>
              <a:t>Quelles sont les principales lacunes et difficultés rencontrées dans la composition </a:t>
            </a:r>
            <a:r>
              <a:rPr lang="fr-FR" sz="2400" b="1" u="sng" dirty="0">
                <a:solidFill>
                  <a:srgbClr val="002060"/>
                </a:solidFill>
              </a:rPr>
              <a:t>des indicateurs de l’EAU</a:t>
            </a:r>
            <a:r>
              <a:rPr lang="fr-FR" sz="2400" dirty="0">
                <a:solidFill>
                  <a:srgbClr val="002060"/>
                </a:solidFill>
              </a:rPr>
              <a:t>? (se référer à la liste des indicateurs EAU H2020 / NAP)</a:t>
            </a:r>
          </a:p>
          <a:p>
            <a:pPr>
              <a:spcAft>
                <a:spcPts val="600"/>
              </a:spcAft>
            </a:pPr>
            <a:r>
              <a:rPr lang="fr-FR" sz="2400" dirty="0">
                <a:solidFill>
                  <a:srgbClr val="002060"/>
                </a:solidFill>
              </a:rPr>
              <a:t>Quelles sont </a:t>
            </a:r>
            <a:r>
              <a:rPr lang="fr-FR" sz="2400" b="1" u="sng" dirty="0">
                <a:solidFill>
                  <a:srgbClr val="002060"/>
                </a:solidFill>
              </a:rPr>
              <a:t>les principales tendances nationale</a:t>
            </a:r>
            <a:r>
              <a:rPr lang="fr-FR" sz="2400" dirty="0">
                <a:solidFill>
                  <a:srgbClr val="002060"/>
                </a:solidFill>
              </a:rPr>
              <a:t>s?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79400" y="211396"/>
            <a:ext cx="9337337" cy="1238472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rgbClr val="002060"/>
                </a:solidFill>
              </a:rPr>
              <a:t>Infrastructure </a:t>
            </a:r>
            <a:r>
              <a:rPr lang="en-GB" sz="3200" dirty="0" err="1" smtClean="0">
                <a:solidFill>
                  <a:srgbClr val="002060"/>
                </a:solidFill>
              </a:rPr>
              <a:t>nationale</a:t>
            </a:r>
            <a:r>
              <a:rPr lang="en-GB" sz="3200" dirty="0" smtClean="0">
                <a:solidFill>
                  <a:srgbClr val="002060"/>
                </a:solidFill>
              </a:rPr>
              <a:t> </a:t>
            </a:r>
            <a:r>
              <a:rPr lang="en-GB" sz="3200" dirty="0">
                <a:solidFill>
                  <a:srgbClr val="002060"/>
                </a:solidFill>
              </a:rPr>
              <a:t>et </a:t>
            </a:r>
            <a:r>
              <a:rPr lang="en-GB" sz="3200" dirty="0" err="1">
                <a:solidFill>
                  <a:srgbClr val="002060"/>
                </a:solidFill>
              </a:rPr>
              <a:t>données</a:t>
            </a:r>
            <a:endParaRPr lang="en-GB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96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78741" y="1160670"/>
            <a:ext cx="11301186" cy="4452729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fr-FR" sz="2400" dirty="0">
                <a:solidFill>
                  <a:srgbClr val="002060"/>
                </a:solidFill>
              </a:rPr>
              <a:t>Comment les tendances identifiées sont-elles liées aux </a:t>
            </a:r>
            <a:r>
              <a:rPr lang="fr-FR" sz="2400" b="1" u="sng" dirty="0">
                <a:solidFill>
                  <a:srgbClr val="002060"/>
                </a:solidFill>
              </a:rPr>
              <a:t>secteurs dominants</a:t>
            </a:r>
            <a:r>
              <a:rPr lang="fr-FR" sz="2400" dirty="0">
                <a:solidFill>
                  <a:srgbClr val="002060"/>
                </a:solidFill>
              </a:rPr>
              <a:t>?</a:t>
            </a:r>
          </a:p>
          <a:p>
            <a:pPr lvl="1">
              <a:spcAft>
                <a:spcPts val="600"/>
              </a:spcAft>
            </a:pPr>
            <a:r>
              <a:rPr lang="fr-FR" sz="2000" dirty="0">
                <a:solidFill>
                  <a:srgbClr val="002060"/>
                </a:solidFill>
              </a:rPr>
              <a:t>Quels sont les principaux moteurs du changement dans les secteurs économiques?</a:t>
            </a:r>
          </a:p>
          <a:p>
            <a:pPr lvl="1">
              <a:spcAft>
                <a:spcPts val="600"/>
              </a:spcAft>
            </a:pPr>
            <a:r>
              <a:rPr lang="fr-FR" sz="2000" dirty="0">
                <a:solidFill>
                  <a:srgbClr val="002060"/>
                </a:solidFill>
              </a:rPr>
              <a:t>Quels sont les principaux moteurs socio-économiques et réglementaires / législatifs du changement?</a:t>
            </a:r>
          </a:p>
          <a:p>
            <a:pPr>
              <a:spcAft>
                <a:spcPts val="600"/>
              </a:spcAft>
            </a:pPr>
            <a:r>
              <a:rPr lang="fr-FR" sz="2400" dirty="0">
                <a:solidFill>
                  <a:srgbClr val="002060"/>
                </a:solidFill>
              </a:rPr>
              <a:t>Existe-t-il des s</a:t>
            </a:r>
            <a:r>
              <a:rPr lang="fr-FR" sz="2400" b="1" u="sng" dirty="0">
                <a:solidFill>
                  <a:srgbClr val="002060"/>
                </a:solidFill>
              </a:rPr>
              <a:t>olutions innovantes</a:t>
            </a:r>
            <a:r>
              <a:rPr lang="fr-FR" sz="2400" b="1" dirty="0">
                <a:solidFill>
                  <a:srgbClr val="002060"/>
                </a:solidFill>
              </a:rPr>
              <a:t> </a:t>
            </a:r>
            <a:r>
              <a:rPr lang="fr-FR" sz="2400" dirty="0">
                <a:solidFill>
                  <a:srgbClr val="002060"/>
                </a:solidFill>
              </a:rPr>
              <a:t>pour le changement?</a:t>
            </a:r>
          </a:p>
          <a:p>
            <a:pPr lvl="1">
              <a:spcAft>
                <a:spcPts val="600"/>
              </a:spcAft>
            </a:pPr>
            <a:r>
              <a:rPr lang="fr-FR" sz="2000" dirty="0">
                <a:solidFill>
                  <a:srgbClr val="002060"/>
                </a:solidFill>
              </a:rPr>
              <a:t>telles que l’économie circulaire, la consommation et la production durables, l’économie bleue, des solutions basées sur la nature pour lutter contre la pollution?</a:t>
            </a:r>
          </a:p>
          <a:p>
            <a:pPr>
              <a:spcAft>
                <a:spcPts val="600"/>
              </a:spcAft>
            </a:pPr>
            <a:r>
              <a:rPr lang="fr-FR" sz="2400" dirty="0">
                <a:solidFill>
                  <a:srgbClr val="002060"/>
                </a:solidFill>
              </a:rPr>
              <a:t>Veuillez fournir des études de cas illustratives pour votre pays.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78741" y="147896"/>
            <a:ext cx="9337337" cy="1238472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002060"/>
                </a:solidFill>
              </a:rPr>
              <a:t>Relier les tendances aux moteurs / secteurs</a:t>
            </a:r>
            <a:endParaRPr lang="en-GB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957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29541" y="1386368"/>
            <a:ext cx="11364686" cy="4452729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fr-FR" sz="2800" dirty="0">
                <a:solidFill>
                  <a:srgbClr val="002060"/>
                </a:solidFill>
              </a:rPr>
              <a:t>Comment les tendances identifiées reflètent-elles les </a:t>
            </a:r>
            <a:r>
              <a:rPr lang="fr-FR" sz="2800" b="1" u="sng" dirty="0">
                <a:solidFill>
                  <a:srgbClr val="002060"/>
                </a:solidFill>
              </a:rPr>
              <a:t>réponses nationales</a:t>
            </a:r>
            <a:r>
              <a:rPr lang="fr-FR" sz="2800" b="1" dirty="0">
                <a:solidFill>
                  <a:srgbClr val="002060"/>
                </a:solidFill>
              </a:rPr>
              <a:t> </a:t>
            </a:r>
            <a:r>
              <a:rPr lang="fr-FR" sz="2800" dirty="0">
                <a:solidFill>
                  <a:srgbClr val="002060"/>
                </a:solidFill>
              </a:rPr>
              <a:t>à la prévention de la pollution par les eaux usées?</a:t>
            </a:r>
          </a:p>
          <a:p>
            <a:pPr lvl="1">
              <a:spcAft>
                <a:spcPts val="600"/>
              </a:spcAft>
            </a:pPr>
            <a:r>
              <a:rPr lang="fr-FR" sz="2400" dirty="0">
                <a:solidFill>
                  <a:srgbClr val="002060"/>
                </a:solidFill>
              </a:rPr>
              <a:t>Comment la mise en œuvre des PAN contribue-t-elle à la prévention de la pollution par les eaux usées? (Évaluation à mi-parcours des PAN)</a:t>
            </a:r>
          </a:p>
          <a:p>
            <a:pPr lvl="1">
              <a:spcAft>
                <a:spcPts val="600"/>
              </a:spcAft>
            </a:pPr>
            <a:r>
              <a:rPr lang="fr-FR" sz="2400" dirty="0">
                <a:solidFill>
                  <a:srgbClr val="002060"/>
                </a:solidFill>
              </a:rPr>
              <a:t>Comment les plans régionaux pertinents contribuent-ils à la prévention de la pollution par les eaux usées au niveau national?</a:t>
            </a:r>
          </a:p>
          <a:p>
            <a:pPr lvl="1">
              <a:spcAft>
                <a:spcPts val="600"/>
              </a:spcAft>
            </a:pPr>
            <a:r>
              <a:rPr lang="fr-FR" sz="2400" dirty="0">
                <a:solidFill>
                  <a:srgbClr val="002060"/>
                </a:solidFill>
              </a:rPr>
              <a:t>Existe-t-il des mesures de conformité visant à réduire et / ou éliminer les polluants générés par les eaux usées?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29541" y="147896"/>
            <a:ext cx="9337337" cy="1238472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002060"/>
                </a:solidFill>
              </a:rPr>
              <a:t>Relier les tendances aux réponses</a:t>
            </a:r>
            <a:endParaRPr lang="en-GB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617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69241" y="1287670"/>
            <a:ext cx="10247745" cy="4452729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fr-FR" sz="3200" dirty="0">
                <a:solidFill>
                  <a:srgbClr val="002060"/>
                </a:solidFill>
              </a:rPr>
              <a:t>Qu'en est-il </a:t>
            </a:r>
            <a:r>
              <a:rPr lang="fr-FR" sz="3200" dirty="0" smtClean="0">
                <a:solidFill>
                  <a:srgbClr val="002060"/>
                </a:solidFill>
              </a:rPr>
              <a:t>:</a:t>
            </a:r>
            <a:endParaRPr lang="fr-FR" sz="3200" dirty="0">
              <a:solidFill>
                <a:srgbClr val="002060"/>
              </a:solidFill>
            </a:endParaRPr>
          </a:p>
          <a:p>
            <a:pPr lvl="1">
              <a:spcAft>
                <a:spcPts val="600"/>
              </a:spcAft>
            </a:pPr>
            <a:r>
              <a:rPr lang="fr-FR" sz="2800" dirty="0">
                <a:solidFill>
                  <a:srgbClr val="002060"/>
                </a:solidFill>
              </a:rPr>
              <a:t>Des investissements?</a:t>
            </a:r>
          </a:p>
          <a:p>
            <a:pPr lvl="1">
              <a:spcAft>
                <a:spcPts val="600"/>
              </a:spcAft>
            </a:pPr>
            <a:r>
              <a:rPr lang="fr-FR" sz="2800" dirty="0" smtClean="0">
                <a:solidFill>
                  <a:srgbClr val="002060"/>
                </a:solidFill>
              </a:rPr>
              <a:t>Des changements d’ordre réglementaire </a:t>
            </a:r>
            <a:r>
              <a:rPr lang="fr-FR" sz="2800" dirty="0">
                <a:solidFill>
                  <a:srgbClr val="002060"/>
                </a:solidFill>
              </a:rPr>
              <a:t>/ </a:t>
            </a:r>
            <a:r>
              <a:rPr lang="fr-FR" sz="2800" dirty="0" smtClean="0">
                <a:solidFill>
                  <a:srgbClr val="002060"/>
                </a:solidFill>
              </a:rPr>
              <a:t>institutionnel?</a:t>
            </a:r>
            <a:endParaRPr lang="fr-FR" sz="2800" dirty="0">
              <a:solidFill>
                <a:srgbClr val="002060"/>
              </a:solidFill>
            </a:endParaRPr>
          </a:p>
          <a:p>
            <a:pPr lvl="1">
              <a:spcAft>
                <a:spcPts val="600"/>
              </a:spcAft>
            </a:pPr>
            <a:r>
              <a:rPr lang="fr-FR" sz="2800" dirty="0" smtClean="0">
                <a:solidFill>
                  <a:srgbClr val="002060"/>
                </a:solidFill>
              </a:rPr>
              <a:t>Des capacités </a:t>
            </a:r>
            <a:r>
              <a:rPr lang="fr-FR" sz="2800" dirty="0">
                <a:solidFill>
                  <a:srgbClr val="002060"/>
                </a:solidFill>
              </a:rPr>
              <a:t>nationales (scientifique / technique / juridique-administrative / informatique)?</a:t>
            </a:r>
          </a:p>
          <a:p>
            <a:pPr lvl="1">
              <a:spcAft>
                <a:spcPts val="600"/>
              </a:spcAft>
            </a:pPr>
            <a:r>
              <a:rPr lang="fr-FR" sz="2800" dirty="0">
                <a:solidFill>
                  <a:srgbClr val="002060"/>
                </a:solidFill>
              </a:rPr>
              <a:t>Place et rôle de la société civile?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67641" y="173296"/>
            <a:ext cx="9337337" cy="1238472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002060"/>
                </a:solidFill>
              </a:rPr>
              <a:t>Relier les tendances aux réponses</a:t>
            </a:r>
            <a:r>
              <a:rPr lang="en-GB" sz="3200" dirty="0">
                <a:solidFill>
                  <a:srgbClr val="002060"/>
                </a:solidFill>
              </a:rPr>
              <a:t> (</a:t>
            </a:r>
            <a:r>
              <a:rPr lang="en-GB" sz="3200" dirty="0" smtClean="0">
                <a:solidFill>
                  <a:srgbClr val="002060"/>
                </a:solidFill>
              </a:rPr>
              <a:t>suite)</a:t>
            </a:r>
            <a:endParaRPr lang="en-GB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647429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Personnalisée 1">
      <a:dk1>
        <a:srgbClr val="113A6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enSans">
      <a:majorFont>
        <a:latin typeface="Open Sans Semi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4F9F298-BAF6-4F20-8DB2-279772030BF7}" vid="{6AAC387B-F0FD-4CD9-BB70-7EC88EF8F0D3}"/>
    </a:ext>
  </a:extLst>
</a:theme>
</file>

<file path=ppt/theme/theme2.xml><?xml version="1.0" encoding="utf-8"?>
<a:theme xmlns:a="http://schemas.openxmlformats.org/drawingml/2006/main" name="19_Sections">
  <a:themeElements>
    <a:clrScheme name="Personnalisée 3">
      <a:dk1>
        <a:srgbClr val="113A6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enSans">
      <a:majorFont>
        <a:latin typeface="Open Sans Semi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4F9F298-BAF6-4F20-8DB2-279772030BF7}" vid="{90F057C4-9ADE-42E4-A649-FD933265ED33}"/>
    </a:ext>
  </a:extLst>
</a:theme>
</file>

<file path=ppt/theme/theme3.xml><?xml version="1.0" encoding="utf-8"?>
<a:theme xmlns:a="http://schemas.openxmlformats.org/drawingml/2006/main" name="16_Section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enSans">
      <a:majorFont>
        <a:latin typeface="Open Sans Semi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4F9F298-BAF6-4F20-8DB2-279772030BF7}" vid="{3204A006-DE6B-4B9A-B317-D33D766255EE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1_16x9_white background</Template>
  <TotalTime>16</TotalTime>
  <Words>623</Words>
  <Application>Microsoft Office PowerPoint</Application>
  <PresentationFormat>Widescreen</PresentationFormat>
  <Paragraphs>46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Open Sans</vt:lpstr>
      <vt:lpstr>Cover</vt:lpstr>
      <vt:lpstr>19_Sections</vt:lpstr>
      <vt:lpstr>16_Sections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European Environment Agency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Stefania Tomasina</dc:creator>
  <cp:keywords/>
  <dc:description/>
  <cp:lastModifiedBy>Cécile Roddier-Quefelec</cp:lastModifiedBy>
  <cp:revision>6</cp:revision>
  <cp:lastPrinted>2015-02-09T14:13:52Z</cp:lastPrinted>
  <dcterms:created xsi:type="dcterms:W3CDTF">2016-02-02T11:38:09Z</dcterms:created>
  <dcterms:modified xsi:type="dcterms:W3CDTF">2019-06-24T15:55:47Z</dcterms:modified>
  <cp:category/>
</cp:coreProperties>
</file>