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98" r:id="rId2"/>
    <p:sldMasterId id="2147483692" r:id="rId3"/>
  </p:sldMasterIdLst>
  <p:notesMasterIdLst>
    <p:notesMasterId r:id="rId13"/>
  </p:notesMasterIdLst>
  <p:handoutMasterIdLst>
    <p:handoutMasterId r:id="rId14"/>
  </p:handoutMasterIdLst>
  <p:sldIdLst>
    <p:sldId id="439" r:id="rId4"/>
    <p:sldId id="440" r:id="rId5"/>
    <p:sldId id="441" r:id="rId6"/>
    <p:sldId id="256" r:id="rId7"/>
    <p:sldId id="442" r:id="rId8"/>
    <p:sldId id="443" r:id="rId9"/>
    <p:sldId id="444" r:id="rId10"/>
    <p:sldId id="445" r:id="rId11"/>
    <p:sldId id="446" r:id="rId12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46"/>
    <a:srgbClr val="113A60"/>
    <a:srgbClr val="016357"/>
    <a:srgbClr val="017567"/>
    <a:srgbClr val="007635"/>
    <a:srgbClr val="001C54"/>
    <a:srgbClr val="202661"/>
    <a:srgbClr val="3640A4"/>
    <a:srgbClr val="D63D27"/>
    <a:srgbClr val="007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45" autoAdjust="0"/>
  </p:normalViewPr>
  <p:slideViewPr>
    <p:cSldViewPr snapToGrid="0">
      <p:cViewPr varScale="1">
        <p:scale>
          <a:sx n="76" d="100"/>
          <a:sy n="76" d="100"/>
        </p:scale>
        <p:origin x="120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2016" y="90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A3EE131-D7AE-47FD-A14B-A4590389E309}" type="datetimeFigureOut">
              <a:rPr lang="en-GB" smtClean="0"/>
              <a:pPr/>
              <a:t>24/06/2019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0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E2E2C6C-1A46-49B2-95A1-874E5B60CA1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71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4F6B5D3-2AB1-4063-BA50-FEBA813E0814}" type="datetimeFigureOut">
              <a:rPr lang="en-GB" smtClean="0"/>
              <a:pPr/>
              <a:t>24/06/2019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4" y="3271104"/>
            <a:ext cx="7942238" cy="267645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77201BC-94E4-4101-962D-54511777D2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23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5763" y="849313"/>
            <a:ext cx="4075112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01BC-94E4-4101-962D-54511777D22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99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62068" y="390871"/>
            <a:ext cx="3642894" cy="2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Speaker I Date I Venue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62068" y="914400"/>
            <a:ext cx="11037033" cy="1463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Presentation title goes here</a:t>
            </a:r>
          </a:p>
          <a:p>
            <a:pPr lvl="0"/>
            <a:r>
              <a:rPr lang="en-US" dirty="0" smtClean="0"/>
              <a:t>Max two lines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_European Brief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11228" y="2036618"/>
            <a:ext cx="8870319" cy="3956858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11227" y="224416"/>
            <a:ext cx="8870319" cy="1279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1" indent="0">
              <a:buNone/>
              <a:defRPr b="1"/>
            </a:lvl2pPr>
          </a:lstStyle>
          <a:p>
            <a:pPr lvl="0"/>
            <a:r>
              <a:rPr lang="en-US" dirty="0" smtClean="0"/>
              <a:t>Slide title goes here</a:t>
            </a:r>
            <a:br>
              <a:rPr lang="en-US" dirty="0" smtClean="0"/>
            </a:br>
            <a:r>
              <a:rPr lang="en-US" dirty="0" smtClean="0"/>
              <a:t>Max two lines</a:t>
            </a:r>
          </a:p>
        </p:txBody>
      </p:sp>
    </p:spTree>
    <p:extLst>
      <p:ext uri="{BB962C8B-B14F-4D97-AF65-F5344CB8AC3E}">
        <p14:creationId xmlns:p14="http://schemas.microsoft.com/office/powerpoint/2010/main" val="3587964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_image_Syn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00262" y="75538"/>
            <a:ext cx="10353893" cy="5312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Slide title goes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00113" y="1249363"/>
            <a:ext cx="10353675" cy="45831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6191250"/>
            <a:ext cx="3219450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rgbClr val="0017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0" indent="0">
              <a:buNone/>
              <a:defRPr/>
            </a:lvl2pPr>
            <a:lvl3pPr marL="1125499" indent="0">
              <a:buNone/>
              <a:defRPr/>
            </a:lvl3pPr>
            <a:lvl4pPr marL="1688249" indent="0">
              <a:buNone/>
              <a:defRPr/>
            </a:lvl4pPr>
            <a:lvl5pPr marL="2251000" indent="0">
              <a:buNone/>
              <a:defRPr/>
            </a:lvl5pPr>
          </a:lstStyle>
          <a:p>
            <a:pPr lvl="0"/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 reference for illustration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68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3A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5844095"/>
            <a:ext cx="12192000" cy="24938"/>
          </a:xfrm>
          <a:prstGeom prst="line">
            <a:avLst/>
          </a:prstGeom>
          <a:ln w="114300">
            <a:solidFill>
              <a:srgbClr val="0163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H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00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58" y="6167245"/>
            <a:ext cx="1167967" cy="536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1125472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51" indent="-422051" algn="l" defTabSz="1125472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46" indent="-351710" algn="l" defTabSz="1125472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3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75" indent="-281368" algn="l" defTabSz="1125472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12" indent="-281368" algn="l" defTabSz="1125472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047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51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254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72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0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944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79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15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151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886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 userDrawn="1"/>
        </p:nvCxnSpPr>
        <p:spPr>
          <a:xfrm>
            <a:off x="0" y="928576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2400" y="5626100"/>
            <a:ext cx="9254649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3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3" action="ppaction://hlinksldjump"/>
          </p:cNvPr>
          <p:cNvSpPr/>
          <p:nvPr userDrawn="1"/>
        </p:nvSpPr>
        <p:spPr>
          <a:xfrm>
            <a:off x="2344619" y="152400"/>
            <a:ext cx="885743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15" dirty="0"/>
          </a:p>
        </p:txBody>
      </p:sp>
      <p:cxnSp>
        <p:nvCxnSpPr>
          <p:cNvPr id="15" name="Straight Connector 7"/>
          <p:cNvCxnSpPr/>
          <p:nvPr userDrawn="1"/>
        </p:nvCxnSpPr>
        <p:spPr>
          <a:xfrm>
            <a:off x="0" y="756000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45261" y="967068"/>
            <a:ext cx="9337337" cy="123847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Country level activities</a:t>
            </a:r>
          </a:p>
          <a:p>
            <a:pPr algn="ctr"/>
            <a:r>
              <a:rPr lang="en-US" sz="4000" b="0" dirty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Population of WATER </a:t>
            </a:r>
          </a:p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indicators and national assessment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94561E3-9E79-4B49-A0CD-10C53F422714}"/>
              </a:ext>
            </a:extLst>
          </p:cNvPr>
          <p:cNvSpPr txBox="1">
            <a:spLocks/>
          </p:cNvSpPr>
          <p:nvPr/>
        </p:nvSpPr>
        <p:spPr>
          <a:xfrm>
            <a:off x="1524000" y="377475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i="1" dirty="0"/>
              <a:t>Guidance template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256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74141" y="1719470"/>
            <a:ext cx="10247745" cy="4452729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In </a:t>
            </a:r>
            <a:r>
              <a:rPr lang="en-US" i="1" dirty="0">
                <a:solidFill>
                  <a:srgbClr val="002060"/>
                </a:solidFill>
              </a:rPr>
              <a:t>Session 4: Country level activities, </a:t>
            </a:r>
            <a:r>
              <a:rPr lang="en-US" dirty="0">
                <a:solidFill>
                  <a:srgbClr val="002060"/>
                </a:solidFill>
              </a:rPr>
              <a:t>country representatives are kindly asked to prepare 5-7 slides (preferably in English) on: </a:t>
            </a:r>
          </a:p>
          <a:p>
            <a:pPr lvl="1">
              <a:spcAft>
                <a:spcPts val="600"/>
              </a:spcAft>
            </a:pPr>
            <a:r>
              <a:rPr lang="en-US" b="1" i="1" dirty="0">
                <a:solidFill>
                  <a:srgbClr val="002060"/>
                </a:solidFill>
              </a:rPr>
              <a:t>Sharing national experiences: Progress on H2020 Initiative and SEIS developments at national level</a:t>
            </a:r>
            <a:r>
              <a:rPr lang="en-US" dirty="0">
                <a:solidFill>
                  <a:srgbClr val="002060"/>
                </a:solidFill>
              </a:rPr>
              <a:t>, with a focus on WATER indicators and assessment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Only 1 intervention per country of approx. 10 minutes followed by a short period (approx. 5 minutes) for questions and answers, is planned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In preparing their presentation, countries are encouraged to address the guiding questions provided in the following slides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4141" y="3510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Aim of country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9385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63733" y="1338470"/>
            <a:ext cx="10247745" cy="4452729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The country presentation (Agenda Session 4) is aimed to provide answers primarily to guidance questions 1, 2 and 4 (see background note)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Guidance question 3 (what are the main challenges for developing the WATER assessment) will be addressed in Agenda Session 5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</a:rPr>
              <a:t>In the country presentation countries are encouraged to present country-specific case studies, good practice examples, success stories but also share difficulties and challenges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4141" y="3510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Guidance questions</a:t>
            </a:r>
          </a:p>
        </p:txBody>
      </p:sp>
    </p:spTree>
    <p:extLst>
      <p:ext uri="{BB962C8B-B14F-4D97-AF65-F5344CB8AC3E}">
        <p14:creationId xmlns:p14="http://schemas.microsoft.com/office/powerpoint/2010/main" val="193339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68301" y="1376570"/>
            <a:ext cx="11351986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Progress in relation to: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H2020 Initiative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SEIS developments at national level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Short overview of state of play and recent activities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Stage of development of national activities – consultant in place, data collection initiated/</a:t>
            </a:r>
            <a:r>
              <a:rPr lang="en-US" sz="2400" dirty="0" err="1">
                <a:solidFill>
                  <a:srgbClr val="002060"/>
                </a:solidFill>
              </a:rPr>
              <a:t>finalised</a:t>
            </a:r>
            <a:r>
              <a:rPr lang="en-US" sz="2400" dirty="0">
                <a:solidFill>
                  <a:srgbClr val="002060"/>
                </a:solidFill>
              </a:rPr>
              <a:t>, reporting initiated/done, baseline analysis initiated/done, </a:t>
            </a:r>
            <a:r>
              <a:rPr lang="en-US" sz="2400" dirty="0" err="1">
                <a:solidFill>
                  <a:srgbClr val="002060"/>
                </a:solidFill>
              </a:rPr>
              <a:t>etc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Reflect on elements regarding the national context: latest policy/legal initiative vis à vis pollution reduction, green-circular economy, data sharing, etc.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8301" y="138098"/>
            <a:ext cx="9337337" cy="12384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Overview of the progress in your country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800" y="1231900"/>
            <a:ext cx="11558471" cy="493013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How would you describe the national </a:t>
            </a:r>
            <a:r>
              <a:rPr lang="en-US" sz="2800" b="1" u="sng" dirty="0">
                <a:solidFill>
                  <a:srgbClr val="002060"/>
                </a:solidFill>
              </a:rPr>
              <a:t>data landscape</a:t>
            </a:r>
            <a:r>
              <a:rPr lang="en-US" sz="2800" dirty="0">
                <a:solidFill>
                  <a:srgbClr val="002060"/>
                </a:solidFill>
              </a:rPr>
              <a:t>?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</a:rPr>
              <a:t>In terms of data availability (focus on WATER)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</a:rPr>
              <a:t>scientific monitoring/measurements 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</a:rPr>
              <a:t>production of environment statistics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What are the main improvements in the </a:t>
            </a:r>
            <a:r>
              <a:rPr lang="en-US" sz="2800" b="1" u="sng" dirty="0">
                <a:solidFill>
                  <a:srgbClr val="002060"/>
                </a:solidFill>
              </a:rPr>
              <a:t>national information systems</a:t>
            </a:r>
            <a:r>
              <a:rPr lang="en-US" sz="2800" dirty="0">
                <a:solidFill>
                  <a:srgbClr val="002060"/>
                </a:solidFill>
              </a:rPr>
              <a:t>?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What are main gaps and challenges in populating </a:t>
            </a:r>
            <a:r>
              <a:rPr lang="en-US" sz="2800" b="1" u="sng" dirty="0">
                <a:solidFill>
                  <a:srgbClr val="002060"/>
                </a:solidFill>
              </a:rPr>
              <a:t>WATER indicators</a:t>
            </a:r>
            <a:r>
              <a:rPr lang="en-US" sz="2800" dirty="0">
                <a:solidFill>
                  <a:srgbClr val="002060"/>
                </a:solidFill>
              </a:rPr>
              <a:t>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(refer to list of WATER H2020/NAP indicators)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solidFill>
                  <a:srgbClr val="002060"/>
                </a:solidFill>
              </a:rPr>
              <a:t>What are the </a:t>
            </a:r>
            <a:r>
              <a:rPr lang="en-US" sz="2800" b="1" u="sng" dirty="0">
                <a:solidFill>
                  <a:srgbClr val="002060"/>
                </a:solidFill>
              </a:rPr>
              <a:t>key national trends</a:t>
            </a:r>
            <a:r>
              <a:rPr lang="en-US" sz="2800" dirty="0">
                <a:solidFill>
                  <a:srgbClr val="002060"/>
                </a:solidFill>
              </a:rPr>
              <a:t>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91441" y="2494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National infrastructure and data</a:t>
            </a:r>
          </a:p>
        </p:txBody>
      </p:sp>
    </p:spTree>
    <p:extLst>
      <p:ext uri="{BB962C8B-B14F-4D97-AF65-F5344CB8AC3E}">
        <p14:creationId xmlns:p14="http://schemas.microsoft.com/office/powerpoint/2010/main" val="215453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9541" y="1124172"/>
            <a:ext cx="11618686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2060"/>
                </a:solidFill>
              </a:rPr>
              <a:t>How are the identified trends related to the </a:t>
            </a:r>
            <a:r>
              <a:rPr lang="en-US" sz="3200" b="1" u="sng" dirty="0">
                <a:solidFill>
                  <a:srgbClr val="002060"/>
                </a:solidFill>
              </a:rPr>
              <a:t>prevailing sectors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What are the main drivers for change in economic sectors?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What are the main socio-economic and regulatory/legislative drivers for change?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2060"/>
                </a:solidFill>
              </a:rPr>
              <a:t>Are there </a:t>
            </a:r>
            <a:r>
              <a:rPr lang="en-US" sz="3200" b="1" u="sng" dirty="0">
                <a:solidFill>
                  <a:srgbClr val="002060"/>
                </a:solidFill>
              </a:rPr>
              <a:t>innovative solutions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>pushing for change?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such as Circular Economy, Sustainable Consumption and Production, Blue economy, Nature Based Solutions for pollution control?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2060"/>
                </a:solidFill>
              </a:rPr>
              <a:t>Please provide illustrative Case Studies for your country 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9541" y="0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Linking trends to drivers/sectors</a:t>
            </a:r>
          </a:p>
        </p:txBody>
      </p:sp>
    </p:spTree>
    <p:extLst>
      <p:ext uri="{BB962C8B-B14F-4D97-AF65-F5344CB8AC3E}">
        <p14:creationId xmlns:p14="http://schemas.microsoft.com/office/powerpoint/2010/main" val="194499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1" y="1270000"/>
            <a:ext cx="11326586" cy="490219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2060"/>
                </a:solidFill>
              </a:rPr>
              <a:t>How do the identified trends reflect the </a:t>
            </a:r>
            <a:r>
              <a:rPr lang="en-US" sz="3200" b="1" u="sng" dirty="0">
                <a:solidFill>
                  <a:srgbClr val="002060"/>
                </a:solidFill>
              </a:rPr>
              <a:t>national responses </a:t>
            </a:r>
            <a:r>
              <a:rPr lang="en-US" sz="3200" dirty="0">
                <a:solidFill>
                  <a:srgbClr val="002060"/>
                </a:solidFill>
              </a:rPr>
              <a:t>to preventing pollution from wastewater 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How is the NAPs implementation contributing to preventing pollution from wastewater? (NAPs midterm evaluation)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How are the relevant regional plans contributing to preventing pollution from wastewater at the national level?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</a:rPr>
              <a:t>Are there any compliance measures aimed at the reduction and/or elimination of pollutants generated by wastewater?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7641" y="1986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Linking trends to responses</a:t>
            </a:r>
          </a:p>
        </p:txBody>
      </p:sp>
    </p:spTree>
    <p:extLst>
      <p:ext uri="{BB962C8B-B14F-4D97-AF65-F5344CB8AC3E}">
        <p14:creationId xmlns:p14="http://schemas.microsoft.com/office/powerpoint/2010/main" val="45960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05741" y="1224170"/>
            <a:ext cx="10247745" cy="445272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3600" dirty="0">
                <a:solidFill>
                  <a:srgbClr val="002060"/>
                </a:solidFill>
              </a:rPr>
              <a:t>What about:</a:t>
            </a:r>
          </a:p>
          <a:p>
            <a:pPr lvl="1">
              <a:spcAft>
                <a:spcPts val="600"/>
              </a:spcAft>
            </a:pPr>
            <a:r>
              <a:rPr lang="en-GB" sz="3200" dirty="0">
                <a:solidFill>
                  <a:srgbClr val="002060"/>
                </a:solidFill>
              </a:rPr>
              <a:t>Investments? </a:t>
            </a:r>
          </a:p>
          <a:p>
            <a:pPr lvl="1">
              <a:spcAft>
                <a:spcPts val="600"/>
              </a:spcAft>
            </a:pPr>
            <a:r>
              <a:rPr lang="en-GB" sz="3200" dirty="0">
                <a:solidFill>
                  <a:srgbClr val="002060"/>
                </a:solidFill>
              </a:rPr>
              <a:t>Changes in the national regulatory/institutional framework? </a:t>
            </a:r>
          </a:p>
          <a:p>
            <a:pPr lvl="1">
              <a:spcAft>
                <a:spcPts val="600"/>
              </a:spcAft>
            </a:pPr>
            <a:r>
              <a:rPr lang="en-GB" sz="3200" dirty="0">
                <a:solidFill>
                  <a:srgbClr val="002060"/>
                </a:solidFill>
              </a:rPr>
              <a:t>National capacities (scientific/technical/legal-administrative/IT)?</a:t>
            </a:r>
          </a:p>
          <a:p>
            <a:pPr lvl="1">
              <a:spcAft>
                <a:spcPts val="600"/>
              </a:spcAft>
            </a:pPr>
            <a:r>
              <a:rPr lang="en-GB" sz="3200" dirty="0">
                <a:solidFill>
                  <a:srgbClr val="002060"/>
                </a:solidFill>
              </a:rPr>
              <a:t>Place and role of civil society? </a:t>
            </a:r>
            <a:endParaRPr lang="nl-NL" sz="32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05741" y="97096"/>
            <a:ext cx="9337337" cy="123847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Linking trends to responses (cont.)</a:t>
            </a:r>
          </a:p>
        </p:txBody>
      </p:sp>
    </p:spTree>
    <p:extLst>
      <p:ext uri="{BB962C8B-B14F-4D97-AF65-F5344CB8AC3E}">
        <p14:creationId xmlns:p14="http://schemas.microsoft.com/office/powerpoint/2010/main" val="219619423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Personnalisée 1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6AAC387B-F0FD-4CD9-BB70-7EC88EF8F0D3}"/>
    </a:ext>
  </a:extLst>
</a:theme>
</file>

<file path=ppt/theme/theme2.xml><?xml version="1.0" encoding="utf-8"?>
<a:theme xmlns:a="http://schemas.openxmlformats.org/drawingml/2006/main" name="19_Sections">
  <a:themeElements>
    <a:clrScheme name="Personnalisée 3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90F057C4-9ADE-42E4-A649-FD933265ED33}"/>
    </a:ext>
  </a:extLst>
</a:theme>
</file>

<file path=ppt/theme/theme3.xml><?xml version="1.0" encoding="utf-8"?>
<a:theme xmlns:a="http://schemas.openxmlformats.org/drawingml/2006/main" name="16_Se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3204A006-DE6B-4B9A-B317-D33D766255E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1_16x9_white background</Template>
  <TotalTime>8</TotalTime>
  <Words>496</Words>
  <Application>Microsoft Office PowerPoint</Application>
  <PresentationFormat>Widescreen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Cover</vt:lpstr>
      <vt:lpstr>19_Sections</vt:lpstr>
      <vt:lpstr>16_Sections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European Environment Agency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Stefania Tomasina</dc:creator>
  <cp:keywords/>
  <dc:description/>
  <cp:lastModifiedBy>Cécile Roddier-Quefelec</cp:lastModifiedBy>
  <cp:revision>4</cp:revision>
  <cp:lastPrinted>2015-02-09T14:13:52Z</cp:lastPrinted>
  <dcterms:created xsi:type="dcterms:W3CDTF">2016-02-02T11:38:09Z</dcterms:created>
  <dcterms:modified xsi:type="dcterms:W3CDTF">2019-06-24T15:47:32Z</dcterms:modified>
  <cp:category/>
</cp:coreProperties>
</file>