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6" r:id="rId2"/>
    <p:sldId id="257" r:id="rId3"/>
    <p:sldId id="286" r:id="rId4"/>
    <p:sldId id="287" r:id="rId5"/>
    <p:sldId id="285" r:id="rId6"/>
    <p:sldId id="288" r:id="rId7"/>
    <p:sldId id="289" r:id="rId8"/>
    <p:sldId id="290" r:id="rId9"/>
    <p:sldId id="291" r:id="rId10"/>
    <p:sldId id="292" r:id="rId11"/>
    <p:sldId id="293" r:id="rId12"/>
    <p:sldId id="294" r:id="rId13"/>
    <p:sldId id="295" r:id="rId14"/>
    <p:sldId id="296" r:id="rId15"/>
    <p:sldId id="299" r:id="rId16"/>
    <p:sldId id="300" r:id="rId17"/>
    <p:sldId id="301" r:id="rId18"/>
    <p:sldId id="302" r:id="rId19"/>
    <p:sldId id="279"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1E2"/>
    <a:srgbClr val="009A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424"/>
    <p:restoredTop sz="93985" autoAdjust="0"/>
  </p:normalViewPr>
  <p:slideViewPr>
    <p:cSldViewPr>
      <p:cViewPr>
        <p:scale>
          <a:sx n="105" d="100"/>
          <a:sy n="105" d="100"/>
        </p:scale>
        <p:origin x="144" y="2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5E663-FCB0-47B9-A198-509C5920299B}" type="datetimeFigureOut">
              <a:rPr lang="it-IT" smtClean="0"/>
              <a:t>05/04/19</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41918-ED1C-4997-95CC-AE6E5EAF3AF8}" type="slidenum">
              <a:rPr lang="it-IT" smtClean="0"/>
              <a:t>‹n.›</a:t>
            </a:fld>
            <a:endParaRPr lang="it-IT"/>
          </a:p>
        </p:txBody>
      </p:sp>
    </p:spTree>
    <p:extLst>
      <p:ext uri="{BB962C8B-B14F-4D97-AF65-F5344CB8AC3E}">
        <p14:creationId xmlns:p14="http://schemas.microsoft.com/office/powerpoint/2010/main" val="233442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BFCA5FC9-D432-41BE-A287-617694E3C006}" type="slidenum">
              <a:rPr lang="it-IT" smtClean="0"/>
              <a:t>1</a:t>
            </a:fld>
            <a:endParaRPr lang="it-IT"/>
          </a:p>
        </p:txBody>
      </p:sp>
    </p:spTree>
    <p:extLst>
      <p:ext uri="{BB962C8B-B14F-4D97-AF65-F5344CB8AC3E}">
        <p14:creationId xmlns:p14="http://schemas.microsoft.com/office/powerpoint/2010/main" val="195949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0741918-ED1C-4997-95CC-AE6E5EAF3AF8}" type="slidenum">
              <a:rPr lang="it-IT" smtClean="0"/>
              <a:t>2</a:t>
            </a:fld>
            <a:endParaRPr lang="it-IT"/>
          </a:p>
        </p:txBody>
      </p:sp>
    </p:spTree>
    <p:extLst>
      <p:ext uri="{BB962C8B-B14F-4D97-AF65-F5344CB8AC3E}">
        <p14:creationId xmlns:p14="http://schemas.microsoft.com/office/powerpoint/2010/main" val="835542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0741918-ED1C-4997-95CC-AE6E5EAF3AF8}" type="slidenum">
              <a:rPr lang="it-IT" smtClean="0"/>
              <a:t>3</a:t>
            </a:fld>
            <a:endParaRPr lang="it-IT"/>
          </a:p>
        </p:txBody>
      </p:sp>
    </p:spTree>
    <p:extLst>
      <p:ext uri="{BB962C8B-B14F-4D97-AF65-F5344CB8AC3E}">
        <p14:creationId xmlns:p14="http://schemas.microsoft.com/office/powerpoint/2010/main" val="32326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0741918-ED1C-4997-95CC-AE6E5EAF3AF8}" type="slidenum">
              <a:rPr lang="it-IT" smtClean="0"/>
              <a:t>4</a:t>
            </a:fld>
            <a:endParaRPr lang="it-IT"/>
          </a:p>
        </p:txBody>
      </p:sp>
    </p:spTree>
    <p:extLst>
      <p:ext uri="{BB962C8B-B14F-4D97-AF65-F5344CB8AC3E}">
        <p14:creationId xmlns:p14="http://schemas.microsoft.com/office/powerpoint/2010/main" val="887693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0741918-ED1C-4997-95CC-AE6E5EAF3AF8}" type="slidenum">
              <a:rPr lang="it-IT" smtClean="0"/>
              <a:t>5</a:t>
            </a:fld>
            <a:endParaRPr lang="it-IT"/>
          </a:p>
        </p:txBody>
      </p:sp>
    </p:spTree>
    <p:extLst>
      <p:ext uri="{BB962C8B-B14F-4D97-AF65-F5344CB8AC3E}">
        <p14:creationId xmlns:p14="http://schemas.microsoft.com/office/powerpoint/2010/main" val="1123667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56CF635-AAE4-4D6A-81D9-FE0165227094}" type="datetimeFigureOut">
              <a:rPr lang="it-IT" smtClean="0"/>
              <a:pPr/>
              <a:t>05/04/19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2964A8-C690-419B-AC89-A006D7FFAC5D}"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56CF635-AAE4-4D6A-81D9-FE0165227094}" type="datetimeFigureOut">
              <a:rPr lang="it-IT" smtClean="0"/>
              <a:pPr/>
              <a:t>05/04/19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2964A8-C690-419B-AC89-A006D7FFAC5D}"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56CF635-AAE4-4D6A-81D9-FE0165227094}" type="datetimeFigureOut">
              <a:rPr lang="it-IT" smtClean="0"/>
              <a:pPr/>
              <a:t>05/04/19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2964A8-C690-419B-AC89-A006D7FFAC5D}"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56CF635-AAE4-4D6A-81D9-FE0165227094}" type="datetimeFigureOut">
              <a:rPr lang="it-IT" smtClean="0"/>
              <a:pPr/>
              <a:t>05/04/19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2964A8-C690-419B-AC89-A006D7FFAC5D}"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56CF635-AAE4-4D6A-81D9-FE0165227094}" type="datetimeFigureOut">
              <a:rPr lang="it-IT" smtClean="0"/>
              <a:pPr/>
              <a:t>05/04/19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32964A8-C690-419B-AC89-A006D7FFAC5D}"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56CF635-AAE4-4D6A-81D9-FE0165227094}" type="datetimeFigureOut">
              <a:rPr lang="it-IT" smtClean="0"/>
              <a:pPr/>
              <a:t>05/04/19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2964A8-C690-419B-AC89-A006D7FFAC5D}"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56CF635-AAE4-4D6A-81D9-FE0165227094}" type="datetimeFigureOut">
              <a:rPr lang="it-IT" smtClean="0"/>
              <a:pPr/>
              <a:t>05/04/19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32964A8-C690-419B-AC89-A006D7FFAC5D}"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56CF635-AAE4-4D6A-81D9-FE0165227094}" type="datetimeFigureOut">
              <a:rPr lang="it-IT" smtClean="0"/>
              <a:pPr/>
              <a:t>05/04/19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32964A8-C690-419B-AC89-A006D7FFAC5D}"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56CF635-AAE4-4D6A-81D9-FE0165227094}" type="datetimeFigureOut">
              <a:rPr lang="it-IT" smtClean="0"/>
              <a:pPr/>
              <a:t>05/04/19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32964A8-C690-419B-AC89-A006D7FFAC5D}"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56CF635-AAE4-4D6A-81D9-FE0165227094}" type="datetimeFigureOut">
              <a:rPr lang="it-IT" smtClean="0"/>
              <a:pPr/>
              <a:t>05/04/19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2964A8-C690-419B-AC89-A006D7FFAC5D}"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56CF635-AAE4-4D6A-81D9-FE0165227094}" type="datetimeFigureOut">
              <a:rPr lang="it-IT" smtClean="0"/>
              <a:pPr/>
              <a:t>05/04/19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32964A8-C690-419B-AC89-A006D7FFAC5D}"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CF635-AAE4-4D6A-81D9-FE0165227094}" type="datetimeFigureOut">
              <a:rPr lang="it-IT" smtClean="0"/>
              <a:pPr/>
              <a:t>05/04/19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964A8-C690-419B-AC89-A006D7FFAC5D}"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hyperlink" Target="https://eni-seis.eionet.europa.eu/south/areas-of-work/indicators-and-assessment/resolveuid/0d455a8669064173bba96e696cf3f7ab" TargetMode="External"/><Relationship Id="rId6" Type="http://schemas.openxmlformats.org/officeDocument/2006/relationships/hyperlink" Target="https://eni-seis.eionet.europa.eu/south/areas-of-work/indicators-and-assessment/resolveuid/d37e81346b1547758b5c831b1a38578b" TargetMode="External"/><Relationship Id="rId7" Type="http://schemas.openxmlformats.org/officeDocument/2006/relationships/hyperlink" Target="https://eni-seis.eionet.europa.eu/south/areas-of-work/indicators-and-assessment/resolveuid/64ee5ed61a8649d6a35e32ef09d24825" TargetMode="External"/><Relationship Id="rId8" Type="http://schemas.openxmlformats.org/officeDocument/2006/relationships/hyperlink" Target="https://eni-seis.eionet.europa.eu/south/areas-of-work/indicators-and-assessment/resolveuid/535f99afd4134fa1bf48bb81107227e0"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hyperlink" Target="https://eni-seis.eionet.europa.eu/south/governance/project-documents/folder-with-linked-docs/h2020-indicators-phase-ii/en_h2020-indicator-specification-_ind-3_11052018_v3/view" TargetMode="External"/><Relationship Id="rId6" Type="http://schemas.openxmlformats.org/officeDocument/2006/relationships/hyperlink" Target="https://eni-seis.eionet.europa.eu/south/governance/project-documents/folder-with-linked-docs/h2020-indicators-phase-ii/fr_h2020-indicator-specification-_ind-3_11052018_v3/view" TargetMode="External"/><Relationship Id="rId7" Type="http://schemas.openxmlformats.org/officeDocument/2006/relationships/hyperlink" Target="https://eni-seis.eionet.europa.eu/south/areas-of-work/indicators-and-assessment/resolveuid/25c06bff202a48daaa7817bbd449e242" TargetMode="External"/><Relationship Id="rId8" Type="http://schemas.openxmlformats.org/officeDocument/2006/relationships/hyperlink" Target="https://eni-seis.eionet.europa.eu/south/governance/project-documents/folder-with-linked-docs/h2020-indicators-phase-ii/en_h2020-indicator-specification-_ind-4_11052018_v3/view" TargetMode="External"/><Relationship Id="rId9" Type="http://schemas.openxmlformats.org/officeDocument/2006/relationships/hyperlink" Target="https://eni-seis.eionet.europa.eu/south/governance/project-documents/folder-with-linked-docs/h2020-indicators-phase-ii/fr_h2020-indicator-specification-_ind-4_11052018_v3/view" TargetMode="External"/><Relationship Id="rId10" Type="http://schemas.openxmlformats.org/officeDocument/2006/relationships/hyperlink" Target="https://eni-seis.eionet.europa.eu/south/governance/project-documents/folder-with-linked-docs/h2020-indicators-phase-ii/en_h2020-indicator-specification-_ind-5_11052018_v3/view" TargetMode="External"/><Relationship Id="rId11" Type="http://schemas.openxmlformats.org/officeDocument/2006/relationships/hyperlink" Target="https://eni-seis.eionet.europa.eu/south/governance/project-documents/folder-with-linked-docs/h2020-indicators-phase-ii/fr_h2020-indicator-specification-_ind-5_11052018_v3/view"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1" Type="http://schemas.openxmlformats.org/officeDocument/2006/relationships/hyperlink" Target="https://eni-seis.eionet.europa.eu/south/areas-of-work/indicators-and-assessment/resolveuid/b826e552000347d1a5a0e08fb6d3d2ce" TargetMode="External"/><Relationship Id="rId12" Type="http://schemas.openxmlformats.org/officeDocument/2006/relationships/hyperlink" Target="https://eni-seis.eionet.europa.eu/south/areas-of-work/indicators-and-assessment/resolveuid/f32141d891b14396abaf41e1e3d246ae" TargetMode="External"/><Relationship Id="rId13" Type="http://schemas.openxmlformats.org/officeDocument/2006/relationships/hyperlink" Target="https://eni-seis.eionet.europa.eu/south/areas-of-work/indicators-and-assessment/resolveuid/adf56a75310d46489cab6855644cac6a"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hyperlink" Target="https://eni-seis.eionet.europa.eu/south/areas-of-work/indicators-and-assessment/resolveuid/cf94048424bb41339b85a502f89a36cf" TargetMode="External"/><Relationship Id="rId6" Type="http://schemas.openxmlformats.org/officeDocument/2006/relationships/hyperlink" Target="https://eni-seis.eionet.europa.eu/south/areas-of-work/indicators-and-assessment/resolveuid/fdd8feddf58c4c53b2f206ccac36dcb7" TargetMode="External"/><Relationship Id="rId7" Type="http://schemas.openxmlformats.org/officeDocument/2006/relationships/hyperlink" Target="https://eni-seis.eionet.europa.eu/south/areas-of-work/indicators-and-assessment/resolveuid/3368b5e1f8474ae39e88a1fb83a60900" TargetMode="External"/><Relationship Id="rId8" Type="http://schemas.openxmlformats.org/officeDocument/2006/relationships/hyperlink" Target="https://eni-seis.eionet.europa.eu/south/areas-of-work/indicators-and-assessment/resolveuid/ba7481dfdbbd47a3844cb319600527d0" TargetMode="External"/><Relationship Id="rId9" Type="http://schemas.openxmlformats.org/officeDocument/2006/relationships/hyperlink" Target="https://eni-seis.eionet.europa.eu/south/areas-of-work/indicators-and-assessment/resolveuid/84e013408ba34ae8b8965c02263a8386" TargetMode="External"/><Relationship Id="rId10" Type="http://schemas.openxmlformats.org/officeDocument/2006/relationships/hyperlink" Target="https://eni-seis.eionet.europa.eu/south/areas-of-work/indicators-and-assessment/resolveuid/6935d35d3170489c8937d4ebfab20c0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hyperlink" Target="https://idc.info-rac.org/bcrs"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hyperlink" Target="http://infomapnode.info-rac.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AD0"/>
        </a:solidFill>
        <a:effectLst/>
      </p:bgPr>
    </p:bg>
    <p:spTree>
      <p:nvGrpSpPr>
        <p:cNvPr id="1" name=""/>
        <p:cNvGrpSpPr/>
        <p:nvPr/>
      </p:nvGrpSpPr>
      <p:grpSpPr>
        <a:xfrm>
          <a:off x="0" y="0"/>
          <a:ext cx="0" cy="0"/>
          <a:chOff x="0" y="0"/>
          <a:chExt cx="0" cy="0"/>
        </a:xfrm>
      </p:grpSpPr>
      <p:sp>
        <p:nvSpPr>
          <p:cNvPr id="15" name="Title 1"/>
          <p:cNvSpPr>
            <a:spLocks noGrp="1"/>
          </p:cNvSpPr>
          <p:nvPr>
            <p:ph type="ctrTitle"/>
          </p:nvPr>
        </p:nvSpPr>
        <p:spPr>
          <a:xfrm>
            <a:off x="1846659" y="3140968"/>
            <a:ext cx="5450681" cy="742852"/>
          </a:xfrm>
        </p:spPr>
        <p:txBody>
          <a:bodyPr vert="horz" lIns="0" tIns="34290" rIns="0" bIns="108000" rtlCol="0" anchor="b">
            <a:normAutofit/>
          </a:bodyPr>
          <a:lstStyle/>
          <a:p>
            <a:r>
              <a:rPr lang="en-GB" sz="3000" b="1" dirty="0" smtClean="0"/>
              <a:t>IMAP and H2020 indicators</a:t>
            </a:r>
            <a:endParaRPr lang="en-GB" sz="3000" b="1" dirty="0"/>
          </a:p>
        </p:txBody>
      </p:sp>
      <p:sp>
        <p:nvSpPr>
          <p:cNvPr id="16" name="Subtitle 2"/>
          <p:cNvSpPr>
            <a:spLocks noGrp="1"/>
          </p:cNvSpPr>
          <p:nvPr>
            <p:ph type="subTitle" idx="1"/>
          </p:nvPr>
        </p:nvSpPr>
        <p:spPr>
          <a:xfrm>
            <a:off x="1547664" y="4219575"/>
            <a:ext cx="6120680" cy="960835"/>
          </a:xfrm>
        </p:spPr>
        <p:txBody>
          <a:bodyPr vert="horz" lIns="0" tIns="108000" rIns="0" bIns="108000" rtlCol="0" anchor="t">
            <a:normAutofit fontScale="85000" lnSpcReduction="20000"/>
          </a:bodyPr>
          <a:lstStyle/>
          <a:p>
            <a:r>
              <a:rPr lang="en-US" dirty="0" smtClean="0"/>
              <a:t> </a:t>
            </a:r>
            <a:r>
              <a:rPr lang="en-US" sz="2000" dirty="0">
                <a:solidFill>
                  <a:schemeClr val="tx1"/>
                </a:solidFill>
              </a:rPr>
              <a:t>Joint Meeting of the Ecosystem Approach Correspondence Group on Marine Litter Monitoring and ENI SEIS II Assessment of Horizon 2020/National Action Plans of Waste Indicators</a:t>
            </a:r>
          </a:p>
        </p:txBody>
      </p:sp>
      <p:cxnSp>
        <p:nvCxnSpPr>
          <p:cNvPr id="17" name="Straight Connector 4"/>
          <p:cNvCxnSpPr/>
          <p:nvPr/>
        </p:nvCxnSpPr>
        <p:spPr>
          <a:xfrm>
            <a:off x="1689498" y="4227910"/>
            <a:ext cx="575905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18" name="Straight Connector 5"/>
          <p:cNvCxnSpPr/>
          <p:nvPr/>
        </p:nvCxnSpPr>
        <p:spPr>
          <a:xfrm>
            <a:off x="1689498" y="5199460"/>
            <a:ext cx="5759053"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19" name="Subtitle 2"/>
          <p:cNvSpPr txBox="1">
            <a:spLocks/>
          </p:cNvSpPr>
          <p:nvPr/>
        </p:nvSpPr>
        <p:spPr bwMode="auto">
          <a:xfrm>
            <a:off x="1689498" y="5199461"/>
            <a:ext cx="5759053" cy="344090"/>
          </a:xfrm>
          <a:prstGeom prst="rect">
            <a:avLst/>
          </a:prstGeom>
          <a:noFill/>
          <a:ln w="9525">
            <a:noFill/>
            <a:miter lim="800000"/>
            <a:headEnd/>
            <a:tailEnd/>
          </a:ln>
        </p:spPr>
        <p:txBody>
          <a:bodyPr lIns="0" tIns="108000" rIns="0" bIns="34285"/>
          <a:lstStyle/>
          <a:p>
            <a:pPr defTabSz="342900">
              <a:spcBef>
                <a:spcPct val="20000"/>
              </a:spcBef>
            </a:pPr>
            <a:r>
              <a:rPr lang="en-US" sz="1050" dirty="0" smtClean="0">
                <a:latin typeface="Roboto Regular"/>
                <a:ea typeface="Roboto Regular"/>
                <a:cs typeface="Roboto Regular"/>
              </a:rPr>
              <a:t>Giordano Giorgi and Alessandro </a:t>
            </a:r>
            <a:r>
              <a:rPr lang="en-US" sz="1050" dirty="0" err="1" smtClean="0">
                <a:latin typeface="Roboto Regular"/>
                <a:ea typeface="Roboto Regular"/>
                <a:cs typeface="Roboto Regular"/>
              </a:rPr>
              <a:t>Lotti</a:t>
            </a:r>
            <a:r>
              <a:rPr lang="en-US" sz="1050" smtClean="0">
                <a:latin typeface="Roboto Regular"/>
                <a:ea typeface="Roboto Regular"/>
                <a:cs typeface="Roboto Regular"/>
              </a:rPr>
              <a:t> (INFO-RAC) </a:t>
            </a:r>
            <a:r>
              <a:rPr lang="en-US" sz="1050" dirty="0" smtClean="0">
                <a:latin typeface="Roboto Regular"/>
                <a:ea typeface="Roboto Regular"/>
                <a:cs typeface="Roboto Regular"/>
              </a:rPr>
              <a:t>5</a:t>
            </a:r>
            <a:r>
              <a:rPr lang="en-US" sz="1050" baseline="30000" dirty="0" smtClean="0">
                <a:latin typeface="Roboto Regular"/>
                <a:ea typeface="Roboto Regular"/>
                <a:cs typeface="Roboto Regular"/>
              </a:rPr>
              <a:t>th</a:t>
            </a:r>
            <a:r>
              <a:rPr lang="en-US" sz="1050" dirty="0" smtClean="0">
                <a:latin typeface="Roboto Regular"/>
                <a:ea typeface="Roboto Regular"/>
                <a:cs typeface="Roboto Regular"/>
              </a:rPr>
              <a:t> April </a:t>
            </a:r>
            <a:r>
              <a:rPr lang="en-US" sz="1050" dirty="0">
                <a:latin typeface="Roboto Regular"/>
                <a:ea typeface="Roboto Regular"/>
                <a:cs typeface="Roboto Regular"/>
              </a:rPr>
              <a:t>2019 -  </a:t>
            </a:r>
            <a:r>
              <a:rPr lang="en-US" sz="1050" dirty="0" smtClean="0">
                <a:latin typeface="Roboto Regular"/>
                <a:ea typeface="Roboto Regular"/>
                <a:cs typeface="Roboto Regular"/>
              </a:rPr>
              <a:t>PODGORICA</a:t>
            </a:r>
            <a:endParaRPr lang="en-US" sz="1050" dirty="0">
              <a:latin typeface="Roboto Regular"/>
              <a:ea typeface="Roboto Regular"/>
              <a:cs typeface="Roboto Regular"/>
            </a:endParaRPr>
          </a:p>
        </p:txBody>
      </p:sp>
      <p:pic>
        <p:nvPicPr>
          <p:cNvPr id="20" name="Picture 26" descr="UNEnvironment_Logo_English_Short_white.png"/>
          <p:cNvPicPr>
            <a:picLocks noChangeAspect="1"/>
          </p:cNvPicPr>
          <p:nvPr/>
        </p:nvPicPr>
        <p:blipFill>
          <a:blip r:embed="rId3"/>
          <a:srcRect/>
          <a:stretch>
            <a:fillRect/>
          </a:stretch>
        </p:blipFill>
        <p:spPr bwMode="auto">
          <a:xfrm>
            <a:off x="1026319" y="714375"/>
            <a:ext cx="1871663" cy="1214438"/>
          </a:xfrm>
          <a:prstGeom prst="rect">
            <a:avLst/>
          </a:prstGeom>
          <a:noFill/>
          <a:ln w="9525">
            <a:noFill/>
            <a:miter lim="800000"/>
            <a:headEnd/>
            <a:tailEnd/>
          </a:ln>
        </p:spPr>
      </p:pic>
      <p:pic>
        <p:nvPicPr>
          <p:cNvPr id="21" name="Picture 10"/>
          <p:cNvPicPr>
            <a:picLocks noChangeAspect="1"/>
          </p:cNvPicPr>
          <p:nvPr/>
        </p:nvPicPr>
        <p:blipFill>
          <a:blip r:embed="rId4"/>
          <a:srcRect/>
          <a:stretch>
            <a:fillRect/>
          </a:stretch>
        </p:blipFill>
        <p:spPr bwMode="auto">
          <a:xfrm>
            <a:off x="2800351" y="857250"/>
            <a:ext cx="1250156" cy="895350"/>
          </a:xfrm>
          <a:prstGeom prst="rect">
            <a:avLst/>
          </a:prstGeom>
          <a:noFill/>
          <a:ln w="9525">
            <a:noFill/>
            <a:miter lim="800000"/>
            <a:headEnd/>
            <a:tailEnd/>
          </a:ln>
        </p:spPr>
      </p:pic>
      <p:grpSp>
        <p:nvGrpSpPr>
          <p:cNvPr id="23" name="Immagine 11"/>
          <p:cNvGrpSpPr/>
          <p:nvPr/>
        </p:nvGrpSpPr>
        <p:grpSpPr>
          <a:xfrm>
            <a:off x="6804248" y="714376"/>
            <a:ext cx="1157359" cy="1214438"/>
            <a:chOff x="0" y="0"/>
            <a:chExt cx="1337594" cy="1427992"/>
          </a:xfrm>
        </p:grpSpPr>
        <p:sp>
          <p:nvSpPr>
            <p:cNvPr id="24"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25" name="image3.png" descr="image3.png"/>
            <p:cNvPicPr>
              <a:picLocks noChangeAspect="1"/>
            </p:cNvPicPr>
            <p:nvPr/>
          </p:nvPicPr>
          <p:blipFill>
            <a:blip r:embed="rId5" cstate="print">
              <a:extLst/>
            </a:blip>
            <a:stretch>
              <a:fillRect/>
            </a:stretch>
          </p:blipFill>
          <p:spPr>
            <a:xfrm>
              <a:off x="0" y="0"/>
              <a:ext cx="1337595" cy="1427993"/>
            </a:xfrm>
            <a:prstGeom prst="rect">
              <a:avLst/>
            </a:prstGeom>
            <a:ln w="12700" cap="flat">
              <a:noFill/>
              <a:miter lim="400000"/>
            </a:ln>
            <a:effectLst/>
          </p:spPr>
        </p:pic>
      </p:grpSp>
    </p:spTree>
    <p:extLst>
      <p:ext uri="{BB962C8B-B14F-4D97-AF65-F5344CB8AC3E}">
        <p14:creationId xmlns:p14="http://schemas.microsoft.com/office/powerpoint/2010/main" val="32724813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err="1" smtClean="0"/>
              <a:t>InfoMap</a:t>
            </a:r>
            <a:r>
              <a:rPr lang="it-IT" sz="4000" dirty="0" smtClean="0"/>
              <a:t> </a:t>
            </a:r>
            <a:r>
              <a:rPr lang="it-IT" sz="4000" dirty="0" err="1" smtClean="0"/>
              <a:t>Node</a:t>
            </a:r>
            <a:r>
              <a:rPr lang="it-IT" sz="4000" dirty="0" smtClean="0"/>
              <a:t> – </a:t>
            </a:r>
            <a:r>
              <a:rPr lang="it-IT" sz="4000" dirty="0" err="1" smtClean="0"/>
              <a:t>Filters</a:t>
            </a:r>
            <a:endParaRPr lang="it-IT" sz="4000" dirty="0"/>
          </a:p>
        </p:txBody>
      </p:sp>
      <p:sp>
        <p:nvSpPr>
          <p:cNvPr id="3" name="Segnaposto contenuto 2"/>
          <p:cNvSpPr>
            <a:spLocks noGrp="1"/>
          </p:cNvSpPr>
          <p:nvPr>
            <p:ph idx="1"/>
          </p:nvPr>
        </p:nvSpPr>
        <p:spPr>
          <a:xfrm>
            <a:off x="457200" y="1340768"/>
            <a:ext cx="8219256" cy="4785395"/>
          </a:xfrm>
        </p:spPr>
        <p:txBody>
          <a:bodyPr>
            <a:normAutofit/>
          </a:bodyPr>
          <a:lstStyle/>
          <a:p>
            <a:r>
              <a:rPr lang="en-GB" sz="2400" dirty="0" smtClean="0"/>
              <a:t>It is possible to browse documents and layers through a series of filters</a:t>
            </a:r>
            <a:endParaRPr lang="en-GB" sz="2400" dirty="0"/>
          </a:p>
        </p:txBody>
      </p:sp>
      <p:pic>
        <p:nvPicPr>
          <p:cNvPr id="1027" name="Picture 3"/>
          <p:cNvPicPr>
            <a:picLocks noChangeAspect="1" noChangeArrowheads="1"/>
          </p:cNvPicPr>
          <p:nvPr/>
        </p:nvPicPr>
        <p:blipFill>
          <a:blip r:embed="rId2" cstate="print"/>
          <a:srcRect/>
          <a:stretch>
            <a:fillRect/>
          </a:stretch>
        </p:blipFill>
        <p:spPr bwMode="auto">
          <a:xfrm>
            <a:off x="827584" y="2276872"/>
            <a:ext cx="3406532" cy="4104456"/>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4932040" y="2276872"/>
            <a:ext cx="3168968" cy="4104456"/>
          </a:xfrm>
          <a:prstGeom prst="rect">
            <a:avLst/>
          </a:prstGeom>
          <a:noFill/>
          <a:ln w="9525">
            <a:noFill/>
            <a:miter lim="800000"/>
            <a:headEnd/>
            <a:tailEnd/>
          </a:ln>
        </p:spPr>
      </p:pic>
      <p:cxnSp>
        <p:nvCxnSpPr>
          <p:cNvPr id="6"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grpSp>
        <p:nvGrpSpPr>
          <p:cNvPr id="12" name="Immagine 11"/>
          <p:cNvGrpSpPr>
            <a:grpSpLocks noChangeAspect="1"/>
          </p:cNvGrpSpPr>
          <p:nvPr/>
        </p:nvGrpSpPr>
        <p:grpSpPr>
          <a:xfrm>
            <a:off x="8460432" y="92076"/>
            <a:ext cx="619159" cy="628094"/>
            <a:chOff x="0" y="0"/>
            <a:chExt cx="1337594" cy="1427992"/>
          </a:xfrm>
        </p:grpSpPr>
        <p:sp>
          <p:nvSpPr>
            <p:cNvPr id="13"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14" name="image3.png" descr="image3.png"/>
            <p:cNvPicPr>
              <a:picLocks noChangeAspect="1"/>
            </p:cNvPicPr>
            <p:nvPr/>
          </p:nvPicPr>
          <p:blipFill>
            <a:blip r:embed="rId4" cstate="print">
              <a:extLst/>
            </a:blip>
            <a:stretch>
              <a:fillRect/>
            </a:stretch>
          </p:blipFill>
          <p:spPr>
            <a:xfrm>
              <a:off x="0" y="0"/>
              <a:ext cx="1337595" cy="1427993"/>
            </a:xfrm>
            <a:prstGeom prst="rect">
              <a:avLst/>
            </a:prstGeom>
            <a:ln w="12700" cap="flat">
              <a:noFill/>
              <a:miter lim="400000"/>
            </a:ln>
            <a:effectLst/>
          </p:spPr>
        </p:pic>
      </p:grpSp>
      <p:pic>
        <p:nvPicPr>
          <p:cNvPr id="15" name="Picture 2" descr="Risultati immagini per unepm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3568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787208" cy="1143000"/>
          </a:xfrm>
        </p:spPr>
        <p:txBody>
          <a:bodyPr>
            <a:normAutofit/>
          </a:bodyPr>
          <a:lstStyle/>
          <a:p>
            <a:r>
              <a:rPr lang="it-IT" sz="2800" dirty="0" err="1" smtClean="0"/>
              <a:t>InfoMap</a:t>
            </a:r>
            <a:r>
              <a:rPr lang="it-IT" sz="2800" dirty="0" smtClean="0"/>
              <a:t> </a:t>
            </a:r>
            <a:r>
              <a:rPr lang="it-IT" sz="2800" dirty="0" err="1" smtClean="0"/>
              <a:t>Node</a:t>
            </a:r>
            <a:r>
              <a:rPr lang="it-IT" sz="2800" dirty="0" smtClean="0"/>
              <a:t> - </a:t>
            </a:r>
            <a:r>
              <a:rPr lang="en-GB" sz="2800" dirty="0" smtClean="0"/>
              <a:t>Access Layers Metadata and Details</a:t>
            </a:r>
            <a:endParaRPr lang="it-IT" sz="4000" dirty="0"/>
          </a:p>
        </p:txBody>
      </p:sp>
      <p:sp>
        <p:nvSpPr>
          <p:cNvPr id="3" name="Segnaposto contenuto 2"/>
          <p:cNvSpPr>
            <a:spLocks noGrp="1"/>
          </p:cNvSpPr>
          <p:nvPr>
            <p:ph idx="1"/>
          </p:nvPr>
        </p:nvSpPr>
        <p:spPr>
          <a:xfrm>
            <a:off x="457200" y="1600200"/>
            <a:ext cx="2602632" cy="4525963"/>
          </a:xfrm>
        </p:spPr>
        <p:txBody>
          <a:bodyPr>
            <a:normAutofit fontScale="92500" lnSpcReduction="10000"/>
          </a:bodyPr>
          <a:lstStyle/>
          <a:p>
            <a:r>
              <a:rPr lang="en-GB" sz="1800" dirty="0" smtClean="0"/>
              <a:t>Clicking on the layer title a user can visualize the layer, accessing more detailed information.</a:t>
            </a:r>
          </a:p>
          <a:p>
            <a:r>
              <a:rPr lang="en-GB" sz="1800" dirty="0" smtClean="0"/>
              <a:t>Clicking on “</a:t>
            </a:r>
            <a:r>
              <a:rPr lang="en-GB" sz="1800" b="1" dirty="0" smtClean="0"/>
              <a:t>Metadata details” </a:t>
            </a:r>
            <a:r>
              <a:rPr lang="en-GB" sz="1800" dirty="0" smtClean="0"/>
              <a:t>users have access to details</a:t>
            </a:r>
          </a:p>
          <a:p>
            <a:r>
              <a:rPr lang="en-GB" sz="1800" dirty="0" smtClean="0"/>
              <a:t>On the right side of page, there is also the </a:t>
            </a:r>
            <a:r>
              <a:rPr lang="en-GB" sz="1800" b="1" dirty="0" smtClean="0"/>
              <a:t>Legend</a:t>
            </a:r>
            <a:r>
              <a:rPr lang="en-GB" sz="1800" dirty="0" smtClean="0"/>
              <a:t> associated, the layer under the Maps using this Layer.</a:t>
            </a:r>
          </a:p>
          <a:p>
            <a:r>
              <a:rPr lang="en-GB" sz="1800" dirty="0" smtClean="0"/>
              <a:t>Clicking on </a:t>
            </a:r>
            <a:r>
              <a:rPr lang="en-GB" sz="1800" b="1" dirty="0" smtClean="0"/>
              <a:t>Create Map, </a:t>
            </a:r>
            <a:r>
              <a:rPr lang="en-GB" sz="1800" dirty="0" smtClean="0"/>
              <a:t>current layer will upload in a map or </a:t>
            </a:r>
            <a:r>
              <a:rPr lang="en-GB" sz="1800" dirty="0" err="1" smtClean="0"/>
              <a:t>dowload</a:t>
            </a:r>
            <a:r>
              <a:rPr lang="en-GB" sz="1800" dirty="0" smtClean="0"/>
              <a:t> metadata with </a:t>
            </a:r>
            <a:r>
              <a:rPr lang="en-GB" sz="1800" b="1" dirty="0" smtClean="0"/>
              <a:t>Download Layer </a:t>
            </a:r>
            <a:endParaRPr lang="it-IT" sz="1800" b="1" dirty="0" smtClean="0"/>
          </a:p>
          <a:p>
            <a:endParaRPr lang="en-GB" sz="1800" b="1" dirty="0" smtClean="0"/>
          </a:p>
          <a:p>
            <a:endParaRPr lang="it-IT" sz="1800" b="1" dirty="0"/>
          </a:p>
        </p:txBody>
      </p:sp>
      <p:pic>
        <p:nvPicPr>
          <p:cNvPr id="1026" name="Picture 2"/>
          <p:cNvPicPr>
            <a:picLocks noChangeAspect="1" noChangeArrowheads="1"/>
          </p:cNvPicPr>
          <p:nvPr/>
        </p:nvPicPr>
        <p:blipFill>
          <a:blip r:embed="rId2" cstate="print"/>
          <a:srcRect/>
          <a:stretch>
            <a:fillRect/>
          </a:stretch>
        </p:blipFill>
        <p:spPr bwMode="auto">
          <a:xfrm>
            <a:off x="3131840" y="1700808"/>
            <a:ext cx="5609930" cy="4689326"/>
          </a:xfrm>
          <a:prstGeom prst="rect">
            <a:avLst/>
          </a:prstGeom>
          <a:noFill/>
          <a:ln w="9525">
            <a:noFill/>
            <a:miter lim="800000"/>
            <a:headEnd/>
            <a:tailEnd/>
          </a:ln>
        </p:spPr>
      </p:pic>
      <p:sp>
        <p:nvSpPr>
          <p:cNvPr id="11" name="Freccia a destra 10"/>
          <p:cNvSpPr/>
          <p:nvPr/>
        </p:nvSpPr>
        <p:spPr>
          <a:xfrm>
            <a:off x="6444208" y="2996952"/>
            <a:ext cx="504056" cy="288032"/>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6948264" y="2924944"/>
            <a:ext cx="1728192"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6948264" y="4437112"/>
            <a:ext cx="1728192"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6948264" y="1844824"/>
            <a:ext cx="1728192" cy="360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grpSp>
        <p:nvGrpSpPr>
          <p:cNvPr id="18" name="Immagine 11"/>
          <p:cNvGrpSpPr>
            <a:grpSpLocks noChangeAspect="1"/>
          </p:cNvGrpSpPr>
          <p:nvPr/>
        </p:nvGrpSpPr>
        <p:grpSpPr>
          <a:xfrm>
            <a:off x="8460432" y="92076"/>
            <a:ext cx="619159" cy="628094"/>
            <a:chOff x="0" y="0"/>
            <a:chExt cx="1337594" cy="1427992"/>
          </a:xfrm>
        </p:grpSpPr>
        <p:sp>
          <p:nvSpPr>
            <p:cNvPr id="19"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20" name="image3.png" descr="image3.png"/>
            <p:cNvPicPr>
              <a:picLocks noChangeAspect="1"/>
            </p:cNvPicPr>
            <p:nvPr/>
          </p:nvPicPr>
          <p:blipFill>
            <a:blip r:embed="rId3" cstate="print">
              <a:extLst/>
            </a:blip>
            <a:stretch>
              <a:fillRect/>
            </a:stretch>
          </p:blipFill>
          <p:spPr>
            <a:xfrm>
              <a:off x="0" y="0"/>
              <a:ext cx="1337595" cy="1427993"/>
            </a:xfrm>
            <a:prstGeom prst="rect">
              <a:avLst/>
            </a:prstGeom>
            <a:ln w="12700" cap="flat">
              <a:noFill/>
              <a:miter lim="400000"/>
            </a:ln>
            <a:effectLst/>
          </p:spPr>
        </p:pic>
      </p:grpSp>
      <p:pic>
        <p:nvPicPr>
          <p:cNvPr id="21" name="Picture 2" descr="Risultati immagini per unep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40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amond(in)">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amond(in)">
                                      <p:cBhvr>
                                        <p:cTn id="16" dur="1000"/>
                                        <p:tgtEl>
                                          <p:spTgt spid="1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amond(in)">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err="1" smtClean="0"/>
              <a:t>InfoMap</a:t>
            </a:r>
            <a:r>
              <a:rPr lang="it-IT" sz="4000" dirty="0" smtClean="0"/>
              <a:t> </a:t>
            </a:r>
            <a:r>
              <a:rPr lang="it-IT" sz="4000" dirty="0" err="1" smtClean="0"/>
              <a:t>Node</a:t>
            </a:r>
            <a:r>
              <a:rPr lang="it-IT" sz="4000" dirty="0" smtClean="0"/>
              <a:t> – Create a </a:t>
            </a:r>
            <a:r>
              <a:rPr lang="it-IT" sz="4000" dirty="0" err="1" smtClean="0"/>
              <a:t>Map</a:t>
            </a:r>
            <a:endParaRPr lang="it-IT" sz="4000" dirty="0"/>
          </a:p>
        </p:txBody>
      </p:sp>
      <p:pic>
        <p:nvPicPr>
          <p:cNvPr id="3074" name="Picture 2"/>
          <p:cNvPicPr>
            <a:picLocks noGrp="1" noChangeAspect="1" noChangeArrowheads="1"/>
          </p:cNvPicPr>
          <p:nvPr>
            <p:ph idx="1"/>
          </p:nvPr>
        </p:nvPicPr>
        <p:blipFill>
          <a:blip r:embed="rId2" cstate="print"/>
          <a:srcRect b="53861"/>
          <a:stretch>
            <a:fillRect/>
          </a:stretch>
        </p:blipFill>
        <p:spPr bwMode="auto">
          <a:xfrm>
            <a:off x="5292080" y="1556792"/>
            <a:ext cx="3246565" cy="2088232"/>
          </a:xfrm>
          <a:prstGeom prst="rect">
            <a:avLst/>
          </a:prstGeom>
          <a:noFill/>
          <a:ln w="9525">
            <a:noFill/>
            <a:miter lim="800000"/>
            <a:headEnd/>
            <a:tailEnd/>
          </a:ln>
        </p:spPr>
      </p:pic>
      <p:sp>
        <p:nvSpPr>
          <p:cNvPr id="5" name="Segnaposto contenuto 2"/>
          <p:cNvSpPr txBox="1">
            <a:spLocks/>
          </p:cNvSpPr>
          <p:nvPr/>
        </p:nvSpPr>
        <p:spPr>
          <a:xfrm>
            <a:off x="457200" y="1600200"/>
            <a:ext cx="4762872"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1800" b="0" i="0" u="none" strike="noStrike" kern="1200" cap="none" spc="0" normalizeH="0" baseline="0" noProof="0" dirty="0" smtClean="0">
                <a:ln>
                  <a:noFill/>
                </a:ln>
                <a:solidFill>
                  <a:schemeClr val="tx1"/>
                </a:solidFill>
                <a:effectLst/>
                <a:uLnTx/>
                <a:uFillTx/>
                <a:latin typeface="+mn-lt"/>
                <a:ea typeface="+mn-ea"/>
                <a:cs typeface="+mn-cs"/>
              </a:rPr>
              <a:t>Clicking on the </a:t>
            </a:r>
            <a:r>
              <a:rPr kumimoji="0" lang="en-GB" sz="1800" b="1" i="0" u="none" strike="noStrike" kern="1200" cap="none" spc="0" normalizeH="0" baseline="0" noProof="0" dirty="0" smtClean="0">
                <a:ln>
                  <a:noFill/>
                </a:ln>
                <a:solidFill>
                  <a:schemeClr val="tx1"/>
                </a:solidFill>
                <a:effectLst/>
                <a:uLnTx/>
                <a:uFillTx/>
                <a:latin typeface="+mn-lt"/>
                <a:ea typeface="+mn-ea"/>
                <a:cs typeface="+mn-cs"/>
              </a:rPr>
              <a:t>+</a:t>
            </a:r>
            <a:r>
              <a:rPr kumimoji="0" lang="en-GB" sz="1800" b="0" i="0" u="none" strike="noStrike" kern="1200" cap="none" spc="0" normalizeH="0" noProof="0" dirty="0" smtClean="0">
                <a:ln>
                  <a:noFill/>
                </a:ln>
                <a:solidFill>
                  <a:schemeClr val="tx1"/>
                </a:solidFill>
                <a:effectLst/>
                <a:uLnTx/>
                <a:uFillTx/>
                <a:latin typeface="+mn-lt"/>
                <a:ea typeface="+mn-ea"/>
                <a:cs typeface="+mn-cs"/>
              </a:rPr>
              <a:t> (plus) button it is possible to add a layer on the map just created.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dirty="0" smtClean="0"/>
              <a:t>New Layers can be added from local </a:t>
            </a:r>
            <a:r>
              <a:rPr lang="en-GB" dirty="0" err="1" smtClean="0"/>
              <a:t>geoserver</a:t>
            </a:r>
            <a:r>
              <a:rPr lang="en-GB" dirty="0" smtClean="0"/>
              <a:t> or WMS services (e.g. Copernicus)</a:t>
            </a:r>
            <a:endParaRPr kumimoji="0" lang="en-GB" sz="1800" b="0" i="0" u="none" strike="noStrike" kern="120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1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1800" b="1" i="0" u="none" strike="noStrike" kern="1200" cap="none" spc="0" normalizeH="0" baseline="0" noProof="0" dirty="0">
              <a:ln>
                <a:noFill/>
              </a:ln>
              <a:solidFill>
                <a:schemeClr val="tx1"/>
              </a:solidFill>
              <a:effectLst/>
              <a:uLnTx/>
              <a:uFillTx/>
              <a:latin typeface="+mn-lt"/>
              <a:ea typeface="+mn-ea"/>
              <a:cs typeface="+mn-cs"/>
            </a:endParaRPr>
          </a:p>
        </p:txBody>
      </p:sp>
      <p:pic>
        <p:nvPicPr>
          <p:cNvPr id="3075" name="Picture 3"/>
          <p:cNvPicPr>
            <a:picLocks noChangeAspect="1" noChangeArrowheads="1"/>
          </p:cNvPicPr>
          <p:nvPr/>
        </p:nvPicPr>
        <p:blipFill>
          <a:blip r:embed="rId3" cstate="print"/>
          <a:srcRect r="3843" b="30071"/>
          <a:stretch>
            <a:fillRect/>
          </a:stretch>
        </p:blipFill>
        <p:spPr bwMode="auto">
          <a:xfrm>
            <a:off x="3707904" y="4077072"/>
            <a:ext cx="3240360" cy="2067127"/>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t="45925"/>
          <a:stretch>
            <a:fillRect/>
          </a:stretch>
        </p:blipFill>
        <p:spPr bwMode="auto">
          <a:xfrm>
            <a:off x="899592" y="3068960"/>
            <a:ext cx="2447925" cy="1102246"/>
          </a:xfrm>
          <a:prstGeom prst="rect">
            <a:avLst/>
          </a:prstGeom>
          <a:noFill/>
          <a:ln w="9525">
            <a:noFill/>
            <a:miter lim="800000"/>
            <a:headEnd/>
            <a:tailEnd/>
          </a:ln>
        </p:spPr>
      </p:pic>
      <p:cxnSp>
        <p:nvCxnSpPr>
          <p:cNvPr id="7"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grpSp>
        <p:nvGrpSpPr>
          <p:cNvPr id="13" name="Immagine 11"/>
          <p:cNvGrpSpPr>
            <a:grpSpLocks noChangeAspect="1"/>
          </p:cNvGrpSpPr>
          <p:nvPr/>
        </p:nvGrpSpPr>
        <p:grpSpPr>
          <a:xfrm>
            <a:off x="8460432" y="92076"/>
            <a:ext cx="619159" cy="628094"/>
            <a:chOff x="0" y="0"/>
            <a:chExt cx="1337594" cy="1427992"/>
          </a:xfrm>
        </p:grpSpPr>
        <p:sp>
          <p:nvSpPr>
            <p:cNvPr id="14"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15" name="image3.png" descr="image3.png"/>
            <p:cNvPicPr>
              <a:picLocks noChangeAspect="1"/>
            </p:cNvPicPr>
            <p:nvPr/>
          </p:nvPicPr>
          <p:blipFill>
            <a:blip r:embed="rId5" cstate="print">
              <a:extLst/>
            </a:blip>
            <a:stretch>
              <a:fillRect/>
            </a:stretch>
          </p:blipFill>
          <p:spPr>
            <a:xfrm>
              <a:off x="0" y="0"/>
              <a:ext cx="1337595" cy="1427993"/>
            </a:xfrm>
            <a:prstGeom prst="rect">
              <a:avLst/>
            </a:prstGeom>
            <a:ln w="12700" cap="flat">
              <a:noFill/>
              <a:miter lim="400000"/>
            </a:ln>
            <a:effectLst/>
          </p:spPr>
        </p:pic>
      </p:grpSp>
      <p:pic>
        <p:nvPicPr>
          <p:cNvPr id="16" name="Picture 2" descr="Risultati immagini per unepma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74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err="1" smtClean="0"/>
              <a:t>InfoMap</a:t>
            </a:r>
            <a:r>
              <a:rPr lang="it-IT" sz="4000" dirty="0" smtClean="0"/>
              <a:t> </a:t>
            </a:r>
            <a:r>
              <a:rPr lang="it-IT" sz="4000" dirty="0" err="1" smtClean="0"/>
              <a:t>Node</a:t>
            </a:r>
            <a:r>
              <a:rPr lang="it-IT" sz="4000" dirty="0" smtClean="0"/>
              <a:t> - </a:t>
            </a:r>
            <a:r>
              <a:rPr lang="it-IT" sz="4000" dirty="0" err="1" smtClean="0"/>
              <a:t>Maps</a:t>
            </a:r>
            <a:endParaRPr lang="it-IT" sz="4000" dirty="0"/>
          </a:p>
        </p:txBody>
      </p:sp>
      <p:sp>
        <p:nvSpPr>
          <p:cNvPr id="7" name="Segnaposto contenuto 2"/>
          <p:cNvSpPr txBox="1">
            <a:spLocks/>
          </p:cNvSpPr>
          <p:nvPr/>
        </p:nvSpPr>
        <p:spPr>
          <a:xfrm>
            <a:off x="395536" y="1340768"/>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Through </a:t>
            </a:r>
            <a:r>
              <a:rPr kumimoji="0" lang="en-GB" sz="2400" b="1" i="0" u="none" strike="noStrike" kern="1200" cap="none" spc="0" normalizeH="0" baseline="0" noProof="0" dirty="0" smtClean="0">
                <a:ln>
                  <a:noFill/>
                </a:ln>
                <a:solidFill>
                  <a:schemeClr val="tx1"/>
                </a:solidFill>
                <a:effectLst/>
                <a:uLnTx/>
                <a:uFillTx/>
                <a:latin typeface="+mn-lt"/>
                <a:ea typeface="+mn-ea"/>
                <a:cs typeface="+mn-cs"/>
              </a:rPr>
              <a:t>Maps</a:t>
            </a:r>
            <a:r>
              <a:rPr kumimoji="0" lang="en-GB" sz="2400" b="0" i="0" u="none" strike="noStrike" kern="1200" cap="none" spc="0" normalizeH="0" noProof="0" dirty="0" smtClean="0">
                <a:ln>
                  <a:noFill/>
                </a:ln>
                <a:solidFill>
                  <a:schemeClr val="tx1"/>
                </a:solidFill>
                <a:effectLst/>
                <a:uLnTx/>
                <a:uFillTx/>
                <a:latin typeface="+mn-lt"/>
                <a:ea typeface="+mn-ea"/>
                <a:cs typeface="+mn-cs"/>
              </a:rPr>
              <a:t> menu </a:t>
            </a:r>
            <a:r>
              <a:rPr kumimoji="0" lang="en-GB" sz="24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a:t>
            </a:r>
            <a:r>
              <a:rPr kumimoji="0" lang="en-GB" sz="2400" b="1" i="0" u="sng" strike="noStrike" kern="1200" cap="none" spc="0" normalizeH="0" noProof="0" dirty="0" smtClean="0">
                <a:ln>
                  <a:noFill/>
                </a:ln>
                <a:solidFill>
                  <a:schemeClr val="tx1"/>
                </a:solidFill>
                <a:effectLst/>
                <a:uLnTx/>
                <a:uFillTx/>
                <a:latin typeface="+mn-lt"/>
                <a:ea typeface="+mn-ea"/>
                <a:cs typeface="+mn-cs"/>
                <a:sym typeface="Wingdings" pitchFamily="2" charset="2"/>
              </a:rPr>
              <a:t>Explore Maps</a:t>
            </a:r>
            <a:endParaRPr kumimoji="0" lang="en-GB" sz="2400" b="1"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Segnaposto contenuto 3"/>
          <p:cNvPicPr>
            <a:picLocks noGrp="1" noChangeAspect="1"/>
          </p:cNvPicPr>
          <p:nvPr>
            <p:ph idx="1"/>
          </p:nvPr>
        </p:nvPicPr>
        <p:blipFill>
          <a:blip r:embed="rId2" cstate="print"/>
          <a:stretch>
            <a:fillRect/>
          </a:stretch>
        </p:blipFill>
        <p:spPr>
          <a:xfrm>
            <a:off x="457200" y="1862363"/>
            <a:ext cx="8229600" cy="4001636"/>
          </a:xfrm>
          <a:prstGeom prst="rect">
            <a:avLst/>
          </a:prstGeom>
        </p:spPr>
      </p:pic>
      <p:cxnSp>
        <p:nvCxnSpPr>
          <p:cNvPr id="5"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grpSp>
        <p:nvGrpSpPr>
          <p:cNvPr id="11" name="Immagine 11"/>
          <p:cNvGrpSpPr>
            <a:grpSpLocks noChangeAspect="1"/>
          </p:cNvGrpSpPr>
          <p:nvPr/>
        </p:nvGrpSpPr>
        <p:grpSpPr>
          <a:xfrm>
            <a:off x="8460432" y="92076"/>
            <a:ext cx="619159" cy="628094"/>
            <a:chOff x="0" y="0"/>
            <a:chExt cx="1337594" cy="1427992"/>
          </a:xfrm>
        </p:grpSpPr>
        <p:sp>
          <p:nvSpPr>
            <p:cNvPr id="12"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13" name="image3.png" descr="image3.png"/>
            <p:cNvPicPr>
              <a:picLocks noChangeAspect="1"/>
            </p:cNvPicPr>
            <p:nvPr/>
          </p:nvPicPr>
          <p:blipFill>
            <a:blip r:embed="rId3" cstate="print">
              <a:extLst/>
            </a:blip>
            <a:stretch>
              <a:fillRect/>
            </a:stretch>
          </p:blipFill>
          <p:spPr>
            <a:xfrm>
              <a:off x="0" y="0"/>
              <a:ext cx="1337595" cy="1427993"/>
            </a:xfrm>
            <a:prstGeom prst="rect">
              <a:avLst/>
            </a:prstGeom>
            <a:ln w="12700" cap="flat">
              <a:noFill/>
              <a:miter lim="400000"/>
            </a:ln>
            <a:effectLst/>
          </p:spPr>
        </p:pic>
      </p:grpSp>
      <p:pic>
        <p:nvPicPr>
          <p:cNvPr id="14" name="Picture 2" descr="Risultati immagini per unep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80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stretch>
            <a:fillRect/>
          </a:stretch>
        </p:blipFill>
        <p:spPr>
          <a:xfrm>
            <a:off x="3092784" y="1196752"/>
            <a:ext cx="5732745" cy="4656644"/>
          </a:xfrm>
          <a:prstGeom prst="rect">
            <a:avLst/>
          </a:prstGeom>
        </p:spPr>
      </p:pic>
      <p:sp>
        <p:nvSpPr>
          <p:cNvPr id="2" name="Titolo 1"/>
          <p:cNvSpPr>
            <a:spLocks noGrp="1"/>
          </p:cNvSpPr>
          <p:nvPr>
            <p:ph type="title"/>
          </p:nvPr>
        </p:nvSpPr>
        <p:spPr>
          <a:xfrm>
            <a:off x="457200" y="274638"/>
            <a:ext cx="7643192" cy="1143000"/>
          </a:xfrm>
        </p:spPr>
        <p:txBody>
          <a:bodyPr>
            <a:normAutofit/>
          </a:bodyPr>
          <a:lstStyle/>
          <a:p>
            <a:r>
              <a:rPr lang="it-IT" sz="3200" dirty="0" err="1" smtClean="0"/>
              <a:t>InfoMap</a:t>
            </a:r>
            <a:r>
              <a:rPr lang="it-IT" sz="3200" dirty="0" smtClean="0"/>
              <a:t> </a:t>
            </a:r>
            <a:r>
              <a:rPr lang="it-IT" sz="3200" dirty="0" err="1" smtClean="0"/>
              <a:t>Node</a:t>
            </a:r>
            <a:r>
              <a:rPr lang="it-IT" sz="3200" dirty="0" smtClean="0"/>
              <a:t> - </a:t>
            </a:r>
            <a:r>
              <a:rPr lang="en-GB" sz="3200" dirty="0" smtClean="0"/>
              <a:t>Access Metadata and Details</a:t>
            </a:r>
            <a:endParaRPr lang="it-IT" dirty="0"/>
          </a:p>
        </p:txBody>
      </p:sp>
      <p:sp>
        <p:nvSpPr>
          <p:cNvPr id="3" name="Segnaposto contenuto 2"/>
          <p:cNvSpPr>
            <a:spLocks noGrp="1"/>
          </p:cNvSpPr>
          <p:nvPr>
            <p:ph idx="1"/>
          </p:nvPr>
        </p:nvSpPr>
        <p:spPr>
          <a:xfrm>
            <a:off x="457200" y="1196752"/>
            <a:ext cx="2602632" cy="4929411"/>
          </a:xfrm>
        </p:spPr>
        <p:txBody>
          <a:bodyPr>
            <a:normAutofit/>
          </a:bodyPr>
          <a:lstStyle/>
          <a:p>
            <a:r>
              <a:rPr lang="en-GB" sz="1800" dirty="0" smtClean="0"/>
              <a:t>Clicking on the map title a user can visualize the map, accessing more detailed information.</a:t>
            </a:r>
          </a:p>
          <a:p>
            <a:r>
              <a:rPr lang="en-GB" sz="1800" dirty="0" smtClean="0"/>
              <a:t>Clicking on “</a:t>
            </a:r>
            <a:r>
              <a:rPr lang="en-GB" sz="1800" b="1" dirty="0" smtClean="0"/>
              <a:t>Metadata details” </a:t>
            </a:r>
            <a:r>
              <a:rPr lang="en-GB" sz="1800" dirty="0" smtClean="0"/>
              <a:t>users have access to map details</a:t>
            </a:r>
          </a:p>
          <a:p>
            <a:r>
              <a:rPr lang="en-GB" sz="1800" dirty="0" smtClean="0"/>
              <a:t>On the right side of page, there is also the </a:t>
            </a:r>
            <a:r>
              <a:rPr lang="en-GB" sz="1800" b="1" dirty="0" smtClean="0"/>
              <a:t>Layer </a:t>
            </a:r>
            <a:r>
              <a:rPr lang="en-GB" sz="1800" dirty="0" smtClean="0"/>
              <a:t>associated</a:t>
            </a:r>
          </a:p>
          <a:p>
            <a:r>
              <a:rPr lang="en-GB" sz="1800" dirty="0" smtClean="0"/>
              <a:t>Clicking on </a:t>
            </a:r>
            <a:r>
              <a:rPr lang="en-GB" sz="1800" b="1" dirty="0" smtClean="0"/>
              <a:t>Create a new Map, </a:t>
            </a:r>
            <a:r>
              <a:rPr lang="en-GB" sz="1800" dirty="0" smtClean="0"/>
              <a:t>it can be duplicated it or edited</a:t>
            </a:r>
          </a:p>
          <a:p>
            <a:r>
              <a:rPr lang="en-GB" sz="1800" dirty="0" smtClean="0"/>
              <a:t> …furthermore it can be downloaded</a:t>
            </a:r>
            <a:endParaRPr lang="en-GB" sz="1800" b="1" dirty="0" smtClean="0"/>
          </a:p>
        </p:txBody>
      </p:sp>
      <p:sp>
        <p:nvSpPr>
          <p:cNvPr id="11" name="Freccia a destra 10"/>
          <p:cNvSpPr/>
          <p:nvPr/>
        </p:nvSpPr>
        <p:spPr>
          <a:xfrm>
            <a:off x="6444208" y="2996952"/>
            <a:ext cx="504056" cy="288032"/>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p:cNvSpPr/>
          <p:nvPr/>
        </p:nvSpPr>
        <p:spPr>
          <a:xfrm>
            <a:off x="6948264" y="2924944"/>
            <a:ext cx="1641682" cy="50405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a:off x="6948263" y="4281158"/>
            <a:ext cx="1641683" cy="51599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6948262" y="2103846"/>
            <a:ext cx="1641683" cy="46105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9"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grpSp>
        <p:nvGrpSpPr>
          <p:cNvPr id="18" name="Immagine 11"/>
          <p:cNvGrpSpPr>
            <a:grpSpLocks noChangeAspect="1"/>
          </p:cNvGrpSpPr>
          <p:nvPr/>
        </p:nvGrpSpPr>
        <p:grpSpPr>
          <a:xfrm>
            <a:off x="8460432" y="92076"/>
            <a:ext cx="619159" cy="628094"/>
            <a:chOff x="0" y="0"/>
            <a:chExt cx="1337594" cy="1427992"/>
          </a:xfrm>
        </p:grpSpPr>
        <p:sp>
          <p:nvSpPr>
            <p:cNvPr id="19"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20" name="image3.png" descr="image3.png"/>
            <p:cNvPicPr>
              <a:picLocks noChangeAspect="1"/>
            </p:cNvPicPr>
            <p:nvPr/>
          </p:nvPicPr>
          <p:blipFill>
            <a:blip r:embed="rId3" cstate="print">
              <a:extLst/>
            </a:blip>
            <a:stretch>
              <a:fillRect/>
            </a:stretch>
          </p:blipFill>
          <p:spPr>
            <a:xfrm>
              <a:off x="0" y="0"/>
              <a:ext cx="1337595" cy="1427993"/>
            </a:xfrm>
            <a:prstGeom prst="rect">
              <a:avLst/>
            </a:prstGeom>
            <a:ln w="12700" cap="flat">
              <a:noFill/>
              <a:miter lim="400000"/>
            </a:ln>
            <a:effectLst/>
          </p:spPr>
        </p:pic>
      </p:grpSp>
      <p:pic>
        <p:nvPicPr>
          <p:cNvPr id="21" name="Picture 2" descr="Risultati immagini per unep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56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8" presetClass="entr" presetSubtype="16"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amond(in)">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amond(in)">
                                      <p:cBhvr>
                                        <p:cTn id="16" dur="1000"/>
                                        <p:tgtEl>
                                          <p:spTgt spid="13"/>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amond(in)">
                                      <p:cBhvr>
                                        <p:cTn id="1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err="1"/>
              <a:t>InfoMap</a:t>
            </a:r>
            <a:r>
              <a:rPr lang="it-IT" sz="3600" dirty="0"/>
              <a:t> </a:t>
            </a:r>
            <a:r>
              <a:rPr lang="it-IT" sz="3600" dirty="0" err="1"/>
              <a:t>Node</a:t>
            </a:r>
            <a:r>
              <a:rPr lang="it-IT" sz="3600" dirty="0"/>
              <a:t> </a:t>
            </a:r>
            <a:r>
              <a:rPr lang="it-IT" sz="3600" dirty="0" smtClean="0"/>
              <a:t>– </a:t>
            </a:r>
            <a:r>
              <a:rPr lang="en-GB" sz="3600" dirty="0" smtClean="0"/>
              <a:t>Upload Documents</a:t>
            </a:r>
            <a:endParaRPr lang="it-IT" sz="3600" dirty="0"/>
          </a:p>
        </p:txBody>
      </p:sp>
      <p:sp>
        <p:nvSpPr>
          <p:cNvPr id="8" name="Rettangolo 7"/>
          <p:cNvSpPr/>
          <p:nvPr/>
        </p:nvSpPr>
        <p:spPr>
          <a:xfrm>
            <a:off x="760347" y="5724083"/>
            <a:ext cx="7623306" cy="646331"/>
          </a:xfrm>
          <a:prstGeom prst="rect">
            <a:avLst/>
          </a:prstGeom>
        </p:spPr>
        <p:txBody>
          <a:bodyPr wrap="square">
            <a:spAutoFit/>
          </a:bodyPr>
          <a:lstStyle/>
          <a:p>
            <a:r>
              <a:rPr lang="en-GB" b="1" dirty="0">
                <a:latin typeface="Arial" panose="020B0604020202020204" pitchFamily="34" charset="0"/>
                <a:ea typeface="Times New Roman" panose="02020603050405020304" pitchFamily="18" charset="0"/>
                <a:cs typeface="Times New Roman" panose="02020603050405020304" pitchFamily="18" charset="0"/>
              </a:rPr>
              <a:t>Link Documents To A Layer Or Map</a:t>
            </a:r>
            <a:r>
              <a:rPr lang="en-GB" dirty="0">
                <a:latin typeface="Arial" panose="020B0604020202020204" pitchFamily="34" charset="0"/>
                <a:ea typeface="Times New Roman" panose="02020603050405020304" pitchFamily="18" charset="0"/>
                <a:cs typeface="Times New Roman" panose="02020603050405020304" pitchFamily="18" charset="0"/>
              </a:rPr>
              <a:t>: </a:t>
            </a:r>
            <a:r>
              <a:rPr lang="en-GB" dirty="0" smtClean="0">
                <a:solidFill>
                  <a:srgbClr val="000000"/>
                </a:solidFill>
                <a:latin typeface="Arial" panose="020B0604020202020204" pitchFamily="34" charset="0"/>
                <a:ea typeface="Times New Roman" panose="02020603050405020304" pitchFamily="18" charset="0"/>
              </a:rPr>
              <a:t>a </a:t>
            </a:r>
            <a:r>
              <a:rPr lang="en-GB" dirty="0">
                <a:solidFill>
                  <a:srgbClr val="000000"/>
                </a:solidFill>
                <a:latin typeface="Arial" panose="020B0604020202020204" pitchFamily="34" charset="0"/>
                <a:ea typeface="Times New Roman" panose="02020603050405020304" pitchFamily="18" charset="0"/>
              </a:rPr>
              <a:t>user can link the document to a related Layer or map published in the platform </a:t>
            </a:r>
            <a:endParaRPr lang="it-IT" dirty="0"/>
          </a:p>
        </p:txBody>
      </p:sp>
      <p:pic>
        <p:nvPicPr>
          <p:cNvPr id="11" name="Segnaposto contenuto 10"/>
          <p:cNvPicPr>
            <a:picLocks noGrp="1"/>
          </p:cNvPicPr>
          <p:nvPr>
            <p:ph idx="1"/>
          </p:nvPr>
        </p:nvPicPr>
        <p:blipFill>
          <a:blip r:embed="rId2" cstate="print"/>
          <a:stretch>
            <a:fillRect/>
          </a:stretch>
        </p:blipFill>
        <p:spPr>
          <a:xfrm>
            <a:off x="457200" y="1417638"/>
            <a:ext cx="8229600" cy="4186723"/>
          </a:xfrm>
          <a:prstGeom prst="rect">
            <a:avLst/>
          </a:prstGeom>
        </p:spPr>
      </p:pic>
      <p:cxnSp>
        <p:nvCxnSpPr>
          <p:cNvPr id="5"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grpSp>
        <p:nvGrpSpPr>
          <p:cNvPr id="12" name="Immagine 11"/>
          <p:cNvGrpSpPr>
            <a:grpSpLocks noChangeAspect="1"/>
          </p:cNvGrpSpPr>
          <p:nvPr/>
        </p:nvGrpSpPr>
        <p:grpSpPr>
          <a:xfrm>
            <a:off x="8460432" y="92076"/>
            <a:ext cx="619159" cy="628094"/>
            <a:chOff x="0" y="0"/>
            <a:chExt cx="1337594" cy="1427992"/>
          </a:xfrm>
        </p:grpSpPr>
        <p:sp>
          <p:nvSpPr>
            <p:cNvPr id="13"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14" name="image3.png" descr="image3.png"/>
            <p:cNvPicPr>
              <a:picLocks noChangeAspect="1"/>
            </p:cNvPicPr>
            <p:nvPr/>
          </p:nvPicPr>
          <p:blipFill>
            <a:blip r:embed="rId3" cstate="print">
              <a:extLst/>
            </a:blip>
            <a:stretch>
              <a:fillRect/>
            </a:stretch>
          </p:blipFill>
          <p:spPr>
            <a:xfrm>
              <a:off x="0" y="0"/>
              <a:ext cx="1337595" cy="1427993"/>
            </a:xfrm>
            <a:prstGeom prst="rect">
              <a:avLst/>
            </a:prstGeom>
            <a:ln w="12700" cap="flat">
              <a:noFill/>
              <a:miter lim="400000"/>
            </a:ln>
            <a:effectLst/>
          </p:spPr>
        </p:pic>
      </p:grpSp>
      <p:pic>
        <p:nvPicPr>
          <p:cNvPr id="15" name="Picture 2" descr="Risultati immagini per unep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22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err="1"/>
              <a:t>InfoMap</a:t>
            </a:r>
            <a:r>
              <a:rPr lang="it-IT" sz="3600" dirty="0"/>
              <a:t> </a:t>
            </a:r>
            <a:r>
              <a:rPr lang="it-IT" sz="3600" dirty="0" err="1"/>
              <a:t>Node</a:t>
            </a:r>
            <a:r>
              <a:rPr lang="it-IT" sz="3600" dirty="0"/>
              <a:t> </a:t>
            </a:r>
            <a:r>
              <a:rPr lang="it-IT" sz="3600" dirty="0" smtClean="0"/>
              <a:t>– </a:t>
            </a:r>
            <a:r>
              <a:rPr lang="en-GB" sz="3600" dirty="0" smtClean="0"/>
              <a:t>Upload Layers</a:t>
            </a:r>
            <a:endParaRPr lang="it-IT" sz="3600" dirty="0"/>
          </a:p>
        </p:txBody>
      </p:sp>
      <p:pic>
        <p:nvPicPr>
          <p:cNvPr id="7" name="Segnaposto contenuto 6"/>
          <p:cNvPicPr>
            <a:picLocks noGrp="1"/>
          </p:cNvPicPr>
          <p:nvPr>
            <p:ph idx="1"/>
          </p:nvPr>
        </p:nvPicPr>
        <p:blipFill>
          <a:blip r:embed="rId2" cstate="print"/>
          <a:stretch>
            <a:fillRect/>
          </a:stretch>
        </p:blipFill>
        <p:spPr>
          <a:xfrm>
            <a:off x="471062" y="1417638"/>
            <a:ext cx="8229600" cy="4243610"/>
          </a:xfrm>
          <a:prstGeom prst="rect">
            <a:avLst/>
          </a:prstGeom>
        </p:spPr>
      </p:pic>
      <p:cxnSp>
        <p:nvCxnSpPr>
          <p:cNvPr id="4"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grpSp>
        <p:nvGrpSpPr>
          <p:cNvPr id="10" name="Immagine 11"/>
          <p:cNvGrpSpPr>
            <a:grpSpLocks noChangeAspect="1"/>
          </p:cNvGrpSpPr>
          <p:nvPr/>
        </p:nvGrpSpPr>
        <p:grpSpPr>
          <a:xfrm>
            <a:off x="8460432" y="92076"/>
            <a:ext cx="619159" cy="628094"/>
            <a:chOff x="0" y="0"/>
            <a:chExt cx="1337594" cy="1427992"/>
          </a:xfrm>
        </p:grpSpPr>
        <p:sp>
          <p:nvSpPr>
            <p:cNvPr id="11"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12" name="image3.png" descr="image3.png"/>
            <p:cNvPicPr>
              <a:picLocks noChangeAspect="1"/>
            </p:cNvPicPr>
            <p:nvPr/>
          </p:nvPicPr>
          <p:blipFill>
            <a:blip r:embed="rId3" cstate="print">
              <a:extLst/>
            </a:blip>
            <a:stretch>
              <a:fillRect/>
            </a:stretch>
          </p:blipFill>
          <p:spPr>
            <a:xfrm>
              <a:off x="0" y="0"/>
              <a:ext cx="1337595" cy="1427993"/>
            </a:xfrm>
            <a:prstGeom prst="rect">
              <a:avLst/>
            </a:prstGeom>
            <a:ln w="12700" cap="flat">
              <a:noFill/>
              <a:miter lim="400000"/>
            </a:ln>
            <a:effectLst/>
          </p:spPr>
        </p:pic>
      </p:grpSp>
      <p:pic>
        <p:nvPicPr>
          <p:cNvPr id="13" name="Picture 2" descr="Risultati immagini per unep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3676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err="1"/>
              <a:t>InfoMap</a:t>
            </a:r>
            <a:r>
              <a:rPr lang="it-IT" sz="3600" dirty="0"/>
              <a:t> </a:t>
            </a:r>
            <a:r>
              <a:rPr lang="it-IT" sz="3600" dirty="0" err="1"/>
              <a:t>Node</a:t>
            </a:r>
            <a:r>
              <a:rPr lang="it-IT" sz="3600" dirty="0"/>
              <a:t> </a:t>
            </a:r>
            <a:r>
              <a:rPr lang="it-IT" sz="3600" dirty="0" smtClean="0"/>
              <a:t>– </a:t>
            </a:r>
            <a:r>
              <a:rPr lang="en-GB" sz="3600" dirty="0" smtClean="0"/>
              <a:t>Upload Layers</a:t>
            </a:r>
            <a:endParaRPr lang="it-IT" sz="3600" dirty="0"/>
          </a:p>
        </p:txBody>
      </p:sp>
      <p:pic>
        <p:nvPicPr>
          <p:cNvPr id="5" name="Segnaposto contenuto 4"/>
          <p:cNvPicPr>
            <a:picLocks noGrp="1"/>
          </p:cNvPicPr>
          <p:nvPr>
            <p:ph idx="1"/>
          </p:nvPr>
        </p:nvPicPr>
        <p:blipFill rotWithShape="1">
          <a:blip r:embed="rId2" cstate="print"/>
          <a:srcRect l="-749" t="-1145" r="48250" b="1145"/>
          <a:stretch/>
        </p:blipFill>
        <p:spPr>
          <a:xfrm>
            <a:off x="4716016" y="1417638"/>
            <a:ext cx="4320480" cy="3805553"/>
          </a:xfrm>
          <a:prstGeom prst="rect">
            <a:avLst/>
          </a:prstGeom>
        </p:spPr>
      </p:pic>
      <p:sp>
        <p:nvSpPr>
          <p:cNvPr id="4" name="Rettangolo 3"/>
          <p:cNvSpPr/>
          <p:nvPr/>
        </p:nvSpPr>
        <p:spPr>
          <a:xfrm>
            <a:off x="107504" y="1417638"/>
            <a:ext cx="4680520" cy="5057795"/>
          </a:xfrm>
          <a:prstGeom prst="rect">
            <a:avLst/>
          </a:prstGeom>
        </p:spPr>
        <p:txBody>
          <a:bodyPr wrap="square">
            <a:spAutoFit/>
          </a:bodyPr>
          <a:lstStyle/>
          <a:p>
            <a:pPr marL="285750" indent="-285750" algn="just">
              <a:spcBef>
                <a:spcPts val="1000"/>
              </a:spcBef>
              <a:spcAft>
                <a:spcPts val="1000"/>
              </a:spcAft>
              <a:buFont typeface="Arial" panose="020B0604020202020204" pitchFamily="34" charset="0"/>
              <a:buChar char="•"/>
            </a:pPr>
            <a:r>
              <a:rPr lang="en-GB" sz="1600" b="1" dirty="0">
                <a:latin typeface="Arial" panose="020B0604020202020204" pitchFamily="34" charset="0"/>
                <a:ea typeface="Times New Roman" panose="02020603050405020304" pitchFamily="18" charset="0"/>
                <a:cs typeface="Times New Roman" panose="02020603050405020304" pitchFamily="18" charset="0"/>
              </a:rPr>
              <a:t>Layer Info: </a:t>
            </a:r>
            <a:r>
              <a:rPr lang="en-GB" sz="1600" dirty="0">
                <a:latin typeface="Arial" panose="020B0604020202020204" pitchFamily="34" charset="0"/>
                <a:ea typeface="Times New Roman" panose="02020603050405020304" pitchFamily="18" charset="0"/>
                <a:cs typeface="Times New Roman" panose="02020603050405020304" pitchFamily="18" charset="0"/>
              </a:rPr>
              <a:t>it</a:t>
            </a:r>
            <a:r>
              <a:rPr lang="en-GB" sz="1600" i="1" dirty="0">
                <a:latin typeface="Arial" panose="020B0604020202020204" pitchFamily="34" charset="0"/>
                <a:ea typeface="Times New Roman" panose="02020603050405020304" pitchFamily="18" charset="0"/>
                <a:cs typeface="Times New Roman" panose="02020603050405020304" pitchFamily="18" charset="0"/>
              </a:rPr>
              <a:t> </a:t>
            </a:r>
            <a:r>
              <a:rPr lang="en-GB" sz="1600" dirty="0">
                <a:latin typeface="Arial" panose="020B0604020202020204" pitchFamily="34" charset="0"/>
                <a:ea typeface="Times New Roman" panose="02020603050405020304" pitchFamily="18" charset="0"/>
                <a:cs typeface="Times New Roman" panose="02020603050405020304" pitchFamily="18" charset="0"/>
              </a:rPr>
              <a:t>allows to access the Layer View interface, editing specific layer, including changing Permissions for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it.</a:t>
            </a:r>
            <a:endParaRPr lang="it-IT" sz="1600" dirty="0" smtClean="0">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spcBef>
                <a:spcPts val="1000"/>
              </a:spcBef>
              <a:spcAft>
                <a:spcPts val="1000"/>
              </a:spcAft>
              <a:buFont typeface="Arial" panose="020B0604020202020204" pitchFamily="34" charset="0"/>
              <a:buChar char="•"/>
            </a:pPr>
            <a:r>
              <a:rPr lang="en-GB" sz="1600" b="1" dirty="0" smtClean="0">
                <a:latin typeface="Arial" panose="020B0604020202020204" pitchFamily="34" charset="0"/>
                <a:ea typeface="Times New Roman" panose="02020603050405020304" pitchFamily="18" charset="0"/>
                <a:cs typeface="Times New Roman" panose="02020603050405020304" pitchFamily="18" charset="0"/>
              </a:rPr>
              <a:t>Edit </a:t>
            </a:r>
            <a:r>
              <a:rPr lang="en-GB" sz="1600" b="1" dirty="0">
                <a:latin typeface="Arial" panose="020B0604020202020204" pitchFamily="34" charset="0"/>
                <a:ea typeface="Times New Roman" panose="02020603050405020304" pitchFamily="18" charset="0"/>
                <a:cs typeface="Times New Roman" panose="02020603050405020304" pitchFamily="18" charset="0"/>
              </a:rPr>
              <a:t>Metadata: </a:t>
            </a:r>
            <a:r>
              <a:rPr lang="en-GB" sz="1600" dirty="0">
                <a:latin typeface="Arial" panose="020B0604020202020204" pitchFamily="34" charset="0"/>
                <a:ea typeface="Times New Roman" panose="02020603050405020304" pitchFamily="18" charset="0"/>
                <a:cs typeface="Times New Roman" panose="02020603050405020304" pitchFamily="18" charset="0"/>
              </a:rPr>
              <a:t>it drives user to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interface </a:t>
            </a:r>
            <a:r>
              <a:rPr lang="en-GB" sz="1600" dirty="0">
                <a:latin typeface="Arial" panose="020B0604020202020204" pitchFamily="34" charset="0"/>
                <a:ea typeface="Times New Roman" panose="02020603050405020304" pitchFamily="18" charset="0"/>
                <a:cs typeface="Times New Roman" panose="02020603050405020304" pitchFamily="18" charset="0"/>
              </a:rPr>
              <a:t>where detailed layer information are provided. </a:t>
            </a:r>
          </a:p>
          <a:p>
            <a:pPr marL="285750" indent="-285750" algn="just">
              <a:spcBef>
                <a:spcPts val="1000"/>
              </a:spcBef>
              <a:spcAft>
                <a:spcPts val="1000"/>
              </a:spcAft>
              <a:buFont typeface="Arial" panose="020B0604020202020204" pitchFamily="34" charset="0"/>
              <a:buChar char="•"/>
            </a:pPr>
            <a:r>
              <a:rPr lang="en-GB" sz="1600" b="1" dirty="0" smtClean="0">
                <a:latin typeface="Arial" panose="020B0604020202020204" pitchFamily="34" charset="0"/>
                <a:ea typeface="Times New Roman" panose="02020603050405020304" pitchFamily="18" charset="0"/>
                <a:cs typeface="Times New Roman" panose="02020603050405020304" pitchFamily="18" charset="0"/>
              </a:rPr>
              <a:t>Upload </a:t>
            </a:r>
            <a:r>
              <a:rPr lang="en-GB" sz="1600" b="1" dirty="0">
                <a:latin typeface="Arial" panose="020B0604020202020204" pitchFamily="34" charset="0"/>
                <a:ea typeface="Times New Roman" panose="02020603050405020304" pitchFamily="18" charset="0"/>
                <a:cs typeface="Times New Roman" panose="02020603050405020304" pitchFamily="18" charset="0"/>
              </a:rPr>
              <a:t>Metadata: </a:t>
            </a:r>
            <a:r>
              <a:rPr lang="en-GB" sz="1600" i="1" dirty="0">
                <a:latin typeface="Arial" panose="020B0604020202020204" pitchFamily="34" charset="0"/>
                <a:ea typeface="Times New Roman" panose="02020603050405020304" pitchFamily="18" charset="0"/>
                <a:cs typeface="Times New Roman" panose="02020603050405020304" pitchFamily="18" charset="0"/>
              </a:rPr>
              <a:t>it </a:t>
            </a:r>
            <a:r>
              <a:rPr lang="en-GB" sz="1600" dirty="0">
                <a:latin typeface="Arial" panose="020B0604020202020204" pitchFamily="34" charset="0"/>
                <a:ea typeface="Times New Roman" panose="02020603050405020304" pitchFamily="18" charset="0"/>
                <a:cs typeface="Times New Roman" panose="02020603050405020304" pitchFamily="18" charset="0"/>
              </a:rPr>
              <a:t>allows to upload and existing xml file of metadata associated to the layer.</a:t>
            </a:r>
            <a:endParaRPr lang="it-IT" sz="16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spcBef>
                <a:spcPts val="1000"/>
              </a:spcBef>
              <a:spcAft>
                <a:spcPts val="1000"/>
              </a:spcAft>
              <a:buFont typeface="Arial" panose="020B0604020202020204" pitchFamily="34" charset="0"/>
              <a:buChar char="•"/>
            </a:pPr>
            <a:r>
              <a:rPr lang="en-GB" sz="1600" b="1" dirty="0">
                <a:latin typeface="Arial" panose="020B0604020202020204" pitchFamily="34" charset="0"/>
                <a:ea typeface="Times New Roman" panose="02020603050405020304" pitchFamily="18" charset="0"/>
                <a:cs typeface="Times New Roman" panose="02020603050405020304" pitchFamily="18" charset="0"/>
              </a:rPr>
              <a:t>Upload SLD</a:t>
            </a:r>
            <a:r>
              <a:rPr lang="en-GB" sz="1600" i="1" dirty="0">
                <a:latin typeface="Arial" panose="020B0604020202020204" pitchFamily="34" charset="0"/>
                <a:ea typeface="Times New Roman" panose="02020603050405020304" pitchFamily="18" charset="0"/>
                <a:cs typeface="Times New Roman" panose="02020603050405020304" pitchFamily="18" charset="0"/>
              </a:rPr>
              <a:t>:</a:t>
            </a:r>
            <a:r>
              <a:rPr lang="en-GB" sz="1600" dirty="0">
                <a:latin typeface="Arial" panose="020B0604020202020204" pitchFamily="34" charset="0"/>
                <a:ea typeface="Times New Roman" panose="02020603050405020304" pitchFamily="18" charset="0"/>
                <a:cs typeface="Times New Roman" panose="02020603050405020304" pitchFamily="18" charset="0"/>
              </a:rPr>
              <a:t> it allows user to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upload </a:t>
            </a:r>
            <a:r>
              <a:rPr lang="en-GB" sz="1600" dirty="0">
                <a:latin typeface="Arial" panose="020B0604020202020204" pitchFamily="34" charset="0"/>
                <a:ea typeface="Times New Roman" panose="02020603050405020304" pitchFamily="18" charset="0"/>
                <a:cs typeface="Times New Roman" panose="02020603050405020304" pitchFamily="18" charset="0"/>
              </a:rPr>
              <a:t>an existing style file, in order to associate a specific legend to a layer.</a:t>
            </a:r>
            <a:endParaRPr lang="it-IT" sz="1600" dirty="0">
              <a:latin typeface="Arial" panose="020B0604020202020204" pitchFamily="34" charset="0"/>
              <a:ea typeface="Times New Roman" panose="02020603050405020304" pitchFamily="18" charset="0"/>
              <a:cs typeface="Times New Roman" panose="02020603050405020304" pitchFamily="18" charset="0"/>
            </a:endParaRPr>
          </a:p>
          <a:p>
            <a:pPr marL="285750" indent="-285750" algn="just">
              <a:spcBef>
                <a:spcPts val="1000"/>
              </a:spcBef>
              <a:spcAft>
                <a:spcPts val="1000"/>
              </a:spcAft>
              <a:buFont typeface="Arial" panose="020B0604020202020204" pitchFamily="34" charset="0"/>
              <a:buChar char="•"/>
            </a:pPr>
            <a:r>
              <a:rPr lang="en-GB" sz="1600" b="1" dirty="0">
                <a:latin typeface="Arial" panose="020B0604020202020204" pitchFamily="34" charset="0"/>
                <a:ea typeface="Times New Roman" panose="02020603050405020304" pitchFamily="18" charset="0"/>
                <a:cs typeface="Times New Roman" panose="02020603050405020304" pitchFamily="18" charset="0"/>
              </a:rPr>
              <a:t>Manage Styles</a:t>
            </a:r>
            <a:r>
              <a:rPr lang="en-GB" sz="1600" dirty="0">
                <a:latin typeface="Arial" panose="020B0604020202020204" pitchFamily="34" charset="0"/>
                <a:ea typeface="Times New Roman" panose="02020603050405020304" pitchFamily="18" charset="0"/>
                <a:cs typeface="Times New Roman" panose="02020603050405020304" pitchFamily="18" charset="0"/>
              </a:rPr>
              <a:t>: it allows user to select a predefined </a:t>
            </a:r>
            <a:r>
              <a:rPr lang="en-GB" sz="1600" dirty="0" smtClean="0">
                <a:latin typeface="Arial" panose="020B0604020202020204" pitchFamily="34" charset="0"/>
                <a:ea typeface="Times New Roman" panose="02020603050405020304" pitchFamily="18" charset="0"/>
                <a:cs typeface="Times New Roman" panose="02020603050405020304" pitchFamily="18" charset="0"/>
              </a:rPr>
              <a:t>style </a:t>
            </a:r>
            <a:r>
              <a:rPr lang="en-GB" sz="1600" dirty="0">
                <a:latin typeface="Arial" panose="020B0604020202020204" pitchFamily="34" charset="0"/>
                <a:ea typeface="Times New Roman" panose="02020603050405020304" pitchFamily="18" charset="0"/>
                <a:cs typeface="Times New Roman" panose="02020603050405020304" pitchFamily="18" charset="0"/>
              </a:rPr>
              <a:t>for your layer amongst the styles already created. </a:t>
            </a:r>
            <a:r>
              <a:rPr lang="en-GB" sz="1600" u="sng" dirty="0">
                <a:latin typeface="Arial" panose="020B0604020202020204" pitchFamily="34" charset="0"/>
                <a:ea typeface="Times New Roman" panose="02020603050405020304" pitchFamily="18" charset="0"/>
                <a:cs typeface="Times New Roman" panose="02020603050405020304" pitchFamily="18" charset="0"/>
              </a:rPr>
              <a:t>This complex function should be reserved for administrators or very advanced users.</a:t>
            </a:r>
            <a:endParaRPr lang="it-IT" sz="1600" u="sng"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6"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grpSp>
        <p:nvGrpSpPr>
          <p:cNvPr id="11" name="Immagine 11"/>
          <p:cNvGrpSpPr>
            <a:grpSpLocks noChangeAspect="1"/>
          </p:cNvGrpSpPr>
          <p:nvPr/>
        </p:nvGrpSpPr>
        <p:grpSpPr>
          <a:xfrm>
            <a:off x="8460432" y="92076"/>
            <a:ext cx="619159" cy="628094"/>
            <a:chOff x="0" y="0"/>
            <a:chExt cx="1337594" cy="1427992"/>
          </a:xfrm>
        </p:grpSpPr>
        <p:sp>
          <p:nvSpPr>
            <p:cNvPr id="12"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13" name="image3.png" descr="image3.png"/>
            <p:cNvPicPr>
              <a:picLocks noChangeAspect="1"/>
            </p:cNvPicPr>
            <p:nvPr/>
          </p:nvPicPr>
          <p:blipFill>
            <a:blip r:embed="rId3" cstate="print">
              <a:extLst/>
            </a:blip>
            <a:stretch>
              <a:fillRect/>
            </a:stretch>
          </p:blipFill>
          <p:spPr>
            <a:xfrm>
              <a:off x="0" y="0"/>
              <a:ext cx="1337595" cy="1427993"/>
            </a:xfrm>
            <a:prstGeom prst="rect">
              <a:avLst/>
            </a:prstGeom>
            <a:ln w="12700" cap="flat">
              <a:noFill/>
              <a:miter lim="400000"/>
            </a:ln>
            <a:effectLst/>
          </p:spPr>
        </p:pic>
      </p:grpSp>
      <p:pic>
        <p:nvPicPr>
          <p:cNvPr id="14" name="Picture 2" descr="Risultati immagini per unep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421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571184" cy="1143000"/>
          </a:xfrm>
        </p:spPr>
        <p:txBody>
          <a:bodyPr>
            <a:normAutofit fontScale="90000"/>
          </a:bodyPr>
          <a:lstStyle/>
          <a:p>
            <a:r>
              <a:rPr lang="it-IT" sz="4000" dirty="0" err="1" smtClean="0"/>
              <a:t>InfoMapNode</a:t>
            </a:r>
            <a:r>
              <a:rPr lang="it-IT" sz="4000" dirty="0" smtClean="0"/>
              <a:t> - </a:t>
            </a:r>
            <a:r>
              <a:rPr lang="en-GB" sz="4000" dirty="0" smtClean="0"/>
              <a:t>Metadata management</a:t>
            </a:r>
            <a:endParaRPr lang="it-IT" dirty="0"/>
          </a:p>
        </p:txBody>
      </p:sp>
      <p:sp>
        <p:nvSpPr>
          <p:cNvPr id="6" name="Rettangolo 5"/>
          <p:cNvSpPr/>
          <p:nvPr/>
        </p:nvSpPr>
        <p:spPr>
          <a:xfrm>
            <a:off x="0" y="1340768"/>
            <a:ext cx="8856984" cy="4770537"/>
          </a:xfrm>
          <a:prstGeom prst="rect">
            <a:avLst/>
          </a:prstGeom>
        </p:spPr>
        <p:txBody>
          <a:bodyPr wrap="square">
            <a:spAutoFit/>
          </a:bodyPr>
          <a:lstStyle/>
          <a:p>
            <a:pPr lvl="0">
              <a:buFont typeface="Arial" pitchFamily="34" charset="0"/>
              <a:buChar char="•"/>
            </a:pPr>
            <a:r>
              <a:rPr lang="en-GB" sz="1600" b="1" dirty="0" smtClean="0"/>
              <a:t>Title</a:t>
            </a:r>
            <a:r>
              <a:rPr lang="en-GB" sz="1600" dirty="0" smtClean="0"/>
              <a:t>: Provide an explanatory name for your layer. The name should not follow the naming conventions for data files but instead correctly reflect main aspects of the data. Start the title with a geographical specification (country, region, or “Global”).</a:t>
            </a:r>
            <a:br>
              <a:rPr lang="en-GB" sz="1600" dirty="0" smtClean="0"/>
            </a:br>
            <a:endParaRPr lang="it-IT" sz="1600" dirty="0" smtClean="0"/>
          </a:p>
          <a:p>
            <a:pPr lvl="0">
              <a:buFont typeface="Arial" pitchFamily="34" charset="0"/>
              <a:buChar char="•"/>
            </a:pPr>
            <a:r>
              <a:rPr lang="en-GB" sz="1600" b="1" dirty="0" smtClean="0"/>
              <a:t>Abstract</a:t>
            </a:r>
            <a:r>
              <a:rPr lang="en-GB" sz="1600" dirty="0" smtClean="0"/>
              <a:t>: Provide a brief description for your layer. This text will appear together with your layer e.g. in the search results.</a:t>
            </a:r>
            <a:br>
              <a:rPr lang="en-GB" sz="1600" dirty="0" smtClean="0"/>
            </a:br>
            <a:endParaRPr lang="it-IT" sz="1600" dirty="0" smtClean="0"/>
          </a:p>
          <a:p>
            <a:pPr lvl="0">
              <a:buFont typeface="Arial" pitchFamily="34" charset="0"/>
              <a:buChar char="•"/>
            </a:pPr>
            <a:r>
              <a:rPr lang="en-GB" sz="1600" b="1" dirty="0" smtClean="0"/>
              <a:t>Keywords region</a:t>
            </a:r>
            <a:r>
              <a:rPr lang="en-GB" sz="1600" dirty="0" smtClean="0"/>
              <a:t>: Select one or more countries that the layer represents.</a:t>
            </a:r>
          </a:p>
          <a:p>
            <a:pPr lvl="0">
              <a:buFont typeface="Arial" pitchFamily="34" charset="0"/>
              <a:buChar char="•"/>
            </a:pPr>
            <a:endParaRPr lang="en-GB" sz="1600" dirty="0" smtClean="0"/>
          </a:p>
          <a:p>
            <a:pPr lvl="0">
              <a:buFont typeface="Arial" pitchFamily="34" charset="0"/>
              <a:buChar char="•"/>
            </a:pPr>
            <a:r>
              <a:rPr lang="en-GB" sz="1600" b="1" dirty="0"/>
              <a:t>Keywords</a:t>
            </a:r>
            <a:r>
              <a:rPr lang="en-GB" sz="1600" dirty="0"/>
              <a:t>: Specify keywords for your layer to appear in search results.</a:t>
            </a:r>
            <a:br>
              <a:rPr lang="en-GB" sz="1600" dirty="0"/>
            </a:br>
            <a:endParaRPr lang="en-GB" sz="1600" dirty="0"/>
          </a:p>
          <a:p>
            <a:pPr lvl="0">
              <a:buFont typeface="Arial" pitchFamily="34" charset="0"/>
              <a:buChar char="•"/>
            </a:pPr>
            <a:r>
              <a:rPr lang="en-GB" sz="1600" b="1" dirty="0"/>
              <a:t>Supplemental information</a:t>
            </a:r>
            <a:r>
              <a:rPr lang="en-GB" sz="1600" dirty="0"/>
              <a:t>: Specify what the attributes represent by giving a brief description of each attribute. The supplemental information will appear under your layer in the Layer View interface when you click Show/Hide.</a:t>
            </a:r>
            <a:br>
              <a:rPr lang="en-GB" sz="1600" dirty="0"/>
            </a:br>
            <a:endParaRPr lang="it-IT" sz="1600" dirty="0"/>
          </a:p>
          <a:p>
            <a:pPr lvl="0">
              <a:buFont typeface="Arial" pitchFamily="34" charset="0"/>
              <a:buChar char="•"/>
            </a:pPr>
            <a:r>
              <a:rPr lang="en-GB" sz="1600" b="1" dirty="0"/>
              <a:t>Attributes: </a:t>
            </a:r>
            <a:r>
              <a:rPr lang="en-GB" sz="1600" dirty="0"/>
              <a:t>Provide further descriptions of all the attribute short names or change the display order of the attributes.</a:t>
            </a:r>
            <a:endParaRPr lang="it-IT" sz="1600" dirty="0"/>
          </a:p>
          <a:p>
            <a:pPr lvl="0">
              <a:buFont typeface="Arial" pitchFamily="34" charset="0"/>
              <a:buChar char="•"/>
            </a:pPr>
            <a:endParaRPr lang="en-GB" sz="1600" dirty="0" smtClean="0"/>
          </a:p>
          <a:p>
            <a:pPr lvl="0"/>
            <a:endParaRPr lang="it-IT" sz="1600" dirty="0" smtClean="0"/>
          </a:p>
        </p:txBody>
      </p:sp>
      <p:cxnSp>
        <p:nvCxnSpPr>
          <p:cNvPr id="8"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grpSp>
        <p:nvGrpSpPr>
          <p:cNvPr id="12" name="Immagine 11"/>
          <p:cNvGrpSpPr>
            <a:grpSpLocks noChangeAspect="1"/>
          </p:cNvGrpSpPr>
          <p:nvPr/>
        </p:nvGrpSpPr>
        <p:grpSpPr>
          <a:xfrm>
            <a:off x="8460432" y="92076"/>
            <a:ext cx="619159" cy="628094"/>
            <a:chOff x="0" y="0"/>
            <a:chExt cx="1337594" cy="1427992"/>
          </a:xfrm>
        </p:grpSpPr>
        <p:sp>
          <p:nvSpPr>
            <p:cNvPr id="13"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14" name="image3.png" descr="image3.png"/>
            <p:cNvPicPr>
              <a:picLocks noChangeAspect="1"/>
            </p:cNvPicPr>
            <p:nvPr/>
          </p:nvPicPr>
          <p:blipFill>
            <a:blip r:embed="rId2" cstate="print">
              <a:extLst/>
            </a:blip>
            <a:stretch>
              <a:fillRect/>
            </a:stretch>
          </p:blipFill>
          <p:spPr>
            <a:xfrm>
              <a:off x="0" y="0"/>
              <a:ext cx="1337595" cy="1427993"/>
            </a:xfrm>
            <a:prstGeom prst="rect">
              <a:avLst/>
            </a:prstGeom>
            <a:ln w="12700" cap="flat">
              <a:noFill/>
              <a:miter lim="400000"/>
            </a:ln>
            <a:effectLst/>
          </p:spPr>
        </p:pic>
      </p:grpSp>
      <p:pic>
        <p:nvPicPr>
          <p:cNvPr id="15" name="Picture 2" descr="Risultati immagini per unep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032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14227" y="2050429"/>
            <a:ext cx="8208912" cy="2653522"/>
          </a:xfrm>
        </p:spPr>
        <p:txBody>
          <a:bodyPr>
            <a:noAutofit/>
          </a:bodyPr>
          <a:lstStyle/>
          <a:p>
            <a:pPr marL="0" indent="0" algn="ctr">
              <a:buNone/>
            </a:pPr>
            <a:r>
              <a:rPr lang="it-IT" sz="4500" b="1" dirty="0">
                <a:solidFill>
                  <a:srgbClr val="008EC0"/>
                </a:solidFill>
                <a:latin typeface="+mj-lt"/>
                <a:ea typeface="+mj-ea"/>
                <a:cs typeface="+mj-cs"/>
              </a:rPr>
              <a:t>THANK YOU FOR YOUR ATTENTION!</a:t>
            </a:r>
          </a:p>
          <a:p>
            <a:pPr marL="0" indent="0">
              <a:buNone/>
            </a:pPr>
            <a:endParaRPr lang="it-IT" sz="1800" dirty="0">
              <a:latin typeface="+mj-lt"/>
              <a:ea typeface="+mj-ea"/>
              <a:cs typeface="+mj-cs"/>
            </a:endParaRPr>
          </a:p>
          <a:p>
            <a:pPr marL="0" indent="0">
              <a:buNone/>
            </a:pPr>
            <a:r>
              <a:rPr lang="it-IT" sz="1800" dirty="0" smtClean="0">
                <a:latin typeface="+mj-lt"/>
                <a:ea typeface="+mj-ea"/>
                <a:cs typeface="+mj-cs"/>
              </a:rPr>
              <a:t>Giordano Giorgi – INFO/RAC</a:t>
            </a:r>
          </a:p>
          <a:p>
            <a:pPr marL="0" indent="0">
              <a:buNone/>
            </a:pPr>
            <a:r>
              <a:rPr lang="it-IT" sz="1800" dirty="0" smtClean="0">
                <a:latin typeface="+mj-lt"/>
                <a:ea typeface="+mj-ea"/>
                <a:cs typeface="+mj-cs"/>
              </a:rPr>
              <a:t>Alessandro Lotti – INFO/RAC</a:t>
            </a:r>
          </a:p>
          <a:p>
            <a:pPr marL="0" indent="0">
              <a:buNone/>
            </a:pPr>
            <a:endParaRPr lang="it-IT" sz="1800" dirty="0">
              <a:latin typeface="+mj-lt"/>
              <a:ea typeface="+mj-ea"/>
              <a:cs typeface="+mj-cs"/>
            </a:endParaRPr>
          </a:p>
        </p:txBody>
      </p:sp>
      <p:grpSp>
        <p:nvGrpSpPr>
          <p:cNvPr id="16" name="Immagine 11"/>
          <p:cNvGrpSpPr>
            <a:grpSpLocks noChangeAspect="1"/>
          </p:cNvGrpSpPr>
          <p:nvPr/>
        </p:nvGrpSpPr>
        <p:grpSpPr>
          <a:xfrm>
            <a:off x="7092280" y="3700443"/>
            <a:ext cx="1189108" cy="1189679"/>
            <a:chOff x="0" y="0"/>
            <a:chExt cx="1368845" cy="1445684"/>
          </a:xfrm>
        </p:grpSpPr>
        <p:sp>
          <p:nvSpPr>
            <p:cNvPr id="18"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20" name="image3.png" descr="image3.png"/>
            <p:cNvPicPr>
              <a:picLocks noChangeAspect="1"/>
            </p:cNvPicPr>
            <p:nvPr/>
          </p:nvPicPr>
          <p:blipFill>
            <a:blip r:embed="rId2" cstate="print">
              <a:extLst/>
            </a:blip>
            <a:stretch>
              <a:fillRect/>
            </a:stretch>
          </p:blipFill>
          <p:spPr>
            <a:xfrm>
              <a:off x="0" y="0"/>
              <a:ext cx="1368845" cy="1445684"/>
            </a:xfrm>
            <a:prstGeom prst="rect">
              <a:avLst/>
            </a:prstGeom>
            <a:ln w="12700" cap="flat">
              <a:noFill/>
              <a:miter lim="400000"/>
            </a:ln>
            <a:effectLst/>
          </p:spPr>
        </p:pic>
      </p:grpSp>
      <p:cxnSp>
        <p:nvCxnSpPr>
          <p:cNvPr id="10"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pic>
        <p:nvPicPr>
          <p:cNvPr id="12" name="Picture 2" descr="Risultati immagini per unepma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700444"/>
            <a:ext cx="2592288" cy="1189678"/>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Immagine 11"/>
          <p:cNvGrpSpPr>
            <a:grpSpLocks noChangeAspect="1"/>
          </p:cNvGrpSpPr>
          <p:nvPr/>
        </p:nvGrpSpPr>
        <p:grpSpPr>
          <a:xfrm>
            <a:off x="8460432" y="92076"/>
            <a:ext cx="619159" cy="628094"/>
            <a:chOff x="0" y="0"/>
            <a:chExt cx="1337594" cy="1427992"/>
          </a:xfrm>
        </p:grpSpPr>
        <p:sp>
          <p:nvSpPr>
            <p:cNvPr id="14"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17" name="image3.png" descr="image3.png"/>
            <p:cNvPicPr>
              <a:picLocks noChangeAspect="1"/>
            </p:cNvPicPr>
            <p:nvPr/>
          </p:nvPicPr>
          <p:blipFill>
            <a:blip r:embed="rId2" cstate="print">
              <a:extLst/>
            </a:blip>
            <a:stretch>
              <a:fillRect/>
            </a:stretch>
          </p:blipFill>
          <p:spPr>
            <a:xfrm>
              <a:off x="0" y="0"/>
              <a:ext cx="1337595" cy="1427993"/>
            </a:xfrm>
            <a:prstGeom prst="rect">
              <a:avLst/>
            </a:prstGeom>
            <a:ln w="12700" cap="flat">
              <a:noFill/>
              <a:miter lim="400000"/>
            </a:ln>
            <a:effectLst/>
          </p:spPr>
        </p:pic>
      </p:grpSp>
      <p:pic>
        <p:nvPicPr>
          <p:cNvPr id="19" name="Picture 2" descr="Risultati immagini per unep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628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sz="3600" dirty="0" smtClean="0"/>
              <a:t>H2020 Indicators data requirements - WASTE</a:t>
            </a:r>
            <a:endParaRPr lang="en-GB" sz="3600" dirty="0"/>
          </a:p>
        </p:txBody>
      </p:sp>
      <p:grpSp>
        <p:nvGrpSpPr>
          <p:cNvPr id="4" name="Immagine 11"/>
          <p:cNvGrpSpPr>
            <a:grpSpLocks noChangeAspect="1"/>
          </p:cNvGrpSpPr>
          <p:nvPr/>
        </p:nvGrpSpPr>
        <p:grpSpPr>
          <a:xfrm>
            <a:off x="8460432" y="92076"/>
            <a:ext cx="619159" cy="628094"/>
            <a:chOff x="0" y="0"/>
            <a:chExt cx="1337594" cy="1427992"/>
          </a:xfrm>
        </p:grpSpPr>
        <p:sp>
          <p:nvSpPr>
            <p:cNvPr id="5"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6" name="image3.png" descr="image3.png"/>
            <p:cNvPicPr>
              <a:picLocks noChangeAspect="1"/>
            </p:cNvPicPr>
            <p:nvPr/>
          </p:nvPicPr>
          <p:blipFill>
            <a:blip r:embed="rId3" cstate="print">
              <a:extLst/>
            </a:blip>
            <a:stretch>
              <a:fillRect/>
            </a:stretch>
          </p:blipFill>
          <p:spPr>
            <a:xfrm>
              <a:off x="0" y="0"/>
              <a:ext cx="1337595" cy="1427993"/>
            </a:xfrm>
            <a:prstGeom prst="rect">
              <a:avLst/>
            </a:prstGeom>
            <a:ln w="12700" cap="flat">
              <a:noFill/>
              <a:miter lim="400000"/>
            </a:ln>
            <a:effectLst/>
          </p:spPr>
        </p:pic>
      </p:grpSp>
      <p:cxnSp>
        <p:nvCxnSpPr>
          <p:cNvPr id="10"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sp>
        <p:nvSpPr>
          <p:cNvPr id="9" name="Segnaposto piè di pagina 8"/>
          <p:cNvSpPr>
            <a:spLocks noGrp="1"/>
          </p:cNvSpPr>
          <p:nvPr>
            <p:ph type="ftr" sz="quarter" idx="11"/>
          </p:nvPr>
        </p:nvSpPr>
        <p:spPr>
          <a:xfrm>
            <a:off x="0" y="6356350"/>
            <a:ext cx="9144000" cy="365125"/>
          </a:xfrm>
        </p:spPr>
        <p:txBody>
          <a:bodyPr/>
          <a:lstStyle/>
          <a:p>
            <a:r>
              <a:rPr lang="en-US" dirty="0" smtClean="0"/>
              <a:t>Regional Meeting on Reporting of Releases to Marine and Coastal Environment from Land Based Sources Activities and related Indicators </a:t>
            </a:r>
            <a:endParaRPr lang="it-IT" dirty="0"/>
          </a:p>
        </p:txBody>
      </p:sp>
      <p:pic>
        <p:nvPicPr>
          <p:cNvPr id="1026" name="Picture 2" descr="Risultati immagini per unep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ella 7"/>
          <p:cNvGraphicFramePr>
            <a:graphicFrameLocks noGrp="1"/>
          </p:cNvGraphicFramePr>
          <p:nvPr>
            <p:extLst>
              <p:ext uri="{D42A27DB-BD31-4B8C-83A1-F6EECF244321}">
                <p14:modId xmlns:p14="http://schemas.microsoft.com/office/powerpoint/2010/main" val="497278647"/>
              </p:ext>
            </p:extLst>
          </p:nvPr>
        </p:nvGraphicFramePr>
        <p:xfrm>
          <a:off x="611562" y="1490683"/>
          <a:ext cx="7920880" cy="4889175"/>
        </p:xfrm>
        <a:graphic>
          <a:graphicData uri="http://schemas.openxmlformats.org/drawingml/2006/table">
            <a:tbl>
              <a:tblPr/>
              <a:tblGrid>
                <a:gridCol w="990110"/>
                <a:gridCol w="990110"/>
                <a:gridCol w="990110"/>
                <a:gridCol w="990110"/>
                <a:gridCol w="990110"/>
                <a:gridCol w="990110"/>
                <a:gridCol w="990110"/>
                <a:gridCol w="990110"/>
              </a:tblGrid>
              <a:tr h="551947">
                <a:tc>
                  <a:txBody>
                    <a:bodyPr/>
                    <a:lstStyle/>
                    <a:p>
                      <a:r>
                        <a:rPr lang="it-IT" sz="1200" b="1" dirty="0"/>
                        <a:t>H2020</a:t>
                      </a:r>
                      <a:endParaRPr lang="it-IT" sz="1200" dirty="0"/>
                    </a:p>
                    <a:p>
                      <a:r>
                        <a:rPr lang="it-IT" sz="1200" b="1" dirty="0" err="1"/>
                        <a:t>Thematic</a:t>
                      </a:r>
                      <a:r>
                        <a:rPr lang="it-IT" sz="1200" b="1" dirty="0"/>
                        <a:t> Area</a:t>
                      </a:r>
                      <a:endParaRPr lang="it-IT"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it-IT" sz="1200" b="1" dirty="0"/>
                        <a:t> </a:t>
                      </a:r>
                      <a:endParaRPr lang="it-IT" sz="1200" dirty="0"/>
                    </a:p>
                    <a:p>
                      <a:r>
                        <a:rPr lang="it-IT" sz="1200" b="1" dirty="0" err="1"/>
                        <a:t>Indicator</a:t>
                      </a:r>
                      <a:r>
                        <a:rPr lang="it-IT" sz="1200" b="1" dirty="0"/>
                        <a:t> nr/Title</a:t>
                      </a:r>
                      <a:endParaRPr lang="it-IT"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tc>
                <a:tc>
                  <a:txBody>
                    <a:bodyPr/>
                    <a:lstStyle/>
                    <a:p>
                      <a:r>
                        <a:rPr lang="it-IT" sz="1200" b="1" dirty="0" err="1"/>
                        <a:t>Indicator</a:t>
                      </a:r>
                      <a:r>
                        <a:rPr lang="it-IT" sz="1200" b="1" dirty="0"/>
                        <a:t> </a:t>
                      </a:r>
                      <a:r>
                        <a:rPr lang="it-IT" sz="1200" b="1" dirty="0" err="1"/>
                        <a:t>Specification</a:t>
                      </a:r>
                      <a:r>
                        <a:rPr lang="it-IT" sz="1200" b="1" dirty="0"/>
                        <a:t> </a:t>
                      </a:r>
                      <a:r>
                        <a:rPr lang="it-IT" sz="1200" b="1" dirty="0" err="1"/>
                        <a:t>Factsheets</a:t>
                      </a:r>
                      <a:endParaRPr lang="it-IT"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a:t>Data Dictionary </a:t>
                      </a:r>
                      <a:endParaRPr lang="it-IT"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smtClean="0"/>
                        <a:t>IMAP</a:t>
                      </a:r>
                      <a:endParaRPr lang="it-IT" sz="1200" b="1"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smtClean="0"/>
                        <a:t>NBB/PRTR</a:t>
                      </a:r>
                      <a:endParaRPr lang="it-IT" sz="1200" b="1"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smtClean="0"/>
                        <a:t>BCRS</a:t>
                      </a:r>
                      <a:endParaRPr lang="it-IT" sz="1200" b="1"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1947">
                <a:tc rowSpan="6">
                  <a:txBody>
                    <a:bodyPr/>
                    <a:lstStyle/>
                    <a:p>
                      <a:pPr algn="ctr"/>
                      <a:r>
                        <a:rPr lang="en-US" sz="1200" b="1" dirty="0" smtClean="0"/>
                        <a:t>WASTE</a:t>
                      </a:r>
                      <a:endParaRPr lang="en-US"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nb-NO" sz="1200" b="1"/>
                        <a:t>1.1</a:t>
                      </a:r>
                      <a:endParaRPr lang="nb-NO" sz="120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a:t>Municipal waste composition</a:t>
                      </a:r>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it-IT" sz="1200">
                          <a:hlinkClick r:id="rId5"/>
                        </a:rPr>
                        <a:t>IND 1 EN</a:t>
                      </a:r>
                      <a:endParaRPr lang="it-IT" sz="1200"/>
                    </a:p>
                    <a:p>
                      <a:r>
                        <a:rPr lang="it-IT" sz="1200"/>
                        <a:t>IND 1 FR</a:t>
                      </a:r>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r>
                        <a:rPr lang="pl-PL" sz="1200" dirty="0"/>
                        <a:t> </a:t>
                      </a:r>
                      <a:r>
                        <a:rPr lang="pl-PL" sz="1200" dirty="0">
                          <a:hlinkClick r:id="rId6"/>
                        </a:rPr>
                        <a:t>Waste DD - EN</a:t>
                      </a:r>
                      <a:r>
                        <a:rPr lang="pl-PL" sz="1200" dirty="0"/>
                        <a:t> (V1.3)</a:t>
                      </a:r>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r>
                        <a:rPr lang="pl-PL" sz="1200" dirty="0" smtClean="0"/>
                        <a:t>NO</a:t>
                      </a:r>
                      <a:endParaRPr lang="pl-PL"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r>
                        <a:rPr lang="pl-PL" sz="1200" b="1" dirty="0" smtClean="0"/>
                        <a:t>2.1 </a:t>
                      </a:r>
                      <a:r>
                        <a:rPr lang="pl-PL" sz="1200" dirty="0" err="1" smtClean="0"/>
                        <a:t>Plants</a:t>
                      </a:r>
                      <a:r>
                        <a:rPr lang="pl-PL" sz="1200" dirty="0" smtClean="0"/>
                        <a:t> for waste </a:t>
                      </a:r>
                      <a:r>
                        <a:rPr lang="pl-PL" sz="1200" dirty="0" err="1" smtClean="0"/>
                        <a:t>collection</a:t>
                      </a:r>
                      <a:r>
                        <a:rPr lang="pl-PL" sz="1200" baseline="0" dirty="0" smtClean="0"/>
                        <a:t> and </a:t>
                      </a:r>
                      <a:r>
                        <a:rPr lang="pl-PL" sz="1200" baseline="0" dirty="0" err="1" smtClean="0"/>
                        <a:t>treatment</a:t>
                      </a:r>
                      <a:endParaRPr lang="pl-PL"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6">
                  <a:txBody>
                    <a:bodyPr/>
                    <a:lstStyle/>
                    <a:p>
                      <a:r>
                        <a:rPr lang="pl-PL" sz="1200" b="1" dirty="0" smtClean="0"/>
                        <a:t>1.1 &amp;</a:t>
                      </a:r>
                      <a:r>
                        <a:rPr lang="pl-PL" sz="1200" b="1" baseline="0" dirty="0" smtClean="0"/>
                        <a:t> 1.2 LBS </a:t>
                      </a:r>
                      <a:r>
                        <a:rPr lang="pl-PL" sz="1200" baseline="0" dirty="0" smtClean="0"/>
                        <a:t>NAP on </a:t>
                      </a:r>
                      <a:r>
                        <a:rPr lang="pl-PL" sz="1200" baseline="0" dirty="0" err="1" smtClean="0"/>
                        <a:t>marine</a:t>
                      </a:r>
                      <a:r>
                        <a:rPr lang="pl-PL" sz="1200" baseline="0" dirty="0" smtClean="0"/>
                        <a:t> </a:t>
                      </a:r>
                      <a:r>
                        <a:rPr lang="pl-PL" sz="1200" baseline="0" dirty="0" err="1" smtClean="0"/>
                        <a:t>litter</a:t>
                      </a:r>
                      <a:r>
                        <a:rPr lang="pl-PL" sz="1200" baseline="0" dirty="0" smtClean="0"/>
                        <a:t> and waste</a:t>
                      </a:r>
                    </a:p>
                    <a:p>
                      <a:r>
                        <a:rPr lang="pl-PL" sz="1200" b="1" baseline="0" dirty="0" smtClean="0"/>
                        <a:t>2.1 &amp;2.3 </a:t>
                      </a:r>
                      <a:r>
                        <a:rPr lang="pl-PL" sz="1200" baseline="0" dirty="0" smtClean="0"/>
                        <a:t>NAP </a:t>
                      </a:r>
                      <a:r>
                        <a:rPr lang="pl-PL" sz="1200" baseline="0" dirty="0" err="1" smtClean="0"/>
                        <a:t>Hazardous</a:t>
                      </a:r>
                      <a:r>
                        <a:rPr lang="pl-PL" sz="1200" baseline="0" dirty="0" smtClean="0"/>
                        <a:t> </a:t>
                      </a:r>
                      <a:r>
                        <a:rPr lang="pl-PL" sz="1200" baseline="0" dirty="0" err="1" smtClean="0"/>
                        <a:t>Wastes</a:t>
                      </a:r>
                      <a:r>
                        <a:rPr lang="pl-PL" sz="1200" baseline="0" dirty="0" smtClean="0"/>
                        <a:t> </a:t>
                      </a:r>
                      <a:r>
                        <a:rPr lang="pl-PL" sz="1200" baseline="0" dirty="0" err="1" smtClean="0"/>
                        <a:t>Protocol</a:t>
                      </a:r>
                      <a:endParaRPr lang="pl-PL"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531">
                <a:tc vMerge="1">
                  <a:txBody>
                    <a:bodyPr/>
                    <a:lstStyle/>
                    <a:p>
                      <a:endParaRPr lang="it-IT"/>
                    </a:p>
                  </a:txBody>
                  <a:tcPr/>
                </a:tc>
                <a:tc>
                  <a:txBody>
                    <a:bodyPr/>
                    <a:lstStyle/>
                    <a:p>
                      <a:r>
                        <a:rPr lang="nb-NO" sz="1200" b="1"/>
                        <a:t>1.2</a:t>
                      </a:r>
                      <a:endParaRPr lang="nb-NO" sz="120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a:t>Plastic waste generation per capita</a:t>
                      </a:r>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386363">
                <a:tc vMerge="1">
                  <a:txBody>
                    <a:bodyPr/>
                    <a:lstStyle/>
                    <a:p>
                      <a:endParaRPr lang="it-IT"/>
                    </a:p>
                  </a:txBody>
                  <a:tcPr/>
                </a:tc>
                <a:tc>
                  <a:txBody>
                    <a:bodyPr/>
                    <a:lstStyle/>
                    <a:p>
                      <a:r>
                        <a:rPr lang="hr-HR" sz="1200" b="1" dirty="0"/>
                        <a:t>2.1</a:t>
                      </a:r>
                      <a:endParaRPr lang="hr-HR"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a:t>Waste collection</a:t>
                      </a:r>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it-IT" sz="1200">
                          <a:hlinkClick r:id="rId7"/>
                        </a:rPr>
                        <a:t>IND 2 EN</a:t>
                      </a:r>
                      <a:endParaRPr lang="it-IT" sz="1200"/>
                    </a:p>
                    <a:p>
                      <a:r>
                        <a:rPr lang="it-IT" sz="1200"/>
                        <a:t>IND 2 FR</a:t>
                      </a:r>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1048699">
                <a:tc vMerge="1">
                  <a:txBody>
                    <a:bodyPr/>
                    <a:lstStyle/>
                    <a:p>
                      <a:endParaRPr lang="it-IT"/>
                    </a:p>
                  </a:txBody>
                  <a:tcPr/>
                </a:tc>
                <a:tc>
                  <a:txBody>
                    <a:bodyPr/>
                    <a:lstStyle/>
                    <a:p>
                      <a:r>
                        <a:rPr lang="hr-HR" sz="1200" b="1"/>
                        <a:t>2.2</a:t>
                      </a:r>
                      <a:endParaRPr lang="hr-HR" sz="120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i="1"/>
                        <a:t>“Environmental </a:t>
                      </a:r>
                      <a:r>
                        <a:rPr lang="it-IT" sz="1200"/>
                        <a:t>control” (Waste controlled treatment or disposal)</a:t>
                      </a:r>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551947">
                <a:tc vMerge="1">
                  <a:txBody>
                    <a:bodyPr/>
                    <a:lstStyle/>
                    <a:p>
                      <a:endParaRPr lang="it-IT"/>
                    </a:p>
                  </a:txBody>
                  <a:tcPr/>
                </a:tc>
                <a:tc>
                  <a:txBody>
                    <a:bodyPr/>
                    <a:lstStyle/>
                    <a:p>
                      <a:r>
                        <a:rPr lang="hr-HR" sz="1200" b="1"/>
                        <a:t>2.3</a:t>
                      </a:r>
                      <a:endParaRPr lang="hr-HR" sz="120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a:t>Waste resource recovery</a:t>
                      </a:r>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717531">
                <a:tc vMerge="1">
                  <a:txBody>
                    <a:bodyPr/>
                    <a:lstStyle/>
                    <a:p>
                      <a:endParaRPr lang="it-IT"/>
                    </a:p>
                  </a:txBody>
                  <a:tcPr/>
                </a:tc>
                <a:tc>
                  <a:txBody>
                    <a:bodyPr/>
                    <a:lstStyle/>
                    <a:p>
                      <a:r>
                        <a:rPr lang="fr-FR" sz="1200" b="1"/>
                        <a:t>Q</a:t>
                      </a:r>
                      <a:endParaRPr lang="fr-FR" sz="120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i="1"/>
                        <a:t>“Software of waste management”  </a:t>
                      </a:r>
                      <a:r>
                        <a:rPr lang="it-IT" sz="1200"/>
                        <a:t>(Policies)</a:t>
                      </a:r>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dirty="0">
                          <a:hlinkClick r:id="rId8"/>
                        </a:rPr>
                        <a:t>IND Q EN</a:t>
                      </a:r>
                      <a:endParaRPr lang="it-IT" sz="1200" dirty="0"/>
                    </a:p>
                    <a:p>
                      <a:r>
                        <a:rPr lang="it-IT" sz="1200" dirty="0"/>
                        <a:t>IND </a:t>
                      </a:r>
                      <a:r>
                        <a:rPr lang="it-IT" sz="1200" dirty="0" err="1"/>
                        <a:t>Q</a:t>
                      </a:r>
                      <a:r>
                        <a:rPr lang="it-IT" sz="1200" dirty="0"/>
                        <a:t> FR</a:t>
                      </a:r>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3200" dirty="0" smtClean="0"/>
              <a:t>H2020 Indicators data requirements - WATER</a:t>
            </a:r>
            <a:endParaRPr lang="en-GB" sz="3200" dirty="0"/>
          </a:p>
        </p:txBody>
      </p:sp>
      <p:grpSp>
        <p:nvGrpSpPr>
          <p:cNvPr id="4" name="Immagine 11"/>
          <p:cNvGrpSpPr>
            <a:grpSpLocks noChangeAspect="1"/>
          </p:cNvGrpSpPr>
          <p:nvPr/>
        </p:nvGrpSpPr>
        <p:grpSpPr>
          <a:xfrm>
            <a:off x="8460432" y="92076"/>
            <a:ext cx="619159" cy="628094"/>
            <a:chOff x="0" y="0"/>
            <a:chExt cx="1337594" cy="1427992"/>
          </a:xfrm>
        </p:grpSpPr>
        <p:sp>
          <p:nvSpPr>
            <p:cNvPr id="5"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6" name="image3.png" descr="image3.png"/>
            <p:cNvPicPr>
              <a:picLocks noChangeAspect="1"/>
            </p:cNvPicPr>
            <p:nvPr/>
          </p:nvPicPr>
          <p:blipFill>
            <a:blip r:embed="rId3" cstate="print">
              <a:extLst/>
            </a:blip>
            <a:stretch>
              <a:fillRect/>
            </a:stretch>
          </p:blipFill>
          <p:spPr>
            <a:xfrm>
              <a:off x="0" y="0"/>
              <a:ext cx="1337595" cy="1427993"/>
            </a:xfrm>
            <a:prstGeom prst="rect">
              <a:avLst/>
            </a:prstGeom>
            <a:ln w="12700" cap="flat">
              <a:noFill/>
              <a:miter lim="400000"/>
            </a:ln>
            <a:effectLst/>
          </p:spPr>
        </p:pic>
      </p:grpSp>
      <p:cxnSp>
        <p:nvCxnSpPr>
          <p:cNvPr id="10"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pic>
        <p:nvPicPr>
          <p:cNvPr id="1026" name="Picture 2" descr="Risultati immagini per unep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la 2"/>
          <p:cNvGraphicFramePr>
            <a:graphicFrameLocks noGrp="1"/>
          </p:cNvGraphicFramePr>
          <p:nvPr>
            <p:extLst>
              <p:ext uri="{D42A27DB-BD31-4B8C-83A1-F6EECF244321}">
                <p14:modId xmlns:p14="http://schemas.microsoft.com/office/powerpoint/2010/main" val="2117958520"/>
              </p:ext>
            </p:extLst>
          </p:nvPr>
        </p:nvGraphicFramePr>
        <p:xfrm>
          <a:off x="323528" y="1369382"/>
          <a:ext cx="8496943" cy="5291512"/>
        </p:xfrm>
        <a:graphic>
          <a:graphicData uri="http://schemas.openxmlformats.org/drawingml/2006/table">
            <a:tbl>
              <a:tblPr/>
              <a:tblGrid>
                <a:gridCol w="1062118"/>
                <a:gridCol w="738082"/>
                <a:gridCol w="1728192"/>
                <a:gridCol w="936104"/>
                <a:gridCol w="846093"/>
                <a:gridCol w="1062118"/>
                <a:gridCol w="1062118"/>
                <a:gridCol w="1062118"/>
              </a:tblGrid>
              <a:tr h="952834">
                <a:tc>
                  <a:txBody>
                    <a:bodyPr/>
                    <a:lstStyle/>
                    <a:p>
                      <a:r>
                        <a:rPr lang="it-IT" sz="1200" b="1" dirty="0"/>
                        <a:t>H2020</a:t>
                      </a:r>
                      <a:endParaRPr lang="it-IT" sz="1200" dirty="0"/>
                    </a:p>
                    <a:p>
                      <a:r>
                        <a:rPr lang="it-IT" sz="1200" b="1" dirty="0" err="1"/>
                        <a:t>Thematic</a:t>
                      </a:r>
                      <a:r>
                        <a:rPr lang="it-IT" sz="1200" b="1" dirty="0"/>
                        <a:t> Area</a:t>
                      </a:r>
                      <a:endParaRPr lang="it-IT"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it-IT" sz="1200" b="1" dirty="0"/>
                        <a:t> </a:t>
                      </a:r>
                      <a:endParaRPr lang="it-IT" sz="1200" dirty="0"/>
                    </a:p>
                    <a:p>
                      <a:r>
                        <a:rPr lang="it-IT" sz="1200" b="1" dirty="0" err="1"/>
                        <a:t>Indicator</a:t>
                      </a:r>
                      <a:r>
                        <a:rPr lang="it-IT" sz="1200" b="1" dirty="0"/>
                        <a:t> nr/Title</a:t>
                      </a:r>
                      <a:endParaRPr lang="it-IT"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err="1"/>
                        <a:t>Indicator</a:t>
                      </a:r>
                      <a:r>
                        <a:rPr lang="it-IT" sz="1200" b="1" dirty="0"/>
                        <a:t> </a:t>
                      </a:r>
                      <a:r>
                        <a:rPr lang="it-IT" sz="1200" b="1" dirty="0" err="1"/>
                        <a:t>Specification</a:t>
                      </a:r>
                      <a:r>
                        <a:rPr lang="it-IT" sz="1200" b="1" dirty="0"/>
                        <a:t> </a:t>
                      </a:r>
                      <a:r>
                        <a:rPr lang="it-IT" sz="1200" b="1" dirty="0" err="1"/>
                        <a:t>Factsheets</a:t>
                      </a:r>
                      <a:endParaRPr lang="it-IT"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a:t>Data Dictionary </a:t>
                      </a:r>
                      <a:endParaRPr lang="it-IT"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smtClean="0"/>
                        <a:t>IMAP</a:t>
                      </a:r>
                      <a:endParaRPr lang="it-IT" sz="1200" b="1"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smtClean="0"/>
                        <a:t>NBB/PRTR</a:t>
                      </a:r>
                      <a:endParaRPr lang="it-IT" sz="1200" b="1"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smtClean="0"/>
                        <a:t>BCRS</a:t>
                      </a:r>
                      <a:endParaRPr lang="it-IT" sz="1200" b="1"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6345">
                <a:tc rowSpan="7">
                  <a:txBody>
                    <a:bodyPr/>
                    <a:lstStyle/>
                    <a:p>
                      <a:pPr algn="ctr"/>
                      <a:r>
                        <a:rPr lang="it-IT" sz="1200" b="1" dirty="0"/>
                        <a:t>WATER</a:t>
                      </a:r>
                      <a:endParaRPr lang="it-IT" sz="1200" dirty="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200" b="1" dirty="0"/>
                        <a:t>3.1</a:t>
                      </a:r>
                      <a:endParaRPr lang="hr-HR" sz="1200" dirty="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dirty="0"/>
                        <a:t>Share of </a:t>
                      </a:r>
                      <a:r>
                        <a:rPr lang="it-IT" sz="1200" dirty="0" err="1"/>
                        <a:t>total</a:t>
                      </a:r>
                      <a:r>
                        <a:rPr lang="it-IT" sz="1200" dirty="0"/>
                        <a:t>, </a:t>
                      </a:r>
                      <a:r>
                        <a:rPr lang="it-IT" sz="1200" dirty="0" err="1"/>
                        <a:t>urban</a:t>
                      </a:r>
                      <a:r>
                        <a:rPr lang="it-IT" sz="1200" dirty="0"/>
                        <a:t> and </a:t>
                      </a:r>
                      <a:r>
                        <a:rPr lang="it-IT" sz="1200" dirty="0" err="1"/>
                        <a:t>rural</a:t>
                      </a:r>
                      <a:r>
                        <a:rPr lang="it-IT" sz="1200" dirty="0"/>
                        <a:t> </a:t>
                      </a:r>
                      <a:r>
                        <a:rPr lang="it-IT" sz="1200" dirty="0" err="1"/>
                        <a:t>population</a:t>
                      </a:r>
                      <a:r>
                        <a:rPr lang="it-IT" sz="1200" dirty="0"/>
                        <a:t> with </a:t>
                      </a:r>
                      <a:r>
                        <a:rPr lang="it-IT" sz="1200" dirty="0" err="1"/>
                        <a:t>access</a:t>
                      </a:r>
                      <a:r>
                        <a:rPr lang="it-IT" sz="1200" dirty="0"/>
                        <a:t> to an </a:t>
                      </a:r>
                      <a:r>
                        <a:rPr lang="it-IT" sz="1200" dirty="0" err="1"/>
                        <a:t>improved</a:t>
                      </a:r>
                      <a:r>
                        <a:rPr lang="it-IT" sz="1200" dirty="0"/>
                        <a:t> </a:t>
                      </a:r>
                      <a:r>
                        <a:rPr lang="it-IT" sz="1200" dirty="0" err="1"/>
                        <a:t>sanitation</a:t>
                      </a:r>
                      <a:r>
                        <a:rPr lang="it-IT" sz="1200" dirty="0"/>
                        <a:t> </a:t>
                      </a:r>
                      <a:r>
                        <a:rPr lang="it-IT" sz="1200" dirty="0" err="1"/>
                        <a:t>system</a:t>
                      </a:r>
                      <a:r>
                        <a:rPr lang="it-IT" sz="1200" dirty="0"/>
                        <a:t> (ISS)</a:t>
                      </a:r>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de-DE" sz="1200">
                          <a:hlinkClick r:id="rId5"/>
                        </a:rPr>
                        <a:t>IND 3 - EN</a:t>
                      </a:r>
                      <a:endParaRPr lang="de-DE" sz="1200"/>
                    </a:p>
                    <a:p>
                      <a:r>
                        <a:rPr lang="de-DE" sz="1200">
                          <a:hlinkClick r:id="rId6"/>
                        </a:rPr>
                        <a:t>IND 3 - FR</a:t>
                      </a:r>
                      <a:endParaRPr lang="de-DE" sz="120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pl-PL" sz="1200" dirty="0"/>
                        <a:t> </a:t>
                      </a:r>
                      <a:r>
                        <a:rPr lang="pl-PL" sz="1200" dirty="0">
                          <a:hlinkClick r:id="rId7"/>
                        </a:rPr>
                        <a:t>Water DD - EN </a:t>
                      </a:r>
                      <a:r>
                        <a:rPr lang="pl-PL" sz="1200" dirty="0"/>
                        <a:t>(V6)</a:t>
                      </a:r>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pl-PL" sz="1200" b="1" dirty="0" smtClean="0"/>
                        <a:t>5.1 CI13: </a:t>
                      </a:r>
                      <a:r>
                        <a:rPr lang="pl-PL" sz="1200" dirty="0" err="1" smtClean="0"/>
                        <a:t>Concentration</a:t>
                      </a:r>
                      <a:r>
                        <a:rPr lang="pl-PL" sz="1200" dirty="0" smtClean="0"/>
                        <a:t> of </a:t>
                      </a:r>
                      <a:r>
                        <a:rPr lang="pl-PL" sz="1200" dirty="0" err="1" smtClean="0"/>
                        <a:t>key</a:t>
                      </a:r>
                      <a:r>
                        <a:rPr lang="pl-PL" sz="1200" dirty="0" smtClean="0"/>
                        <a:t> </a:t>
                      </a:r>
                      <a:r>
                        <a:rPr lang="pl-PL" sz="1200" dirty="0" err="1" smtClean="0"/>
                        <a:t>nutrients</a:t>
                      </a:r>
                      <a:r>
                        <a:rPr lang="pl-PL" sz="1200" dirty="0" smtClean="0"/>
                        <a:t> in </a:t>
                      </a:r>
                      <a:r>
                        <a:rPr lang="pl-PL" sz="1200" dirty="0" err="1" smtClean="0"/>
                        <a:t>water</a:t>
                      </a:r>
                      <a:r>
                        <a:rPr lang="pl-PL" sz="1200" dirty="0" smtClean="0"/>
                        <a:t> </a:t>
                      </a:r>
                      <a:r>
                        <a:rPr lang="pl-PL" sz="1200" dirty="0" err="1" smtClean="0"/>
                        <a:t>column</a:t>
                      </a:r>
                      <a:r>
                        <a:rPr lang="pl-PL" sz="1200" dirty="0" smtClean="0"/>
                        <a:t> (EO5);</a:t>
                      </a:r>
                    </a:p>
                    <a:p>
                      <a:r>
                        <a:rPr lang="pl-PL" sz="1200" b="1" dirty="0" smtClean="0"/>
                        <a:t>CI14: </a:t>
                      </a:r>
                      <a:r>
                        <a:rPr lang="pl-PL" sz="1200" dirty="0" err="1" smtClean="0"/>
                        <a:t>Chlorophyll</a:t>
                      </a:r>
                      <a:r>
                        <a:rPr lang="pl-PL" sz="1200" dirty="0" smtClean="0"/>
                        <a:t>-a </a:t>
                      </a:r>
                      <a:r>
                        <a:rPr lang="pl-PL" sz="1200" dirty="0" err="1" smtClean="0"/>
                        <a:t>concentration</a:t>
                      </a:r>
                      <a:r>
                        <a:rPr lang="pl-PL" sz="1200" dirty="0" smtClean="0"/>
                        <a:t> in </a:t>
                      </a:r>
                      <a:r>
                        <a:rPr lang="pl-PL" sz="1200" dirty="0" err="1" smtClean="0"/>
                        <a:t>water</a:t>
                      </a:r>
                      <a:r>
                        <a:rPr lang="pl-PL" sz="1200" dirty="0" smtClean="0"/>
                        <a:t> </a:t>
                      </a:r>
                      <a:r>
                        <a:rPr lang="pl-PL" sz="1200" dirty="0" err="1" smtClean="0"/>
                        <a:t>column</a:t>
                      </a:r>
                      <a:r>
                        <a:rPr lang="pl-PL" sz="1200" dirty="0" smtClean="0"/>
                        <a:t> (EO5)</a:t>
                      </a:r>
                    </a:p>
                    <a:p>
                      <a:r>
                        <a:rPr lang="pl-PL" sz="1200" b="1" dirty="0" smtClean="0"/>
                        <a:t>5.2 CI21</a:t>
                      </a:r>
                      <a:r>
                        <a:rPr lang="pl-PL" sz="1200" dirty="0" smtClean="0"/>
                        <a:t>: </a:t>
                      </a:r>
                      <a:r>
                        <a:rPr lang="pl-PL" sz="1200" dirty="0" err="1" smtClean="0"/>
                        <a:t>Percentage</a:t>
                      </a:r>
                      <a:r>
                        <a:rPr lang="pl-PL" sz="1200" dirty="0" smtClean="0"/>
                        <a:t> of </a:t>
                      </a:r>
                      <a:r>
                        <a:rPr lang="pl-PL" sz="1200" dirty="0" err="1" smtClean="0"/>
                        <a:t>intestinal</a:t>
                      </a:r>
                      <a:r>
                        <a:rPr lang="pl-PL" sz="1200" dirty="0" smtClean="0"/>
                        <a:t> </a:t>
                      </a:r>
                      <a:r>
                        <a:rPr lang="pl-PL" sz="1200" dirty="0" err="1" smtClean="0"/>
                        <a:t>enterococci</a:t>
                      </a:r>
                      <a:r>
                        <a:rPr lang="pl-PL" sz="1200" dirty="0" smtClean="0"/>
                        <a:t> </a:t>
                      </a:r>
                      <a:r>
                        <a:rPr lang="pl-PL" sz="1200" dirty="0" err="1" smtClean="0"/>
                        <a:t>concentration</a:t>
                      </a:r>
                      <a:r>
                        <a:rPr lang="pl-PL" sz="1200" dirty="0" smtClean="0"/>
                        <a:t> </a:t>
                      </a:r>
                      <a:r>
                        <a:rPr lang="pl-PL" sz="1200" dirty="0" err="1" smtClean="0"/>
                        <a:t>measurements</a:t>
                      </a:r>
                      <a:r>
                        <a:rPr lang="pl-PL" sz="1200" dirty="0" smtClean="0"/>
                        <a:t> </a:t>
                      </a:r>
                      <a:r>
                        <a:rPr lang="pl-PL" sz="1200" dirty="0" err="1" smtClean="0"/>
                        <a:t>within</a:t>
                      </a:r>
                      <a:r>
                        <a:rPr lang="pl-PL" sz="1200" dirty="0" smtClean="0"/>
                        <a:t> </a:t>
                      </a:r>
                      <a:r>
                        <a:rPr lang="pl-PL" sz="1200" dirty="0" err="1" smtClean="0"/>
                        <a:t>established</a:t>
                      </a:r>
                      <a:r>
                        <a:rPr lang="pl-PL" sz="1200" dirty="0" smtClean="0"/>
                        <a:t> </a:t>
                      </a:r>
                      <a:r>
                        <a:rPr lang="pl-PL" sz="1200" dirty="0" err="1" smtClean="0"/>
                        <a:t>standards</a:t>
                      </a:r>
                      <a:r>
                        <a:rPr lang="pl-PL" sz="1200" dirty="0" smtClean="0"/>
                        <a:t> (EO9)</a:t>
                      </a:r>
                      <a:endParaRPr lang="pl-PL" sz="1200" dirty="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pl-PL" sz="1200" b="1" dirty="0" smtClean="0"/>
                        <a:t>4.1 &amp; 4.3 </a:t>
                      </a:r>
                      <a:r>
                        <a:rPr lang="pl-PL" sz="1200" dirty="0" err="1" smtClean="0"/>
                        <a:t>Plants</a:t>
                      </a:r>
                      <a:r>
                        <a:rPr lang="pl-PL" sz="1200" dirty="0" smtClean="0"/>
                        <a:t> for </a:t>
                      </a:r>
                      <a:r>
                        <a:rPr lang="pl-PL" sz="1200" dirty="0" err="1" smtClean="0"/>
                        <a:t>municipal</a:t>
                      </a:r>
                      <a:r>
                        <a:rPr lang="pl-PL" sz="1200" baseline="0" dirty="0" smtClean="0"/>
                        <a:t> </a:t>
                      </a:r>
                      <a:r>
                        <a:rPr lang="pl-PL" sz="1200" baseline="0" dirty="0" err="1" smtClean="0"/>
                        <a:t>wastewater</a:t>
                      </a:r>
                      <a:r>
                        <a:rPr lang="pl-PL" sz="1200" baseline="0" dirty="0" smtClean="0"/>
                        <a:t> </a:t>
                      </a:r>
                      <a:r>
                        <a:rPr lang="pl-PL" sz="1200" baseline="0" dirty="0" err="1" smtClean="0"/>
                        <a:t>collection</a:t>
                      </a:r>
                      <a:r>
                        <a:rPr lang="pl-PL" sz="1200" baseline="0" dirty="0" smtClean="0"/>
                        <a:t> and </a:t>
                      </a:r>
                      <a:r>
                        <a:rPr lang="pl-PL" sz="1200" baseline="0" dirty="0" err="1" smtClean="0"/>
                        <a:t>treatments</a:t>
                      </a:r>
                      <a:endParaRPr lang="pl-PL" sz="1200" dirty="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7">
                  <a:txBody>
                    <a:bodyPr/>
                    <a:lstStyle/>
                    <a:p>
                      <a:r>
                        <a:rPr lang="pl-PL" sz="1200" b="1" dirty="0" smtClean="0"/>
                        <a:t>4.2 </a:t>
                      </a:r>
                      <a:r>
                        <a:rPr lang="pl-PL" sz="1200" b="0" dirty="0" smtClean="0"/>
                        <a:t>LBS </a:t>
                      </a:r>
                      <a:r>
                        <a:rPr lang="pl-PL" sz="1200" dirty="0" smtClean="0"/>
                        <a:t>NAP on re-</a:t>
                      </a:r>
                      <a:r>
                        <a:rPr lang="pl-PL" sz="1200" dirty="0" err="1" smtClean="0"/>
                        <a:t>use</a:t>
                      </a:r>
                      <a:r>
                        <a:rPr lang="pl-PL" sz="1200" dirty="0" smtClean="0"/>
                        <a:t> of </a:t>
                      </a:r>
                      <a:r>
                        <a:rPr lang="pl-PL" sz="1200" dirty="0" err="1" smtClean="0"/>
                        <a:t>treated</a:t>
                      </a:r>
                      <a:r>
                        <a:rPr lang="pl-PL" sz="1200" dirty="0" smtClean="0"/>
                        <a:t> </a:t>
                      </a:r>
                      <a:r>
                        <a:rPr lang="pl-PL" sz="1200" dirty="0" err="1" smtClean="0"/>
                        <a:t>municipal</a:t>
                      </a:r>
                      <a:r>
                        <a:rPr lang="pl-PL" sz="1200" baseline="0" dirty="0" smtClean="0"/>
                        <a:t> </a:t>
                      </a:r>
                      <a:r>
                        <a:rPr lang="pl-PL" sz="1200" baseline="0" dirty="0" err="1" smtClean="0"/>
                        <a:t>wastewater</a:t>
                      </a:r>
                      <a:endParaRPr lang="pl-PL" sz="1200" dirty="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0745">
                <a:tc vMerge="1">
                  <a:txBody>
                    <a:bodyPr/>
                    <a:lstStyle/>
                    <a:p>
                      <a:endParaRPr lang="it-IT"/>
                    </a:p>
                  </a:txBody>
                  <a:tcPr/>
                </a:tc>
                <a:tc>
                  <a:txBody>
                    <a:bodyPr/>
                    <a:lstStyle/>
                    <a:p>
                      <a:r>
                        <a:rPr lang="hr-HR" sz="1200" b="1" dirty="0"/>
                        <a:t>3.2</a:t>
                      </a:r>
                      <a:endParaRPr lang="hr-HR" sz="1200" dirty="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dirty="0" err="1"/>
                        <a:t>Proportion</a:t>
                      </a:r>
                      <a:r>
                        <a:rPr lang="it-IT" sz="1200" dirty="0"/>
                        <a:t> of </a:t>
                      </a:r>
                      <a:r>
                        <a:rPr lang="it-IT" sz="1200" dirty="0" err="1"/>
                        <a:t>population</a:t>
                      </a:r>
                      <a:r>
                        <a:rPr lang="it-IT" sz="1200" dirty="0"/>
                        <a:t> </a:t>
                      </a:r>
                      <a:r>
                        <a:rPr lang="it-IT" sz="1200" dirty="0" err="1"/>
                        <a:t>using</a:t>
                      </a:r>
                      <a:r>
                        <a:rPr lang="it-IT" sz="1200" dirty="0"/>
                        <a:t> </a:t>
                      </a:r>
                      <a:r>
                        <a:rPr lang="it-IT" sz="1200" dirty="0" err="1"/>
                        <a:t>safely</a:t>
                      </a:r>
                      <a:r>
                        <a:rPr lang="it-IT" sz="1200" dirty="0"/>
                        <a:t> </a:t>
                      </a:r>
                      <a:r>
                        <a:rPr lang="it-IT" sz="1200" dirty="0" err="1"/>
                        <a:t>managed</a:t>
                      </a:r>
                      <a:r>
                        <a:rPr lang="it-IT" sz="1200" dirty="0"/>
                        <a:t> </a:t>
                      </a:r>
                      <a:r>
                        <a:rPr lang="it-IT" sz="1200" dirty="0" err="1"/>
                        <a:t>sanitation</a:t>
                      </a:r>
                      <a:r>
                        <a:rPr lang="it-IT" sz="1200" dirty="0"/>
                        <a:t> </a:t>
                      </a:r>
                      <a:r>
                        <a:rPr lang="it-IT" sz="1200" dirty="0" err="1"/>
                        <a:t>services</a:t>
                      </a:r>
                      <a:r>
                        <a:rPr lang="it-IT" sz="1200" dirty="0"/>
                        <a:t> (SMSS)</a:t>
                      </a:r>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646566">
                <a:tc vMerge="1">
                  <a:txBody>
                    <a:bodyPr/>
                    <a:lstStyle/>
                    <a:p>
                      <a:endParaRPr lang="it-IT"/>
                    </a:p>
                  </a:txBody>
                  <a:tcPr/>
                </a:tc>
                <a:tc>
                  <a:txBody>
                    <a:bodyPr/>
                    <a:lstStyle/>
                    <a:p>
                      <a:r>
                        <a:rPr lang="hr-HR" sz="1200" b="1" dirty="0"/>
                        <a:t>4.1</a:t>
                      </a:r>
                      <a:endParaRPr lang="hr-HR" sz="1200" dirty="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a:t>Municipal wastewater collected and wastewater treated</a:t>
                      </a:r>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r>
                        <a:rPr lang="de-DE" sz="1200" dirty="0">
                          <a:hlinkClick r:id="rId8"/>
                        </a:rPr>
                        <a:t>IND 4 - EN</a:t>
                      </a:r>
                      <a:endParaRPr lang="de-DE" sz="1200" dirty="0"/>
                    </a:p>
                    <a:p>
                      <a:r>
                        <a:rPr lang="de-DE" sz="1200" dirty="0">
                          <a:hlinkClick r:id="rId9"/>
                        </a:rPr>
                        <a:t>IND 4 - FR</a:t>
                      </a:r>
                      <a:endParaRPr lang="de-DE" sz="1200" dirty="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442387">
                <a:tc vMerge="1">
                  <a:txBody>
                    <a:bodyPr/>
                    <a:lstStyle/>
                    <a:p>
                      <a:endParaRPr lang="it-IT"/>
                    </a:p>
                  </a:txBody>
                  <a:tcPr/>
                </a:tc>
                <a:tc>
                  <a:txBody>
                    <a:bodyPr/>
                    <a:lstStyle/>
                    <a:p>
                      <a:r>
                        <a:rPr lang="hr-HR" sz="1200" b="1"/>
                        <a:t>4.2</a:t>
                      </a:r>
                      <a:endParaRPr lang="hr-HR" sz="120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dirty="0"/>
                        <a:t>Direct use of </a:t>
                      </a:r>
                      <a:r>
                        <a:rPr lang="it-IT" sz="1200" dirty="0" err="1"/>
                        <a:t>treated</a:t>
                      </a:r>
                      <a:r>
                        <a:rPr lang="it-IT" sz="1200" dirty="0"/>
                        <a:t> </a:t>
                      </a:r>
                      <a:r>
                        <a:rPr lang="it-IT" sz="1200" dirty="0" err="1"/>
                        <a:t>municipal</a:t>
                      </a:r>
                      <a:r>
                        <a:rPr lang="it-IT" sz="1200" dirty="0"/>
                        <a:t> </a:t>
                      </a:r>
                      <a:r>
                        <a:rPr lang="it-IT" sz="1200" dirty="0" err="1"/>
                        <a:t>wastewater</a:t>
                      </a:r>
                      <a:endParaRPr lang="it-IT" sz="1200" dirty="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544477">
                <a:tc vMerge="1">
                  <a:txBody>
                    <a:bodyPr/>
                    <a:lstStyle/>
                    <a:p>
                      <a:endParaRPr lang="it-IT"/>
                    </a:p>
                  </a:txBody>
                  <a:tcPr/>
                </a:tc>
                <a:tc>
                  <a:txBody>
                    <a:bodyPr/>
                    <a:lstStyle/>
                    <a:p>
                      <a:r>
                        <a:rPr lang="hr-HR" sz="1200" b="1"/>
                        <a:t>4.3</a:t>
                      </a:r>
                      <a:endParaRPr lang="hr-HR" sz="120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dirty="0"/>
                        <a:t>Release of </a:t>
                      </a:r>
                      <a:r>
                        <a:rPr lang="it-IT" sz="1200" dirty="0" err="1"/>
                        <a:t>nutrients</a:t>
                      </a:r>
                      <a:r>
                        <a:rPr lang="it-IT" sz="1200" dirty="0"/>
                        <a:t> from </a:t>
                      </a:r>
                      <a:r>
                        <a:rPr lang="it-IT" sz="1200" dirty="0" err="1"/>
                        <a:t>municipal</a:t>
                      </a:r>
                      <a:r>
                        <a:rPr lang="it-IT" sz="1200" dirty="0"/>
                        <a:t> </a:t>
                      </a:r>
                      <a:r>
                        <a:rPr lang="it-IT" sz="1200" dirty="0" err="1"/>
                        <a:t>effluents</a:t>
                      </a:r>
                      <a:endParaRPr lang="it-IT" sz="1200" dirty="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748655">
                <a:tc vMerge="1">
                  <a:txBody>
                    <a:bodyPr/>
                    <a:lstStyle/>
                    <a:p>
                      <a:endParaRPr lang="it-IT"/>
                    </a:p>
                  </a:txBody>
                  <a:tcPr/>
                </a:tc>
                <a:tc>
                  <a:txBody>
                    <a:bodyPr/>
                    <a:lstStyle/>
                    <a:p>
                      <a:r>
                        <a:rPr lang="nb-NO" sz="1200" b="1" dirty="0"/>
                        <a:t>5.1</a:t>
                      </a:r>
                      <a:endParaRPr lang="nb-NO" sz="1200" dirty="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a:t>Nutrient concentrations in transitional, coastal and marine waters</a:t>
                      </a:r>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r>
                        <a:rPr lang="de-DE" sz="1200" dirty="0">
                          <a:hlinkClick r:id="rId10"/>
                        </a:rPr>
                        <a:t>IND 5 - EN</a:t>
                      </a:r>
                      <a:endParaRPr lang="de-DE" sz="1200" dirty="0"/>
                    </a:p>
                    <a:p>
                      <a:r>
                        <a:rPr lang="de-DE" sz="1200" dirty="0">
                          <a:hlinkClick r:id="rId11"/>
                        </a:rPr>
                        <a:t>IND 5 - FR</a:t>
                      </a:r>
                      <a:endParaRPr lang="de-DE" sz="1200" dirty="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340298">
                <a:tc vMerge="1">
                  <a:txBody>
                    <a:bodyPr/>
                    <a:lstStyle/>
                    <a:p>
                      <a:endParaRPr lang="it-IT"/>
                    </a:p>
                  </a:txBody>
                  <a:tcPr/>
                </a:tc>
                <a:tc>
                  <a:txBody>
                    <a:bodyPr/>
                    <a:lstStyle/>
                    <a:p>
                      <a:r>
                        <a:rPr lang="nb-NO" sz="1200" b="1" dirty="0"/>
                        <a:t>5.2</a:t>
                      </a:r>
                      <a:endParaRPr lang="nb-NO" sz="1200" dirty="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dirty="0" err="1"/>
                        <a:t>Bathing</a:t>
                      </a:r>
                      <a:r>
                        <a:rPr lang="it-IT" sz="1200" dirty="0"/>
                        <a:t> water </a:t>
                      </a:r>
                      <a:r>
                        <a:rPr lang="it-IT" sz="1200" dirty="0" err="1"/>
                        <a:t>quality</a:t>
                      </a:r>
                      <a:endParaRPr lang="it-IT" sz="1200" dirty="0"/>
                    </a:p>
                  </a:txBody>
                  <a:tcPr marL="34030" marR="34030" marT="17015" marB="170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bl>
          </a:graphicData>
        </a:graphic>
      </p:graphicFrame>
    </p:spTree>
    <p:extLst>
      <p:ext uri="{BB962C8B-B14F-4D97-AF65-F5344CB8AC3E}">
        <p14:creationId xmlns:p14="http://schemas.microsoft.com/office/powerpoint/2010/main" val="166988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sz="2400" dirty="0" smtClean="0"/>
              <a:t>H2020 Indicators data requirements –INDUSTRIAL EMISSION</a:t>
            </a:r>
            <a:endParaRPr lang="en-GB" sz="2400" dirty="0"/>
          </a:p>
        </p:txBody>
      </p:sp>
      <p:grpSp>
        <p:nvGrpSpPr>
          <p:cNvPr id="4" name="Immagine 11"/>
          <p:cNvGrpSpPr>
            <a:grpSpLocks noChangeAspect="1"/>
          </p:cNvGrpSpPr>
          <p:nvPr/>
        </p:nvGrpSpPr>
        <p:grpSpPr>
          <a:xfrm>
            <a:off x="8460432" y="92076"/>
            <a:ext cx="619159" cy="628094"/>
            <a:chOff x="0" y="0"/>
            <a:chExt cx="1337594" cy="1427992"/>
          </a:xfrm>
        </p:grpSpPr>
        <p:sp>
          <p:nvSpPr>
            <p:cNvPr id="5"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6" name="image3.png" descr="image3.png"/>
            <p:cNvPicPr>
              <a:picLocks noChangeAspect="1"/>
            </p:cNvPicPr>
            <p:nvPr/>
          </p:nvPicPr>
          <p:blipFill>
            <a:blip r:embed="rId3" cstate="print">
              <a:extLst/>
            </a:blip>
            <a:stretch>
              <a:fillRect/>
            </a:stretch>
          </p:blipFill>
          <p:spPr>
            <a:xfrm>
              <a:off x="0" y="0"/>
              <a:ext cx="1337595" cy="1427993"/>
            </a:xfrm>
            <a:prstGeom prst="rect">
              <a:avLst/>
            </a:prstGeom>
            <a:ln w="12700" cap="flat">
              <a:noFill/>
              <a:miter lim="400000"/>
            </a:ln>
            <a:effectLst/>
          </p:spPr>
        </p:pic>
      </p:grpSp>
      <p:cxnSp>
        <p:nvCxnSpPr>
          <p:cNvPr id="10"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pic>
        <p:nvPicPr>
          <p:cNvPr id="1026" name="Picture 2" descr="Risultati immagini per unep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ella 6"/>
          <p:cNvGraphicFramePr>
            <a:graphicFrameLocks noGrp="1"/>
          </p:cNvGraphicFramePr>
          <p:nvPr>
            <p:extLst>
              <p:ext uri="{D42A27DB-BD31-4B8C-83A1-F6EECF244321}">
                <p14:modId xmlns:p14="http://schemas.microsoft.com/office/powerpoint/2010/main" val="214262867"/>
              </p:ext>
            </p:extLst>
          </p:nvPr>
        </p:nvGraphicFramePr>
        <p:xfrm>
          <a:off x="534382" y="1389470"/>
          <a:ext cx="8075232" cy="5305631"/>
        </p:xfrm>
        <a:graphic>
          <a:graphicData uri="http://schemas.openxmlformats.org/drawingml/2006/table">
            <a:tbl>
              <a:tblPr/>
              <a:tblGrid>
                <a:gridCol w="1009404"/>
                <a:gridCol w="651950"/>
                <a:gridCol w="1366858"/>
                <a:gridCol w="1009404"/>
                <a:gridCol w="1009404"/>
                <a:gridCol w="1009404"/>
                <a:gridCol w="1009404"/>
                <a:gridCol w="1009404"/>
              </a:tblGrid>
              <a:tr h="770377">
                <a:tc>
                  <a:txBody>
                    <a:bodyPr/>
                    <a:lstStyle/>
                    <a:p>
                      <a:r>
                        <a:rPr lang="it-IT" sz="1200" b="1" dirty="0"/>
                        <a:t>H2020</a:t>
                      </a:r>
                      <a:endParaRPr lang="it-IT" sz="1200" dirty="0"/>
                    </a:p>
                    <a:p>
                      <a:r>
                        <a:rPr lang="it-IT" sz="1200" b="1" dirty="0" err="1"/>
                        <a:t>Thematic</a:t>
                      </a:r>
                      <a:r>
                        <a:rPr lang="it-IT" sz="1200" b="1" dirty="0"/>
                        <a:t> Area</a:t>
                      </a:r>
                      <a:endParaRPr lang="it-IT"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r>
                        <a:rPr lang="it-IT" sz="1200" b="1" dirty="0"/>
                        <a:t> </a:t>
                      </a:r>
                      <a:endParaRPr lang="it-IT" sz="1200" dirty="0"/>
                    </a:p>
                    <a:p>
                      <a:r>
                        <a:rPr lang="it-IT" sz="1200" b="1" dirty="0" err="1"/>
                        <a:t>Indicator</a:t>
                      </a:r>
                      <a:r>
                        <a:rPr lang="it-IT" sz="1200" b="1" dirty="0"/>
                        <a:t> nr/Title</a:t>
                      </a:r>
                      <a:endParaRPr lang="it-IT"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it-IT"/>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err="1"/>
                        <a:t>Indicator</a:t>
                      </a:r>
                      <a:r>
                        <a:rPr lang="it-IT" sz="1200" b="1" dirty="0"/>
                        <a:t> </a:t>
                      </a:r>
                      <a:r>
                        <a:rPr lang="it-IT" sz="1200" b="1" dirty="0" err="1"/>
                        <a:t>Specification</a:t>
                      </a:r>
                      <a:r>
                        <a:rPr lang="it-IT" sz="1200" b="1" dirty="0"/>
                        <a:t> </a:t>
                      </a:r>
                      <a:r>
                        <a:rPr lang="it-IT" sz="1200" b="1" dirty="0" err="1"/>
                        <a:t>Factsheets</a:t>
                      </a:r>
                      <a:endParaRPr lang="it-IT"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a:t>Data Dictionary </a:t>
                      </a:r>
                      <a:endParaRPr lang="it-IT" sz="1200"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smtClean="0"/>
                        <a:t>IMAP</a:t>
                      </a:r>
                      <a:endParaRPr lang="it-IT" sz="1200" b="1"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smtClean="0"/>
                        <a:t>NBB/PRTR</a:t>
                      </a:r>
                      <a:endParaRPr lang="it-IT" sz="1200" b="1"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b="1" dirty="0" smtClean="0"/>
                        <a:t>BCRS</a:t>
                      </a:r>
                      <a:endParaRPr lang="it-IT" sz="1200" b="1" dirty="0"/>
                    </a:p>
                  </a:txBody>
                  <a:tcPr marL="55195" marR="55195" marT="27597" marB="275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0377">
                <a:tc rowSpan="4">
                  <a:txBody>
                    <a:bodyPr/>
                    <a:lstStyle/>
                    <a:p>
                      <a:pPr algn="ctr"/>
                      <a:r>
                        <a:rPr lang="it-IT" sz="1200" b="1"/>
                        <a:t>INDUSTRIAL EMISSIONS</a:t>
                      </a:r>
                      <a:endParaRPr lang="it-IT" sz="1200"/>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hr-HR" sz="1200" b="1" dirty="0"/>
                        <a:t>6.1</a:t>
                      </a:r>
                      <a:endParaRPr lang="hr-HR" sz="1200" dirty="0"/>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a:t>Release of nutrients from industrial sectors</a:t>
                      </a:r>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a:hlinkClick r:id="rId5"/>
                        </a:rPr>
                        <a:t>IND 61 English,</a:t>
                      </a:r>
                      <a:endParaRPr lang="it-IT" sz="1200"/>
                    </a:p>
                    <a:p>
                      <a:r>
                        <a:rPr lang="it-IT" sz="1200">
                          <a:hlinkClick r:id="rId6"/>
                        </a:rPr>
                        <a:t>IND 61 French</a:t>
                      </a:r>
                      <a:r>
                        <a:rPr lang="it-IT" sz="1200"/>
                        <a:t> </a:t>
                      </a:r>
                    </a:p>
                    <a:p>
                      <a:r>
                        <a:rPr lang="it-IT" sz="1200"/>
                        <a:t> </a:t>
                      </a:r>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nb-NO" sz="1200" dirty="0"/>
                        <a:t> </a:t>
                      </a:r>
                      <a:r>
                        <a:rPr lang="nb-NO" sz="1200" dirty="0">
                          <a:hlinkClick r:id="rId7"/>
                        </a:rPr>
                        <a:t>IE DD - EN</a:t>
                      </a:r>
                      <a:r>
                        <a:rPr lang="nb-NO" sz="1200" dirty="0"/>
                        <a:t> (V2.1)</a:t>
                      </a:r>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b="1" dirty="0" smtClean="0"/>
                        <a:t>Link to 6.1 &amp;6.2</a:t>
                      </a:r>
                      <a:r>
                        <a:rPr lang="nb-NO" sz="1200" b="1" baseline="0" dirty="0" smtClean="0"/>
                        <a:t> </a:t>
                      </a:r>
                      <a:r>
                        <a:rPr lang="nb-NO" sz="1200" b="1" baseline="0" dirty="0" err="1" smtClean="0"/>
                        <a:t>with</a:t>
                      </a:r>
                      <a:r>
                        <a:rPr lang="nb-NO" sz="1200" b="1" baseline="0" dirty="0" smtClean="0"/>
                        <a:t> CI 17</a:t>
                      </a:r>
                      <a:r>
                        <a:rPr lang="nb-NO" sz="1200" baseline="0" dirty="0" smtClean="0"/>
                        <a:t>: </a:t>
                      </a:r>
                      <a:r>
                        <a:rPr lang="nb-NO" sz="1200" baseline="0" dirty="0" err="1" smtClean="0"/>
                        <a:t>Concentration</a:t>
                      </a:r>
                      <a:r>
                        <a:rPr lang="nb-NO" sz="1200" baseline="0" dirty="0" smtClean="0"/>
                        <a:t> </a:t>
                      </a:r>
                      <a:r>
                        <a:rPr lang="nb-NO" sz="1200" baseline="0" dirty="0" err="1" smtClean="0"/>
                        <a:t>of</a:t>
                      </a:r>
                      <a:r>
                        <a:rPr lang="nb-NO" sz="1200" baseline="0" dirty="0" smtClean="0"/>
                        <a:t> </a:t>
                      </a:r>
                      <a:r>
                        <a:rPr lang="nb-NO" sz="1200" baseline="0" dirty="0" err="1" smtClean="0"/>
                        <a:t>key</a:t>
                      </a:r>
                      <a:r>
                        <a:rPr lang="nb-NO" sz="1200" baseline="0" dirty="0" smtClean="0"/>
                        <a:t> </a:t>
                      </a:r>
                      <a:r>
                        <a:rPr lang="nb-NO" sz="1200" baseline="0" dirty="0" err="1" smtClean="0"/>
                        <a:t>harmful</a:t>
                      </a:r>
                      <a:r>
                        <a:rPr lang="nb-NO" sz="1200" baseline="0" dirty="0" smtClean="0"/>
                        <a:t> </a:t>
                      </a:r>
                      <a:r>
                        <a:rPr lang="nb-NO" sz="1200" baseline="0" dirty="0" err="1" smtClean="0"/>
                        <a:t>contaminants</a:t>
                      </a:r>
                      <a:r>
                        <a:rPr lang="nb-NO" sz="1200" baseline="0" dirty="0" smtClean="0"/>
                        <a:t> </a:t>
                      </a:r>
                      <a:r>
                        <a:rPr lang="nb-NO" sz="1200" baseline="0" dirty="0" err="1" smtClean="0"/>
                        <a:t>measured</a:t>
                      </a:r>
                      <a:r>
                        <a:rPr lang="nb-NO" sz="1200" baseline="0" dirty="0" smtClean="0"/>
                        <a:t> in </a:t>
                      </a:r>
                      <a:r>
                        <a:rPr lang="nb-NO" sz="1200" baseline="0" dirty="0" err="1" smtClean="0"/>
                        <a:t>the</a:t>
                      </a:r>
                      <a:r>
                        <a:rPr lang="nb-NO" sz="1200" baseline="0" dirty="0" smtClean="0"/>
                        <a:t> relevant </a:t>
                      </a:r>
                      <a:r>
                        <a:rPr lang="nb-NO" sz="1200" baseline="0" dirty="0" err="1" smtClean="0"/>
                        <a:t>matrix</a:t>
                      </a:r>
                      <a:r>
                        <a:rPr lang="nb-NO" sz="1200" baseline="0" dirty="0" smtClean="0"/>
                        <a:t> (EO9, </a:t>
                      </a:r>
                      <a:r>
                        <a:rPr lang="nb-NO" sz="1200" baseline="0" dirty="0" err="1" smtClean="0"/>
                        <a:t>related</a:t>
                      </a:r>
                      <a:r>
                        <a:rPr lang="nb-NO" sz="1200" baseline="0" dirty="0" smtClean="0"/>
                        <a:t> to biota, sediment, </a:t>
                      </a:r>
                      <a:r>
                        <a:rPr lang="nb-NO" sz="1200" baseline="0" dirty="0" err="1" smtClean="0"/>
                        <a:t>seawater</a:t>
                      </a:r>
                      <a:r>
                        <a:rPr lang="nb-NO" sz="1200" baseline="0" dirty="0" smtClean="0"/>
                        <a:t>) and </a:t>
                      </a:r>
                      <a:r>
                        <a:rPr lang="pl-PL" sz="1200" b="1" dirty="0" smtClean="0"/>
                        <a:t>CI13: </a:t>
                      </a:r>
                      <a:r>
                        <a:rPr lang="pl-PL" sz="1200" dirty="0" err="1" smtClean="0"/>
                        <a:t>Concentration</a:t>
                      </a:r>
                      <a:r>
                        <a:rPr lang="pl-PL" sz="1200" dirty="0" smtClean="0"/>
                        <a:t> of </a:t>
                      </a:r>
                      <a:r>
                        <a:rPr lang="pl-PL" sz="1200" dirty="0" err="1" smtClean="0"/>
                        <a:t>key</a:t>
                      </a:r>
                      <a:r>
                        <a:rPr lang="pl-PL" sz="1200" dirty="0" smtClean="0"/>
                        <a:t> </a:t>
                      </a:r>
                      <a:r>
                        <a:rPr lang="pl-PL" sz="1200" dirty="0" err="1" smtClean="0"/>
                        <a:t>nutrients</a:t>
                      </a:r>
                      <a:r>
                        <a:rPr lang="pl-PL" sz="1200" dirty="0" smtClean="0"/>
                        <a:t> in </a:t>
                      </a:r>
                      <a:r>
                        <a:rPr lang="pl-PL" sz="1200" dirty="0" err="1" smtClean="0"/>
                        <a:t>water</a:t>
                      </a:r>
                      <a:r>
                        <a:rPr lang="pl-PL" sz="1200" dirty="0" smtClean="0"/>
                        <a:t> </a:t>
                      </a:r>
                      <a:r>
                        <a:rPr lang="pl-PL" sz="1200" dirty="0" err="1" smtClean="0"/>
                        <a:t>column</a:t>
                      </a:r>
                      <a:r>
                        <a:rPr lang="pl-PL" sz="1200" dirty="0" smtClean="0"/>
                        <a:t> (EO5);</a:t>
                      </a:r>
                    </a:p>
                    <a:p>
                      <a:endParaRPr lang="nb-NO" sz="1200" dirty="0"/>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nb-NO" sz="1200" b="1" dirty="0" smtClean="0"/>
                        <a:t>6.1</a:t>
                      </a:r>
                      <a:r>
                        <a:rPr lang="nb-NO" sz="1200" dirty="0" smtClean="0"/>
                        <a:t> </a:t>
                      </a:r>
                      <a:r>
                        <a:rPr lang="nb-NO" sz="1200" dirty="0" err="1" smtClean="0"/>
                        <a:t>Amount</a:t>
                      </a:r>
                      <a:r>
                        <a:rPr lang="nb-NO" sz="1200" baseline="0" dirty="0" smtClean="0"/>
                        <a:t> </a:t>
                      </a:r>
                      <a:r>
                        <a:rPr lang="nb-NO" sz="1200" baseline="0" dirty="0" err="1" smtClean="0"/>
                        <a:t>of</a:t>
                      </a:r>
                      <a:r>
                        <a:rPr lang="nb-NO" sz="1200" baseline="0" dirty="0" smtClean="0"/>
                        <a:t> </a:t>
                      </a:r>
                      <a:r>
                        <a:rPr lang="nb-NO" sz="1200" baseline="0" dirty="0" err="1" smtClean="0"/>
                        <a:t>nutrients</a:t>
                      </a:r>
                      <a:r>
                        <a:rPr lang="nb-NO" sz="1200" baseline="0" dirty="0" smtClean="0"/>
                        <a:t> </a:t>
                      </a:r>
                      <a:r>
                        <a:rPr lang="nb-NO" sz="1200" baseline="0" dirty="0" err="1" smtClean="0"/>
                        <a:t>released</a:t>
                      </a:r>
                      <a:r>
                        <a:rPr lang="nb-NO" sz="1200" baseline="0" dirty="0" smtClean="0"/>
                        <a:t> from plants and diffuse </a:t>
                      </a:r>
                      <a:r>
                        <a:rPr lang="nb-NO" sz="1200" baseline="0" dirty="0" err="1" smtClean="0"/>
                        <a:t>sources</a:t>
                      </a:r>
                      <a:endParaRPr lang="nb-NO" sz="1200" baseline="0" dirty="0" smtClean="0"/>
                    </a:p>
                    <a:p>
                      <a:r>
                        <a:rPr lang="nb-NO" sz="1200" b="1" baseline="0" dirty="0" smtClean="0"/>
                        <a:t>6.2 </a:t>
                      </a:r>
                      <a:r>
                        <a:rPr lang="nb-NO" sz="1200" baseline="0" dirty="0" err="1" smtClean="0"/>
                        <a:t>Amount</a:t>
                      </a:r>
                      <a:r>
                        <a:rPr lang="nb-NO" sz="1200" baseline="0" dirty="0" smtClean="0"/>
                        <a:t> </a:t>
                      </a:r>
                      <a:r>
                        <a:rPr lang="nb-NO" sz="1200" baseline="0" dirty="0" err="1" smtClean="0"/>
                        <a:t>of</a:t>
                      </a:r>
                      <a:r>
                        <a:rPr lang="nb-NO" sz="1200" baseline="0" dirty="0" smtClean="0"/>
                        <a:t> </a:t>
                      </a:r>
                      <a:r>
                        <a:rPr lang="nb-NO" sz="1200" baseline="0" dirty="0" err="1" smtClean="0"/>
                        <a:t>toxic</a:t>
                      </a:r>
                      <a:r>
                        <a:rPr lang="nb-NO" sz="1200" baseline="0" dirty="0" smtClean="0"/>
                        <a:t> </a:t>
                      </a:r>
                      <a:r>
                        <a:rPr lang="nb-NO" sz="1200" baseline="0" dirty="0" err="1" smtClean="0"/>
                        <a:t>substances</a:t>
                      </a:r>
                      <a:r>
                        <a:rPr lang="nb-NO" sz="1200" baseline="0" dirty="0" smtClean="0"/>
                        <a:t> </a:t>
                      </a:r>
                      <a:r>
                        <a:rPr lang="nb-NO" sz="1200" baseline="0" dirty="0" err="1" smtClean="0"/>
                        <a:t>released</a:t>
                      </a:r>
                      <a:r>
                        <a:rPr lang="nb-NO" sz="1200" baseline="0" dirty="0" smtClean="0"/>
                        <a:t> from plants and diffuse </a:t>
                      </a:r>
                      <a:r>
                        <a:rPr lang="nb-NO" sz="1200" baseline="0" dirty="0" err="1" smtClean="0"/>
                        <a:t>sources</a:t>
                      </a:r>
                      <a:endParaRPr lang="nb-NO" sz="1200" baseline="0" dirty="0" smtClean="0"/>
                    </a:p>
                    <a:p>
                      <a:endParaRPr lang="nb-NO" sz="1200" dirty="0"/>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r>
                        <a:rPr lang="nb-NO" sz="1200" b="1" dirty="0" smtClean="0"/>
                        <a:t>6.1</a:t>
                      </a:r>
                      <a:r>
                        <a:rPr lang="nb-NO" sz="1200" dirty="0" smtClean="0"/>
                        <a:t> LBS NAP </a:t>
                      </a:r>
                      <a:r>
                        <a:rPr lang="nb-NO" sz="1200" dirty="0" err="1" smtClean="0"/>
                        <a:t>on</a:t>
                      </a:r>
                      <a:r>
                        <a:rPr lang="nb-NO" sz="1200" dirty="0" smtClean="0"/>
                        <a:t> BOD/COD</a:t>
                      </a:r>
                    </a:p>
                    <a:p>
                      <a:r>
                        <a:rPr lang="nb-NO" sz="1200" b="1" dirty="0" smtClean="0"/>
                        <a:t>6.3 </a:t>
                      </a:r>
                      <a:r>
                        <a:rPr lang="nb-NO" sz="1200" dirty="0" smtClean="0"/>
                        <a:t>LBS NAP</a:t>
                      </a:r>
                      <a:r>
                        <a:rPr lang="nb-NO" sz="1200" baseline="0" dirty="0" smtClean="0"/>
                        <a:t> </a:t>
                      </a:r>
                      <a:r>
                        <a:rPr lang="nb-NO" sz="1200" baseline="0" dirty="0" err="1" smtClean="0"/>
                        <a:t>on</a:t>
                      </a:r>
                      <a:r>
                        <a:rPr lang="nb-NO" sz="1200" baseline="0" dirty="0" smtClean="0"/>
                        <a:t> Mercury and POP</a:t>
                      </a:r>
                    </a:p>
                    <a:p>
                      <a:endParaRPr lang="nb-NO" sz="1200" dirty="0"/>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9268">
                <a:tc vMerge="1">
                  <a:txBody>
                    <a:bodyPr/>
                    <a:lstStyle/>
                    <a:p>
                      <a:endParaRPr lang="it-IT"/>
                    </a:p>
                  </a:txBody>
                  <a:tcPr/>
                </a:tc>
                <a:tc>
                  <a:txBody>
                    <a:bodyPr/>
                    <a:lstStyle/>
                    <a:p>
                      <a:r>
                        <a:rPr lang="hr-HR" sz="1200" b="1"/>
                        <a:t>6.2</a:t>
                      </a:r>
                      <a:endParaRPr lang="hr-HR" sz="1200"/>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a:t>Release of toxic substances from industrial sectors</a:t>
                      </a:r>
                    </a:p>
                    <a:p>
                      <a:r>
                        <a:rPr lang="it-IT" sz="1200"/>
                        <a:t> </a:t>
                      </a:r>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a:hlinkClick r:id="rId8"/>
                        </a:rPr>
                        <a:t>IND 6.2 English</a:t>
                      </a:r>
                      <a:r>
                        <a:rPr lang="it-IT" sz="1200"/>
                        <a:t>, </a:t>
                      </a:r>
                      <a:r>
                        <a:rPr lang="it-IT" sz="1200">
                          <a:hlinkClick r:id="rId9"/>
                        </a:rPr>
                        <a:t>IND 6.2 French</a:t>
                      </a:r>
                      <a:endParaRPr lang="it-IT" sz="1200"/>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1059268">
                <a:tc vMerge="1">
                  <a:txBody>
                    <a:bodyPr/>
                    <a:lstStyle/>
                    <a:p>
                      <a:endParaRPr lang="it-IT"/>
                    </a:p>
                  </a:txBody>
                  <a:tcPr/>
                </a:tc>
                <a:tc>
                  <a:txBody>
                    <a:bodyPr/>
                    <a:lstStyle/>
                    <a:p>
                      <a:r>
                        <a:rPr lang="hr-HR" sz="1200" b="1"/>
                        <a:t>6.3</a:t>
                      </a:r>
                      <a:endParaRPr lang="hr-HR" sz="1200"/>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a:t>Industrial hazardous waste disposed in environmentally sound manner</a:t>
                      </a:r>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a:hlinkClick r:id="rId10"/>
                        </a:rPr>
                        <a:t>IND 6.3 English,</a:t>
                      </a:r>
                      <a:r>
                        <a:rPr lang="it-IT" sz="1200"/>
                        <a:t> </a:t>
                      </a:r>
                      <a:r>
                        <a:rPr lang="it-IT" sz="1200">
                          <a:hlinkClick r:id="rId11"/>
                        </a:rPr>
                        <a:t>IND 6.3 French</a:t>
                      </a:r>
                      <a:endParaRPr lang="it-IT" sz="1200"/>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r h="1637050">
                <a:tc vMerge="1">
                  <a:txBody>
                    <a:bodyPr/>
                    <a:lstStyle/>
                    <a:p>
                      <a:endParaRPr lang="it-IT"/>
                    </a:p>
                  </a:txBody>
                  <a:tcPr/>
                </a:tc>
                <a:tc>
                  <a:txBody>
                    <a:bodyPr/>
                    <a:lstStyle/>
                    <a:p>
                      <a:r>
                        <a:rPr lang="hr-HR" sz="1200" b="1"/>
                        <a:t>6.4</a:t>
                      </a:r>
                      <a:endParaRPr lang="hr-HR" sz="1200"/>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dirty="0" err="1"/>
                        <a:t>Compliance</a:t>
                      </a:r>
                      <a:r>
                        <a:rPr lang="it-IT" sz="1200" dirty="0"/>
                        <a:t> </a:t>
                      </a:r>
                      <a:r>
                        <a:rPr lang="it-IT" sz="1200" dirty="0" err="1"/>
                        <a:t>measures</a:t>
                      </a:r>
                      <a:r>
                        <a:rPr lang="it-IT" sz="1200" dirty="0"/>
                        <a:t> </a:t>
                      </a:r>
                      <a:r>
                        <a:rPr lang="it-IT" sz="1200" dirty="0" err="1"/>
                        <a:t>aiming</a:t>
                      </a:r>
                      <a:r>
                        <a:rPr lang="it-IT" sz="1200" dirty="0"/>
                        <a:t> </a:t>
                      </a:r>
                      <a:r>
                        <a:rPr lang="it-IT" sz="1200" dirty="0" err="1"/>
                        <a:t>at</a:t>
                      </a:r>
                      <a:r>
                        <a:rPr lang="it-IT" sz="1200" dirty="0"/>
                        <a:t> the </a:t>
                      </a:r>
                      <a:r>
                        <a:rPr lang="it-IT" sz="1200" dirty="0" err="1"/>
                        <a:t>reduction</a:t>
                      </a:r>
                      <a:r>
                        <a:rPr lang="it-IT" sz="1200" dirty="0"/>
                        <a:t> and/or </a:t>
                      </a:r>
                      <a:r>
                        <a:rPr lang="it-IT" sz="1200" dirty="0" err="1"/>
                        <a:t>elimination</a:t>
                      </a:r>
                      <a:r>
                        <a:rPr lang="it-IT" sz="1200" dirty="0"/>
                        <a:t> of </a:t>
                      </a:r>
                      <a:r>
                        <a:rPr lang="it-IT" sz="1200" dirty="0" err="1"/>
                        <a:t>pollutants</a:t>
                      </a:r>
                      <a:r>
                        <a:rPr lang="it-IT" sz="1200" dirty="0"/>
                        <a:t> </a:t>
                      </a:r>
                      <a:r>
                        <a:rPr lang="it-IT" sz="1200" dirty="0" err="1"/>
                        <a:t>generated</a:t>
                      </a:r>
                      <a:r>
                        <a:rPr lang="it-IT" sz="1200" dirty="0"/>
                        <a:t> by industrial </a:t>
                      </a:r>
                      <a:r>
                        <a:rPr lang="it-IT" sz="1200" dirty="0" err="1"/>
                        <a:t>sectors</a:t>
                      </a:r>
                      <a:endParaRPr lang="it-IT" sz="1200" dirty="0"/>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it-IT" sz="1200" dirty="0">
                          <a:hlinkClick r:id="rId12"/>
                        </a:rPr>
                        <a:t>IND 6.4 English</a:t>
                      </a:r>
                      <a:r>
                        <a:rPr lang="it-IT" sz="1200" dirty="0"/>
                        <a:t>, </a:t>
                      </a:r>
                      <a:r>
                        <a:rPr lang="it-IT" sz="1200" dirty="0">
                          <a:hlinkClick r:id="rId13"/>
                        </a:rPr>
                        <a:t>IND 6.4 French</a:t>
                      </a:r>
                      <a:endParaRPr lang="it-IT" sz="1200" dirty="0"/>
                    </a:p>
                  </a:txBody>
                  <a:tcPr marL="48149" marR="48149" marT="24074" marB="2407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it-IT"/>
                    </a:p>
                  </a:txBody>
                  <a:tcPr/>
                </a:tc>
                <a:tc vMerge="1">
                  <a:txBody>
                    <a:bodyPr/>
                    <a:lstStyle/>
                    <a:p>
                      <a:endParaRPr lang="it-IT"/>
                    </a:p>
                  </a:txBody>
                  <a:tcPr/>
                </a:tc>
                <a:tc vMerge="1">
                  <a:txBody>
                    <a:bodyPr/>
                    <a:lstStyle/>
                    <a:p>
                      <a:endParaRPr lang="it-IT"/>
                    </a:p>
                  </a:txBody>
                  <a:tcPr/>
                </a:tc>
                <a:tc vMerge="1">
                  <a:txBody>
                    <a:bodyPr/>
                    <a:lstStyle/>
                    <a:p>
                      <a:endParaRPr lang="it-IT"/>
                    </a:p>
                  </a:txBody>
                  <a:tcPr/>
                </a:tc>
              </a:tr>
            </a:tbl>
          </a:graphicData>
        </a:graphic>
      </p:graphicFrame>
    </p:spTree>
    <p:extLst>
      <p:ext uri="{BB962C8B-B14F-4D97-AF65-F5344CB8AC3E}">
        <p14:creationId xmlns:p14="http://schemas.microsoft.com/office/powerpoint/2010/main" val="3151414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err="1" smtClean="0"/>
              <a:t>InfoMAP</a:t>
            </a:r>
            <a:r>
              <a:rPr lang="it-IT" sz="4000" dirty="0" smtClean="0"/>
              <a:t> and H2020 data </a:t>
            </a:r>
            <a:r>
              <a:rPr lang="it-IT" sz="4000" dirty="0" err="1" smtClean="0"/>
              <a:t>flows</a:t>
            </a:r>
            <a:endParaRPr lang="it-IT" sz="4000" dirty="0"/>
          </a:p>
        </p:txBody>
      </p:sp>
      <p:grpSp>
        <p:nvGrpSpPr>
          <p:cNvPr id="4" name="Immagine 11"/>
          <p:cNvGrpSpPr>
            <a:grpSpLocks noChangeAspect="1"/>
          </p:cNvGrpSpPr>
          <p:nvPr/>
        </p:nvGrpSpPr>
        <p:grpSpPr>
          <a:xfrm>
            <a:off x="8460432" y="92076"/>
            <a:ext cx="619159" cy="628094"/>
            <a:chOff x="0" y="0"/>
            <a:chExt cx="1337594" cy="1427992"/>
          </a:xfrm>
        </p:grpSpPr>
        <p:sp>
          <p:nvSpPr>
            <p:cNvPr id="5"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6" name="image3.png" descr="image3.png"/>
            <p:cNvPicPr>
              <a:picLocks noChangeAspect="1"/>
            </p:cNvPicPr>
            <p:nvPr/>
          </p:nvPicPr>
          <p:blipFill>
            <a:blip r:embed="rId3" cstate="print">
              <a:extLst/>
            </a:blip>
            <a:stretch>
              <a:fillRect/>
            </a:stretch>
          </p:blipFill>
          <p:spPr>
            <a:xfrm>
              <a:off x="0" y="0"/>
              <a:ext cx="1337595" cy="1427993"/>
            </a:xfrm>
            <a:prstGeom prst="rect">
              <a:avLst/>
            </a:prstGeom>
            <a:ln w="12700" cap="flat">
              <a:noFill/>
              <a:miter lim="400000"/>
            </a:ln>
            <a:effectLst/>
          </p:spPr>
        </p:pic>
      </p:grpSp>
      <p:cxnSp>
        <p:nvCxnSpPr>
          <p:cNvPr id="10"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pic>
        <p:nvPicPr>
          <p:cNvPr id="1026" name="Picture 2" descr="Risultati immagini per unep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sp>
        <p:nvSpPr>
          <p:cNvPr id="11" name="Cilindro 10"/>
          <p:cNvSpPr/>
          <p:nvPr/>
        </p:nvSpPr>
        <p:spPr>
          <a:xfrm>
            <a:off x="4338823" y="3320490"/>
            <a:ext cx="1368152" cy="1512168"/>
          </a:xfrm>
          <a:prstGeom prst="can">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t>InfoMAP</a:t>
            </a:r>
            <a:endParaRPr lang="it-IT" dirty="0" smtClean="0"/>
          </a:p>
          <a:p>
            <a:pPr algn="ctr"/>
            <a:r>
              <a:rPr lang="it-IT" dirty="0" smtClean="0"/>
              <a:t>Data Base</a:t>
            </a:r>
            <a:endParaRPr lang="it-IT" dirty="0"/>
          </a:p>
        </p:txBody>
      </p:sp>
      <p:grpSp>
        <p:nvGrpSpPr>
          <p:cNvPr id="42" name="Gruppo 41"/>
          <p:cNvGrpSpPr/>
          <p:nvPr/>
        </p:nvGrpSpPr>
        <p:grpSpPr>
          <a:xfrm>
            <a:off x="1383646" y="1614461"/>
            <a:ext cx="3639253" cy="1706029"/>
            <a:chOff x="1383646" y="1614461"/>
            <a:chExt cx="3639253" cy="1706029"/>
          </a:xfrm>
        </p:grpSpPr>
        <p:sp>
          <p:nvSpPr>
            <p:cNvPr id="8" name="Rettangolo arrotondato 7"/>
            <p:cNvSpPr/>
            <p:nvPr/>
          </p:nvSpPr>
          <p:spPr>
            <a:xfrm>
              <a:off x="1383646" y="1614461"/>
              <a:ext cx="201622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IMAP </a:t>
              </a:r>
              <a:r>
                <a:rPr lang="it-IT" dirty="0" err="1" smtClean="0"/>
                <a:t>Pilot</a:t>
              </a:r>
              <a:r>
                <a:rPr lang="it-IT" dirty="0" smtClean="0"/>
                <a:t> </a:t>
              </a:r>
              <a:r>
                <a:rPr lang="it-IT" dirty="0" err="1" smtClean="0"/>
                <a:t>InfoSystem</a:t>
              </a:r>
              <a:endParaRPr lang="it-IT" dirty="0" smtClean="0"/>
            </a:p>
            <a:p>
              <a:pPr algn="ctr"/>
              <a:r>
                <a:rPr lang="it-IT" dirty="0" smtClean="0"/>
                <a:t>CI 13, 14, </a:t>
              </a:r>
              <a:r>
                <a:rPr lang="it-IT" dirty="0" smtClean="0">
                  <a:solidFill>
                    <a:srgbClr val="FF0000"/>
                  </a:solidFill>
                </a:rPr>
                <a:t>17</a:t>
              </a:r>
              <a:r>
                <a:rPr lang="it-IT" dirty="0" smtClean="0"/>
                <a:t>, </a:t>
              </a:r>
              <a:r>
                <a:rPr lang="it-IT" dirty="0" smtClean="0"/>
                <a:t>21</a:t>
              </a:r>
              <a:endParaRPr lang="it-IT" dirty="0"/>
            </a:p>
          </p:txBody>
        </p:sp>
        <p:cxnSp>
          <p:nvCxnSpPr>
            <p:cNvPr id="17" name="Connettore 4 16"/>
            <p:cNvCxnSpPr>
              <a:stCxn id="8" idx="3"/>
              <a:endCxn id="11" idx="1"/>
            </p:cNvCxnSpPr>
            <p:nvPr/>
          </p:nvCxnSpPr>
          <p:spPr>
            <a:xfrm>
              <a:off x="3399870" y="2046509"/>
              <a:ext cx="1623029" cy="1273981"/>
            </a:xfrm>
            <a:prstGeom prst="bentConnector2">
              <a:avLst/>
            </a:prstGeom>
            <a:ln w="63500">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o 42"/>
          <p:cNvGrpSpPr/>
          <p:nvPr/>
        </p:nvGrpSpPr>
        <p:grpSpPr>
          <a:xfrm>
            <a:off x="914823" y="3644526"/>
            <a:ext cx="3424000" cy="864096"/>
            <a:chOff x="914823" y="3644526"/>
            <a:chExt cx="3424000" cy="864096"/>
          </a:xfrm>
        </p:grpSpPr>
        <p:sp>
          <p:nvSpPr>
            <p:cNvPr id="12" name="Rettangolo arrotondato 11"/>
            <p:cNvSpPr/>
            <p:nvPr/>
          </p:nvSpPr>
          <p:spPr>
            <a:xfrm>
              <a:off x="914823" y="3644526"/>
              <a:ext cx="2016224" cy="864096"/>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MEDPOL </a:t>
              </a:r>
            </a:p>
            <a:p>
              <a:pPr algn="ctr"/>
              <a:r>
                <a:rPr lang="it-IT" dirty="0" err="1"/>
                <a:t>L</a:t>
              </a:r>
              <a:r>
                <a:rPr lang="it-IT" dirty="0" err="1" smtClean="0"/>
                <a:t>egacy</a:t>
              </a:r>
              <a:r>
                <a:rPr lang="it-IT" dirty="0" smtClean="0"/>
                <a:t> </a:t>
              </a:r>
              <a:r>
                <a:rPr lang="it-IT" dirty="0" err="1" smtClean="0"/>
                <a:t>DataBase</a:t>
              </a:r>
              <a:r>
                <a:rPr lang="it-IT" dirty="0" smtClean="0"/>
                <a:t> + Reporting</a:t>
              </a:r>
            </a:p>
          </p:txBody>
        </p:sp>
        <p:cxnSp>
          <p:nvCxnSpPr>
            <p:cNvPr id="23" name="Connettore 2 22"/>
            <p:cNvCxnSpPr>
              <a:stCxn id="12" idx="3"/>
              <a:endCxn id="11" idx="2"/>
            </p:cNvCxnSpPr>
            <p:nvPr/>
          </p:nvCxnSpPr>
          <p:spPr>
            <a:xfrm>
              <a:off x="2931047" y="4076574"/>
              <a:ext cx="1407776"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31" name="Rettangolo arrotondato 30"/>
          <p:cNvSpPr/>
          <p:nvPr/>
        </p:nvSpPr>
        <p:spPr>
          <a:xfrm>
            <a:off x="6444208" y="5395782"/>
            <a:ext cx="2242592" cy="79208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H2020 indicators + </a:t>
            </a:r>
            <a:r>
              <a:rPr lang="en-GB" dirty="0" err="1" smtClean="0"/>
              <a:t>InfoMAP</a:t>
            </a:r>
            <a:r>
              <a:rPr lang="en-GB" dirty="0" smtClean="0"/>
              <a:t> Node (SDI)</a:t>
            </a:r>
            <a:endParaRPr lang="en-GB" dirty="0"/>
          </a:p>
        </p:txBody>
      </p:sp>
      <p:grpSp>
        <p:nvGrpSpPr>
          <p:cNvPr id="46" name="Gruppo 45"/>
          <p:cNvGrpSpPr/>
          <p:nvPr/>
        </p:nvGrpSpPr>
        <p:grpSpPr>
          <a:xfrm>
            <a:off x="4890570" y="4918505"/>
            <a:ext cx="1531902" cy="1331433"/>
            <a:chOff x="4890570" y="4918505"/>
            <a:chExt cx="1531902" cy="1331433"/>
          </a:xfrm>
        </p:grpSpPr>
        <p:sp>
          <p:nvSpPr>
            <p:cNvPr id="32" name="Freccia curva 31"/>
            <p:cNvSpPr/>
            <p:nvPr/>
          </p:nvSpPr>
          <p:spPr>
            <a:xfrm flipV="1">
              <a:off x="4890570" y="4918505"/>
              <a:ext cx="1440160" cy="1060920"/>
            </a:xfrm>
            <a:prstGeom prst="bentArrow">
              <a:avLst>
                <a:gd name="adj1" fmla="val 19254"/>
                <a:gd name="adj2" fmla="val 25000"/>
                <a:gd name="adj3" fmla="val 25000"/>
                <a:gd name="adj4" fmla="val 39153"/>
              </a:avLst>
            </a:prstGeom>
            <a:solidFill>
              <a:srgbClr val="00B0F0"/>
            </a:solidFill>
            <a:ln>
              <a:solidFill>
                <a:srgbClr val="0081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33" name="CasellaDiTesto 32"/>
            <p:cNvSpPr txBox="1"/>
            <p:nvPr/>
          </p:nvSpPr>
          <p:spPr>
            <a:xfrm>
              <a:off x="4982312" y="5880606"/>
              <a:ext cx="1440160" cy="369332"/>
            </a:xfrm>
            <a:prstGeom prst="rect">
              <a:avLst/>
            </a:prstGeom>
            <a:noFill/>
          </p:spPr>
          <p:txBody>
            <a:bodyPr wrap="square" rtlCol="0">
              <a:spAutoFit/>
            </a:bodyPr>
            <a:lstStyle/>
            <a:p>
              <a:r>
                <a:rPr lang="en-GB" dirty="0" smtClean="0"/>
                <a:t>Pre-filling</a:t>
              </a:r>
              <a:endParaRPr lang="en-GB" dirty="0"/>
            </a:p>
          </p:txBody>
        </p:sp>
      </p:grpSp>
      <p:grpSp>
        <p:nvGrpSpPr>
          <p:cNvPr id="45" name="Gruppo 44"/>
          <p:cNvGrpSpPr/>
          <p:nvPr/>
        </p:nvGrpSpPr>
        <p:grpSpPr>
          <a:xfrm>
            <a:off x="951598" y="2542687"/>
            <a:ext cx="1479186" cy="1054820"/>
            <a:chOff x="951598" y="2542687"/>
            <a:chExt cx="1479186" cy="1054820"/>
          </a:xfrm>
        </p:grpSpPr>
        <p:sp>
          <p:nvSpPr>
            <p:cNvPr id="30" name="Freccia su 29"/>
            <p:cNvSpPr/>
            <p:nvPr/>
          </p:nvSpPr>
          <p:spPr>
            <a:xfrm rot="1780121">
              <a:off x="2002787" y="2542687"/>
              <a:ext cx="427997" cy="105482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CasellaDiTesto 34"/>
            <p:cNvSpPr txBox="1"/>
            <p:nvPr/>
          </p:nvSpPr>
          <p:spPr>
            <a:xfrm>
              <a:off x="951598" y="2818472"/>
              <a:ext cx="1440160" cy="369332"/>
            </a:xfrm>
            <a:prstGeom prst="rect">
              <a:avLst/>
            </a:prstGeom>
            <a:noFill/>
          </p:spPr>
          <p:txBody>
            <a:bodyPr wrap="square" rtlCol="0">
              <a:spAutoFit/>
            </a:bodyPr>
            <a:lstStyle/>
            <a:p>
              <a:r>
                <a:rPr lang="it-IT" smtClean="0"/>
                <a:t>Migration</a:t>
              </a:r>
              <a:endParaRPr lang="it-IT" dirty="0"/>
            </a:p>
          </p:txBody>
        </p:sp>
      </p:grpSp>
      <p:grpSp>
        <p:nvGrpSpPr>
          <p:cNvPr id="48" name="Gruppo 47"/>
          <p:cNvGrpSpPr/>
          <p:nvPr/>
        </p:nvGrpSpPr>
        <p:grpSpPr>
          <a:xfrm>
            <a:off x="6758255" y="4113978"/>
            <a:ext cx="2267477" cy="1187232"/>
            <a:chOff x="6758255" y="4113978"/>
            <a:chExt cx="2267477" cy="1187232"/>
          </a:xfrm>
        </p:grpSpPr>
        <p:sp>
          <p:nvSpPr>
            <p:cNvPr id="34" name="Rettangolo con un singolo angolo ritagliato e arrotondato 33"/>
            <p:cNvSpPr/>
            <p:nvPr/>
          </p:nvSpPr>
          <p:spPr>
            <a:xfrm>
              <a:off x="7382009" y="4113978"/>
              <a:ext cx="1643723" cy="850740"/>
            </a:xfrm>
            <a:prstGeom prst="snip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CPs provide additional required info</a:t>
              </a:r>
              <a:endParaRPr lang="en-GB" dirty="0"/>
            </a:p>
          </p:txBody>
        </p:sp>
        <p:sp>
          <p:nvSpPr>
            <p:cNvPr id="47" name="Freccia curva 46"/>
            <p:cNvSpPr/>
            <p:nvPr/>
          </p:nvSpPr>
          <p:spPr>
            <a:xfrm rot="5400000" flipV="1">
              <a:off x="6628924" y="4596282"/>
              <a:ext cx="834259" cy="575597"/>
            </a:xfrm>
            <a:prstGeom prst="bentArrow">
              <a:avLst>
                <a:gd name="adj1" fmla="val 25000"/>
                <a:gd name="adj2" fmla="val 23941"/>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grpSp>
      <p:grpSp>
        <p:nvGrpSpPr>
          <p:cNvPr id="16" name="Gruppo 15"/>
          <p:cNvGrpSpPr/>
          <p:nvPr/>
        </p:nvGrpSpPr>
        <p:grpSpPr>
          <a:xfrm>
            <a:off x="5706975" y="1614461"/>
            <a:ext cx="3441359" cy="2499517"/>
            <a:chOff x="5706975" y="1614461"/>
            <a:chExt cx="3441359" cy="2499517"/>
          </a:xfrm>
        </p:grpSpPr>
        <p:cxnSp>
          <p:nvCxnSpPr>
            <p:cNvPr id="7" name="Connettore 2 6"/>
            <p:cNvCxnSpPr>
              <a:stCxn id="13" idx="2"/>
            </p:cNvCxnSpPr>
            <p:nvPr/>
          </p:nvCxnSpPr>
          <p:spPr>
            <a:xfrm flipH="1">
              <a:off x="5706975" y="2478557"/>
              <a:ext cx="1745345" cy="1635421"/>
            </a:xfrm>
            <a:prstGeom prst="straightConnector1">
              <a:avLst/>
            </a:prstGeom>
            <a:ln w="635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3" name="Rettangolo arrotondato 12"/>
            <p:cNvSpPr/>
            <p:nvPr/>
          </p:nvSpPr>
          <p:spPr>
            <a:xfrm>
              <a:off x="6444208" y="1614461"/>
              <a:ext cx="2016224" cy="864096"/>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BCRS</a:t>
              </a:r>
            </a:p>
            <a:p>
              <a:pPr algn="ctr"/>
              <a:r>
                <a:rPr lang="it-IT" dirty="0" smtClean="0"/>
                <a:t>LBS/HWP</a:t>
              </a:r>
            </a:p>
          </p:txBody>
        </p:sp>
        <p:sp>
          <p:nvSpPr>
            <p:cNvPr id="50" name="CasellaDiTesto 49"/>
            <p:cNvSpPr txBox="1"/>
            <p:nvPr/>
          </p:nvSpPr>
          <p:spPr>
            <a:xfrm>
              <a:off x="6292424" y="2614073"/>
              <a:ext cx="2855910" cy="369332"/>
            </a:xfrm>
            <a:prstGeom prst="rect">
              <a:avLst/>
            </a:prstGeom>
            <a:solidFill>
              <a:schemeClr val="bg1"/>
            </a:solidFill>
            <a:ln>
              <a:solidFill>
                <a:schemeClr val="accent1">
                  <a:shade val="50000"/>
                </a:schemeClr>
              </a:solidFill>
            </a:ln>
          </p:spPr>
          <p:txBody>
            <a:bodyPr wrap="none" rtlCol="0">
              <a:spAutoFit/>
            </a:bodyPr>
            <a:lstStyle/>
            <a:p>
              <a:r>
                <a:rPr lang="it-IT" dirty="0">
                  <a:hlinkClick r:id="rId5"/>
                </a:rPr>
                <a:t>https://</a:t>
              </a:r>
              <a:r>
                <a:rPr lang="it-IT" dirty="0" smtClean="0">
                  <a:hlinkClick r:id="rId5"/>
                </a:rPr>
                <a:t>idc.info-rac.org/bcrs</a:t>
              </a:r>
              <a:r>
                <a:rPr lang="it-IT" dirty="0" smtClean="0"/>
                <a:t> </a:t>
              </a:r>
              <a:endParaRPr lang="it-IT" dirty="0"/>
            </a:p>
          </p:txBody>
        </p:sp>
      </p:grpSp>
      <p:grpSp>
        <p:nvGrpSpPr>
          <p:cNvPr id="15" name="Gruppo 14"/>
          <p:cNvGrpSpPr/>
          <p:nvPr/>
        </p:nvGrpSpPr>
        <p:grpSpPr>
          <a:xfrm>
            <a:off x="914823" y="4076574"/>
            <a:ext cx="3424000" cy="2111296"/>
            <a:chOff x="914823" y="4076574"/>
            <a:chExt cx="3424000" cy="2111296"/>
          </a:xfrm>
        </p:grpSpPr>
        <p:sp>
          <p:nvSpPr>
            <p:cNvPr id="36" name="Rettangolo arrotondato 35"/>
            <p:cNvSpPr/>
            <p:nvPr/>
          </p:nvSpPr>
          <p:spPr>
            <a:xfrm>
              <a:off x="914823" y="5323774"/>
              <a:ext cx="2016224" cy="86409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mtClean="0"/>
                <a:t>NBB/PRTR</a:t>
              </a:r>
              <a:endParaRPr lang="it-IT" dirty="0" smtClean="0"/>
            </a:p>
          </p:txBody>
        </p:sp>
        <p:cxnSp>
          <p:nvCxnSpPr>
            <p:cNvPr id="14" name="Connettore 2 13"/>
            <p:cNvCxnSpPr>
              <a:stCxn id="36" idx="3"/>
              <a:endCxn id="11" idx="2"/>
            </p:cNvCxnSpPr>
            <p:nvPr/>
          </p:nvCxnSpPr>
          <p:spPr>
            <a:xfrm flipV="1">
              <a:off x="2931047" y="4076574"/>
              <a:ext cx="1407776" cy="1679248"/>
            </a:xfrm>
            <a:prstGeom prst="straightConnector1">
              <a:avLst/>
            </a:prstGeom>
            <a:ln w="6350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925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linds(horizont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blinds(horizontal)">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blinds(horizontal)">
                                      <p:cBhvr>
                                        <p:cTn id="32" dur="500"/>
                                        <p:tgtEl>
                                          <p:spTgt spid="4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linds(horizontal)">
                                      <p:cBhvr>
                                        <p:cTn id="42" dur="500"/>
                                        <p:tgtEl>
                                          <p:spTgt spid="46"/>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blinds(horizontal)">
                                      <p:cBhvr>
                                        <p:cTn id="4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err="1" smtClean="0"/>
              <a:t>InfoMap</a:t>
            </a:r>
            <a:r>
              <a:rPr lang="it-IT" sz="4000" dirty="0" smtClean="0"/>
              <a:t> </a:t>
            </a:r>
            <a:r>
              <a:rPr lang="it-IT" sz="4000" dirty="0" err="1" smtClean="0"/>
              <a:t>Node</a:t>
            </a:r>
            <a:r>
              <a:rPr lang="it-IT" sz="4000" dirty="0" smtClean="0"/>
              <a:t> - Homepage</a:t>
            </a:r>
            <a:endParaRPr lang="it-IT" sz="4000" dirty="0"/>
          </a:p>
        </p:txBody>
      </p:sp>
      <p:sp>
        <p:nvSpPr>
          <p:cNvPr id="3" name="Segnaposto contenuto 2"/>
          <p:cNvSpPr>
            <a:spLocks noGrp="1"/>
          </p:cNvSpPr>
          <p:nvPr>
            <p:ph idx="1"/>
          </p:nvPr>
        </p:nvSpPr>
        <p:spPr>
          <a:xfrm>
            <a:off x="422176" y="1196752"/>
            <a:ext cx="8229600" cy="4525963"/>
          </a:xfrm>
        </p:spPr>
        <p:txBody>
          <a:bodyPr/>
          <a:lstStyle/>
          <a:p>
            <a:pPr algn="ctr">
              <a:buNone/>
            </a:pPr>
            <a:r>
              <a:rPr lang="en-GB" sz="2400" u="sng" dirty="0" smtClean="0">
                <a:hlinkClick r:id="rId2"/>
              </a:rPr>
              <a:t>http</a:t>
            </a:r>
            <a:r>
              <a:rPr lang="en-GB" sz="2400" u="sng" dirty="0">
                <a:hlinkClick r:id="rId2"/>
              </a:rPr>
              <a:t>://</a:t>
            </a:r>
            <a:r>
              <a:rPr lang="en-GB" sz="2400" u="sng" dirty="0" smtClean="0">
                <a:hlinkClick r:id="rId2"/>
              </a:rPr>
              <a:t>infomapnode.info-rac.org</a:t>
            </a:r>
            <a:r>
              <a:rPr lang="en-GB" sz="2400" dirty="0" smtClean="0"/>
              <a:t> </a:t>
            </a:r>
          </a:p>
          <a:p>
            <a:pPr>
              <a:buNone/>
            </a:pPr>
            <a:r>
              <a:rPr lang="en-GB" sz="2400" dirty="0" smtClean="0"/>
              <a:t>	A user </a:t>
            </a:r>
            <a:r>
              <a:rPr lang="en-GB" sz="2400" dirty="0"/>
              <a:t>can easily access to  main contents: </a:t>
            </a:r>
            <a:r>
              <a:rPr lang="en-GB" sz="2400" b="1" i="1" dirty="0"/>
              <a:t>Data (Layers </a:t>
            </a:r>
            <a:r>
              <a:rPr lang="en-GB" sz="2400" b="1" i="1" dirty="0" smtClean="0"/>
              <a:t>and Documents</a:t>
            </a:r>
            <a:r>
              <a:rPr lang="en-GB" sz="2400" b="1" i="1" dirty="0"/>
              <a:t>)</a:t>
            </a:r>
            <a:r>
              <a:rPr lang="en-GB" sz="2400" dirty="0"/>
              <a:t>, </a:t>
            </a:r>
            <a:r>
              <a:rPr lang="en-GB" sz="2400" b="1" i="1" dirty="0"/>
              <a:t>Maps</a:t>
            </a:r>
            <a:r>
              <a:rPr lang="en-GB" sz="2400" dirty="0"/>
              <a:t>, </a:t>
            </a:r>
            <a:r>
              <a:rPr lang="en-GB" sz="2400" b="1" i="1" dirty="0"/>
              <a:t>Involved</a:t>
            </a:r>
            <a:r>
              <a:rPr lang="en-GB" sz="2400" dirty="0"/>
              <a:t> and </a:t>
            </a:r>
            <a:r>
              <a:rPr lang="en-GB" sz="2400" b="1" i="1" dirty="0"/>
              <a:t>Search</a:t>
            </a:r>
            <a:r>
              <a:rPr lang="en-GB" sz="2400" dirty="0"/>
              <a:t>. </a:t>
            </a:r>
            <a:endParaRPr lang="en-GB" sz="2400" dirty="0" smtClean="0"/>
          </a:p>
          <a:p>
            <a:endParaRPr lang="it-IT" dirty="0"/>
          </a:p>
        </p:txBody>
      </p:sp>
      <p:pic>
        <p:nvPicPr>
          <p:cNvPr id="4" name="Immagine 3"/>
          <p:cNvPicPr/>
          <p:nvPr/>
        </p:nvPicPr>
        <p:blipFill>
          <a:blip r:embed="rId3" cstate="print"/>
          <a:stretch>
            <a:fillRect/>
          </a:stretch>
        </p:blipFill>
        <p:spPr>
          <a:xfrm>
            <a:off x="1079612" y="2495302"/>
            <a:ext cx="6984776" cy="3861048"/>
          </a:xfrm>
          <a:prstGeom prst="rect">
            <a:avLst/>
          </a:prstGeom>
        </p:spPr>
      </p:pic>
      <p:cxnSp>
        <p:nvCxnSpPr>
          <p:cNvPr id="6"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grpSp>
        <p:nvGrpSpPr>
          <p:cNvPr id="11" name="Immagine 11"/>
          <p:cNvGrpSpPr>
            <a:grpSpLocks noChangeAspect="1"/>
          </p:cNvGrpSpPr>
          <p:nvPr/>
        </p:nvGrpSpPr>
        <p:grpSpPr>
          <a:xfrm>
            <a:off x="8460432" y="92076"/>
            <a:ext cx="619159" cy="628094"/>
            <a:chOff x="0" y="0"/>
            <a:chExt cx="1337594" cy="1427992"/>
          </a:xfrm>
        </p:grpSpPr>
        <p:sp>
          <p:nvSpPr>
            <p:cNvPr id="12"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13" name="image3.png" descr="image3.png"/>
            <p:cNvPicPr>
              <a:picLocks noChangeAspect="1"/>
            </p:cNvPicPr>
            <p:nvPr/>
          </p:nvPicPr>
          <p:blipFill>
            <a:blip r:embed="rId4" cstate="print">
              <a:extLst/>
            </a:blip>
            <a:stretch>
              <a:fillRect/>
            </a:stretch>
          </p:blipFill>
          <p:spPr>
            <a:xfrm>
              <a:off x="0" y="0"/>
              <a:ext cx="1337595" cy="1427993"/>
            </a:xfrm>
            <a:prstGeom prst="rect">
              <a:avLst/>
            </a:prstGeom>
            <a:ln w="12700" cap="flat">
              <a:noFill/>
              <a:miter lim="400000"/>
            </a:ln>
            <a:effectLst/>
          </p:spPr>
        </p:pic>
      </p:grpSp>
      <p:pic>
        <p:nvPicPr>
          <p:cNvPr id="14" name="Picture 2" descr="Risultati immagini per unepm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12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err="1" smtClean="0"/>
              <a:t>InfoMap</a:t>
            </a:r>
            <a:r>
              <a:rPr lang="it-IT" sz="4000" dirty="0" smtClean="0"/>
              <a:t> </a:t>
            </a:r>
            <a:r>
              <a:rPr lang="it-IT" sz="4000" dirty="0" err="1" smtClean="0"/>
              <a:t>Node</a:t>
            </a:r>
            <a:r>
              <a:rPr lang="it-IT" sz="4000" dirty="0" smtClean="0"/>
              <a:t> – </a:t>
            </a:r>
            <a:r>
              <a:rPr lang="it-IT" sz="4000" dirty="0" err="1" smtClean="0"/>
              <a:t>Dataset</a:t>
            </a:r>
            <a:r>
              <a:rPr lang="it-IT" sz="4000" dirty="0" smtClean="0"/>
              <a:t> </a:t>
            </a:r>
            <a:r>
              <a:rPr lang="it-IT" sz="4000" dirty="0" err="1" smtClean="0"/>
              <a:t>Themes</a:t>
            </a:r>
            <a:endParaRPr lang="it-IT" sz="4000" dirty="0"/>
          </a:p>
        </p:txBody>
      </p:sp>
      <p:pic>
        <p:nvPicPr>
          <p:cNvPr id="4" name="Segnaposto contenuto 3"/>
          <p:cNvPicPr>
            <a:picLocks noGrp="1"/>
          </p:cNvPicPr>
          <p:nvPr>
            <p:ph idx="1"/>
          </p:nvPr>
        </p:nvPicPr>
        <p:blipFill>
          <a:blip r:embed="rId2" cstate="print"/>
          <a:stretch>
            <a:fillRect/>
          </a:stretch>
        </p:blipFill>
        <p:spPr>
          <a:xfrm>
            <a:off x="395536" y="1988840"/>
            <a:ext cx="8229600" cy="4228889"/>
          </a:xfrm>
          <a:prstGeom prst="rect">
            <a:avLst/>
          </a:prstGeom>
        </p:spPr>
      </p:pic>
      <p:cxnSp>
        <p:nvCxnSpPr>
          <p:cNvPr id="5"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grpSp>
        <p:nvGrpSpPr>
          <p:cNvPr id="11" name="Immagine 11"/>
          <p:cNvGrpSpPr>
            <a:grpSpLocks noChangeAspect="1"/>
          </p:cNvGrpSpPr>
          <p:nvPr/>
        </p:nvGrpSpPr>
        <p:grpSpPr>
          <a:xfrm>
            <a:off x="8460432" y="92076"/>
            <a:ext cx="619159" cy="628094"/>
            <a:chOff x="0" y="0"/>
            <a:chExt cx="1337594" cy="1427992"/>
          </a:xfrm>
        </p:grpSpPr>
        <p:sp>
          <p:nvSpPr>
            <p:cNvPr id="12"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13" name="image3.png" descr="image3.png"/>
            <p:cNvPicPr>
              <a:picLocks noChangeAspect="1"/>
            </p:cNvPicPr>
            <p:nvPr/>
          </p:nvPicPr>
          <p:blipFill>
            <a:blip r:embed="rId3" cstate="print">
              <a:extLst/>
            </a:blip>
            <a:stretch>
              <a:fillRect/>
            </a:stretch>
          </p:blipFill>
          <p:spPr>
            <a:xfrm>
              <a:off x="0" y="0"/>
              <a:ext cx="1337595" cy="1427993"/>
            </a:xfrm>
            <a:prstGeom prst="rect">
              <a:avLst/>
            </a:prstGeom>
            <a:ln w="12700" cap="flat">
              <a:noFill/>
              <a:miter lim="400000"/>
            </a:ln>
            <a:effectLst/>
          </p:spPr>
        </p:pic>
      </p:grpSp>
      <p:pic>
        <p:nvPicPr>
          <p:cNvPr id="14" name="Picture 2" descr="Risultati immagini per unep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175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err="1" smtClean="0"/>
              <a:t>InfoMap</a:t>
            </a:r>
            <a:r>
              <a:rPr lang="it-IT" sz="4000" dirty="0" smtClean="0"/>
              <a:t> </a:t>
            </a:r>
            <a:r>
              <a:rPr lang="it-IT" sz="4000" dirty="0" err="1" smtClean="0"/>
              <a:t>Node</a:t>
            </a:r>
            <a:r>
              <a:rPr lang="it-IT" sz="4000" dirty="0" smtClean="0"/>
              <a:t> - </a:t>
            </a:r>
            <a:r>
              <a:rPr lang="it-IT" sz="4000" dirty="0" err="1" smtClean="0"/>
              <a:t>Layers</a:t>
            </a:r>
            <a:endParaRPr lang="it-IT" sz="4000" dirty="0"/>
          </a:p>
        </p:txBody>
      </p:sp>
      <p:sp>
        <p:nvSpPr>
          <p:cNvPr id="7" name="Segnaposto contenuto 2"/>
          <p:cNvSpPr txBox="1">
            <a:spLocks/>
          </p:cNvSpPr>
          <p:nvPr/>
        </p:nvSpPr>
        <p:spPr>
          <a:xfrm>
            <a:off x="395536" y="1340768"/>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Through </a:t>
            </a:r>
            <a:r>
              <a:rPr kumimoji="0" lang="en-GB" sz="2400" b="1" i="0" u="none" strike="noStrike" kern="1200" cap="none" spc="0" normalizeH="0" baseline="0" noProof="0" dirty="0" smtClean="0">
                <a:ln>
                  <a:noFill/>
                </a:ln>
                <a:solidFill>
                  <a:schemeClr val="tx1"/>
                </a:solidFill>
                <a:effectLst/>
                <a:uLnTx/>
                <a:uFillTx/>
                <a:latin typeface="+mn-lt"/>
                <a:ea typeface="+mn-ea"/>
                <a:cs typeface="+mn-cs"/>
              </a:rPr>
              <a:t>Data</a:t>
            </a:r>
            <a:r>
              <a:rPr kumimoji="0" lang="en-GB" sz="2400" b="0" i="0" u="none" strike="noStrike" kern="1200" cap="none" spc="0" normalizeH="0" noProof="0" dirty="0" smtClean="0">
                <a:ln>
                  <a:noFill/>
                </a:ln>
                <a:solidFill>
                  <a:schemeClr val="tx1"/>
                </a:solidFill>
                <a:effectLst/>
                <a:uLnTx/>
                <a:uFillTx/>
                <a:latin typeface="+mn-lt"/>
                <a:ea typeface="+mn-ea"/>
                <a:cs typeface="+mn-cs"/>
              </a:rPr>
              <a:t> menu </a:t>
            </a:r>
            <a:r>
              <a:rPr kumimoji="0" lang="en-GB" sz="24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a:t>
            </a:r>
            <a:r>
              <a:rPr kumimoji="0" lang="en-GB" sz="2400" b="1" i="0" u="none" strike="noStrike" kern="1200" cap="none" spc="0" normalizeH="0" noProof="0" dirty="0" smtClean="0">
                <a:ln>
                  <a:noFill/>
                </a:ln>
                <a:solidFill>
                  <a:schemeClr val="tx1"/>
                </a:solidFill>
                <a:effectLst/>
                <a:uLnTx/>
                <a:uFillTx/>
                <a:latin typeface="+mn-lt"/>
                <a:ea typeface="+mn-ea"/>
                <a:cs typeface="+mn-cs"/>
                <a:sym typeface="Wingdings" pitchFamily="2" charset="2"/>
              </a:rPr>
              <a:t>Layers</a:t>
            </a:r>
            <a:r>
              <a:rPr kumimoji="0" lang="en-GB" sz="24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 </a:t>
            </a:r>
            <a:r>
              <a:rPr kumimoji="0" lang="en-GB" sz="2400" b="1" i="0" u="sng" strike="noStrike" kern="1200" cap="none" spc="0" normalizeH="0" noProof="0" dirty="0" smtClean="0">
                <a:ln>
                  <a:noFill/>
                </a:ln>
                <a:solidFill>
                  <a:schemeClr val="tx1"/>
                </a:solidFill>
                <a:effectLst/>
                <a:uLnTx/>
                <a:uFillTx/>
                <a:latin typeface="+mn-lt"/>
                <a:ea typeface="+mn-ea"/>
                <a:cs typeface="+mn-cs"/>
                <a:sym typeface="Wingdings" pitchFamily="2" charset="2"/>
              </a:rPr>
              <a:t>Explore Layers</a:t>
            </a:r>
            <a:endParaRPr kumimoji="0" lang="en-GB" sz="2400" b="1"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075" name="Picture 3"/>
          <p:cNvPicPr>
            <a:picLocks noGrp="1" noChangeAspect="1" noChangeArrowheads="1"/>
          </p:cNvPicPr>
          <p:nvPr>
            <p:ph idx="1"/>
          </p:nvPr>
        </p:nvPicPr>
        <p:blipFill>
          <a:blip r:embed="rId2" cstate="print"/>
          <a:srcRect b="33178"/>
          <a:stretch>
            <a:fillRect/>
          </a:stretch>
        </p:blipFill>
        <p:spPr bwMode="auto">
          <a:xfrm>
            <a:off x="539552" y="2132856"/>
            <a:ext cx="7923148" cy="4032448"/>
          </a:xfrm>
          <a:prstGeom prst="rect">
            <a:avLst/>
          </a:prstGeom>
          <a:noFill/>
          <a:ln w="9525">
            <a:noFill/>
            <a:miter lim="800000"/>
            <a:headEnd/>
            <a:tailEnd/>
          </a:ln>
        </p:spPr>
      </p:pic>
      <p:cxnSp>
        <p:nvCxnSpPr>
          <p:cNvPr id="5"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grpSp>
        <p:nvGrpSpPr>
          <p:cNvPr id="11" name="Immagine 11"/>
          <p:cNvGrpSpPr>
            <a:grpSpLocks noChangeAspect="1"/>
          </p:cNvGrpSpPr>
          <p:nvPr/>
        </p:nvGrpSpPr>
        <p:grpSpPr>
          <a:xfrm>
            <a:off x="8460432" y="92076"/>
            <a:ext cx="619159" cy="628094"/>
            <a:chOff x="0" y="0"/>
            <a:chExt cx="1337594" cy="1427992"/>
          </a:xfrm>
        </p:grpSpPr>
        <p:sp>
          <p:nvSpPr>
            <p:cNvPr id="12"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13" name="image3.png" descr="image3.png"/>
            <p:cNvPicPr>
              <a:picLocks noChangeAspect="1"/>
            </p:cNvPicPr>
            <p:nvPr/>
          </p:nvPicPr>
          <p:blipFill>
            <a:blip r:embed="rId3" cstate="print">
              <a:extLst/>
            </a:blip>
            <a:stretch>
              <a:fillRect/>
            </a:stretch>
          </p:blipFill>
          <p:spPr>
            <a:xfrm>
              <a:off x="0" y="0"/>
              <a:ext cx="1337595" cy="1427993"/>
            </a:xfrm>
            <a:prstGeom prst="rect">
              <a:avLst/>
            </a:prstGeom>
            <a:ln w="12700" cap="flat">
              <a:noFill/>
              <a:miter lim="400000"/>
            </a:ln>
            <a:effectLst/>
          </p:spPr>
        </p:pic>
      </p:grpSp>
      <p:pic>
        <p:nvPicPr>
          <p:cNvPr id="14" name="Picture 2" descr="Risultati immagini per unep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430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err="1" smtClean="0"/>
              <a:t>InfoMap</a:t>
            </a:r>
            <a:r>
              <a:rPr lang="it-IT" sz="4000" dirty="0" smtClean="0"/>
              <a:t> </a:t>
            </a:r>
            <a:r>
              <a:rPr lang="it-IT" sz="4000" dirty="0" err="1" smtClean="0"/>
              <a:t>Node</a:t>
            </a:r>
            <a:r>
              <a:rPr lang="it-IT" sz="4000" dirty="0" smtClean="0"/>
              <a:t> - </a:t>
            </a:r>
            <a:r>
              <a:rPr lang="it-IT" sz="4000" dirty="0" err="1" smtClean="0"/>
              <a:t>Documents</a:t>
            </a:r>
            <a:endParaRPr lang="it-IT" sz="4000" dirty="0"/>
          </a:p>
        </p:txBody>
      </p:sp>
      <p:pic>
        <p:nvPicPr>
          <p:cNvPr id="4" name="Segnaposto contenuto 3"/>
          <p:cNvPicPr>
            <a:picLocks noGrp="1"/>
          </p:cNvPicPr>
          <p:nvPr>
            <p:ph idx="1"/>
          </p:nvPr>
        </p:nvPicPr>
        <p:blipFill>
          <a:blip r:embed="rId2" cstate="print"/>
          <a:stretch>
            <a:fillRect/>
          </a:stretch>
        </p:blipFill>
        <p:spPr>
          <a:xfrm>
            <a:off x="467544" y="2204864"/>
            <a:ext cx="8229600" cy="4129709"/>
          </a:xfrm>
          <a:prstGeom prst="rect">
            <a:avLst/>
          </a:prstGeom>
        </p:spPr>
      </p:pic>
      <p:sp>
        <p:nvSpPr>
          <p:cNvPr id="7" name="Segnaposto contenuto 2"/>
          <p:cNvSpPr txBox="1">
            <a:spLocks/>
          </p:cNvSpPr>
          <p:nvPr/>
        </p:nvSpPr>
        <p:spPr>
          <a:xfrm>
            <a:off x="395536" y="1340768"/>
            <a:ext cx="8229600" cy="452596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Through </a:t>
            </a:r>
            <a:r>
              <a:rPr kumimoji="0" lang="en-GB" sz="2400" b="1" i="0" u="none" strike="noStrike" kern="1200" cap="none" spc="0" normalizeH="0" baseline="0" noProof="0" dirty="0" smtClean="0">
                <a:ln>
                  <a:noFill/>
                </a:ln>
                <a:solidFill>
                  <a:schemeClr val="tx1"/>
                </a:solidFill>
                <a:effectLst/>
                <a:uLnTx/>
                <a:uFillTx/>
                <a:latin typeface="+mn-lt"/>
                <a:ea typeface="+mn-ea"/>
                <a:cs typeface="+mn-cs"/>
              </a:rPr>
              <a:t>Data</a:t>
            </a:r>
            <a:r>
              <a:rPr kumimoji="0" lang="en-GB" sz="2400" b="0" i="0" u="none" strike="noStrike" kern="1200" cap="none" spc="0" normalizeH="0" noProof="0" dirty="0" smtClean="0">
                <a:ln>
                  <a:noFill/>
                </a:ln>
                <a:solidFill>
                  <a:schemeClr val="tx1"/>
                </a:solidFill>
                <a:effectLst/>
                <a:uLnTx/>
                <a:uFillTx/>
                <a:latin typeface="+mn-lt"/>
                <a:ea typeface="+mn-ea"/>
                <a:cs typeface="+mn-cs"/>
              </a:rPr>
              <a:t> menu </a:t>
            </a:r>
            <a:r>
              <a:rPr kumimoji="0" lang="en-GB" sz="24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a:t>
            </a:r>
            <a:r>
              <a:rPr kumimoji="0" lang="en-GB" sz="2400" b="1" i="0" u="none" strike="noStrike" kern="1200" cap="none" spc="0" normalizeH="0" noProof="0" dirty="0" smtClean="0">
                <a:ln>
                  <a:noFill/>
                </a:ln>
                <a:solidFill>
                  <a:schemeClr val="tx1"/>
                </a:solidFill>
                <a:effectLst/>
                <a:uLnTx/>
                <a:uFillTx/>
                <a:latin typeface="+mn-lt"/>
                <a:ea typeface="+mn-ea"/>
                <a:cs typeface="+mn-cs"/>
                <a:sym typeface="Wingdings" pitchFamily="2" charset="2"/>
              </a:rPr>
              <a:t>Documents</a:t>
            </a:r>
            <a:r>
              <a:rPr kumimoji="0" lang="en-GB" sz="2400" b="0" i="0" u="none" strike="noStrike" kern="1200" cap="none" spc="0" normalizeH="0" noProof="0" dirty="0" smtClean="0">
                <a:ln>
                  <a:noFill/>
                </a:ln>
                <a:solidFill>
                  <a:schemeClr val="tx1"/>
                </a:solidFill>
                <a:effectLst/>
                <a:uLnTx/>
                <a:uFillTx/>
                <a:latin typeface="+mn-lt"/>
                <a:ea typeface="+mn-ea"/>
                <a:cs typeface="+mn-cs"/>
                <a:sym typeface="Wingdings" pitchFamily="2" charset="2"/>
              </a:rPr>
              <a:t>  </a:t>
            </a:r>
            <a:r>
              <a:rPr kumimoji="0" lang="en-GB" sz="2400" b="1" i="0" u="sng" strike="noStrike" kern="1200" cap="none" spc="0" normalizeH="0" noProof="0" dirty="0" smtClean="0">
                <a:ln>
                  <a:noFill/>
                </a:ln>
                <a:solidFill>
                  <a:schemeClr val="tx1"/>
                </a:solidFill>
                <a:effectLst/>
                <a:uLnTx/>
                <a:uFillTx/>
                <a:latin typeface="+mn-lt"/>
                <a:ea typeface="+mn-ea"/>
                <a:cs typeface="+mn-cs"/>
                <a:sym typeface="Wingdings" pitchFamily="2" charset="2"/>
              </a:rPr>
              <a:t>Explore documents</a:t>
            </a:r>
            <a:endParaRPr kumimoji="0" lang="en-GB" sz="2400" b="1" i="0" u="sng"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it-IT" sz="3200" b="0" i="0" u="none" strike="noStrike" kern="1200" cap="none" spc="0" normalizeH="0" baseline="0" noProof="0" dirty="0" smtClean="0">
              <a:ln>
                <a:noFill/>
              </a:ln>
              <a:solidFill>
                <a:schemeClr val="tx1"/>
              </a:solidFill>
              <a:effectLst/>
              <a:uLnTx/>
              <a:uFillTx/>
              <a:latin typeface="+mn-lt"/>
              <a:ea typeface="+mn-ea"/>
              <a:cs typeface="+mn-cs"/>
            </a:endParaRPr>
          </a:p>
        </p:txBody>
      </p:sp>
      <p:cxnSp>
        <p:nvCxnSpPr>
          <p:cNvPr id="5" name="Straight Connector 4"/>
          <p:cNvCxnSpPr/>
          <p:nvPr/>
        </p:nvCxnSpPr>
        <p:spPr>
          <a:xfrm>
            <a:off x="457200" y="1196752"/>
            <a:ext cx="8229600" cy="0"/>
          </a:xfrm>
          <a:prstGeom prst="line">
            <a:avLst/>
          </a:prstGeom>
          <a:ln w="12700" cmpd="sng">
            <a:solidFill>
              <a:srgbClr val="009AD0"/>
            </a:solidFill>
            <a:round/>
          </a:ln>
          <a:effectLst/>
        </p:spPr>
        <p:style>
          <a:lnRef idx="2">
            <a:schemeClr val="accent1"/>
          </a:lnRef>
          <a:fillRef idx="0">
            <a:schemeClr val="accent1"/>
          </a:fillRef>
          <a:effectRef idx="1">
            <a:schemeClr val="accent1"/>
          </a:effectRef>
          <a:fontRef idx="minor">
            <a:schemeClr val="tx1"/>
          </a:fontRef>
        </p:style>
      </p:cxnSp>
      <p:grpSp>
        <p:nvGrpSpPr>
          <p:cNvPr id="11" name="Immagine 11"/>
          <p:cNvGrpSpPr>
            <a:grpSpLocks noChangeAspect="1"/>
          </p:cNvGrpSpPr>
          <p:nvPr/>
        </p:nvGrpSpPr>
        <p:grpSpPr>
          <a:xfrm>
            <a:off x="8460432" y="92076"/>
            <a:ext cx="619159" cy="628094"/>
            <a:chOff x="0" y="0"/>
            <a:chExt cx="1337594" cy="1427992"/>
          </a:xfrm>
        </p:grpSpPr>
        <p:sp>
          <p:nvSpPr>
            <p:cNvPr id="12" name="Rettangolo"/>
            <p:cNvSpPr/>
            <p:nvPr/>
          </p:nvSpPr>
          <p:spPr>
            <a:xfrm>
              <a:off x="0" y="0"/>
              <a:ext cx="1337595" cy="1427993"/>
            </a:xfrm>
            <a:prstGeom prst="rect">
              <a:avLst/>
            </a:prstGeom>
            <a:solidFill>
              <a:srgbClr val="FFFFFF"/>
            </a:solidFill>
            <a:ln w="12700" cap="flat">
              <a:noFill/>
              <a:miter lim="400000"/>
            </a:ln>
            <a:effectLst/>
          </p:spPr>
          <p:txBody>
            <a:bodyPr wrap="square" lIns="34289" tIns="34289" rIns="34289" bIns="34289" numCol="1" anchor="ctr">
              <a:noAutofit/>
            </a:bodyPr>
            <a:lstStyle/>
            <a:p>
              <a:endParaRPr sz="1350"/>
            </a:p>
          </p:txBody>
        </p:sp>
        <p:pic>
          <p:nvPicPr>
            <p:cNvPr id="13" name="image3.png" descr="image3.png"/>
            <p:cNvPicPr>
              <a:picLocks noChangeAspect="1"/>
            </p:cNvPicPr>
            <p:nvPr/>
          </p:nvPicPr>
          <p:blipFill>
            <a:blip r:embed="rId3" cstate="print">
              <a:extLst/>
            </a:blip>
            <a:stretch>
              <a:fillRect/>
            </a:stretch>
          </p:blipFill>
          <p:spPr>
            <a:xfrm>
              <a:off x="0" y="0"/>
              <a:ext cx="1337595" cy="1427993"/>
            </a:xfrm>
            <a:prstGeom prst="rect">
              <a:avLst/>
            </a:prstGeom>
            <a:ln w="12700" cap="flat">
              <a:noFill/>
              <a:miter lim="400000"/>
            </a:ln>
            <a:effectLst/>
          </p:spPr>
        </p:pic>
      </p:grpSp>
      <p:pic>
        <p:nvPicPr>
          <p:cNvPr id="14" name="Picture 2" descr="Risultati immagini per unep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92" y="0"/>
            <a:ext cx="1543572" cy="708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835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2262</TotalTime>
  <Words>1006</Words>
  <Application>Microsoft Macintosh PowerPoint</Application>
  <PresentationFormat>Presentazione su schermo (4:3)</PresentationFormat>
  <Paragraphs>174</Paragraphs>
  <Slides>19</Slides>
  <Notes>5</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Calibri</vt:lpstr>
      <vt:lpstr>Roboto Regular</vt:lpstr>
      <vt:lpstr>Times New Roman</vt:lpstr>
      <vt:lpstr>Wingdings</vt:lpstr>
      <vt:lpstr>Arial</vt:lpstr>
      <vt:lpstr>Tema di Office</vt:lpstr>
      <vt:lpstr>IMAP and H2020 indicators</vt:lpstr>
      <vt:lpstr>H2020 Indicators data requirements - WASTE</vt:lpstr>
      <vt:lpstr>H2020 Indicators data requirements - WATER</vt:lpstr>
      <vt:lpstr>H2020 Indicators data requirements –INDUSTRIAL EMISSION</vt:lpstr>
      <vt:lpstr>InfoMAP and H2020 data flows</vt:lpstr>
      <vt:lpstr>InfoMap Node - Homepage</vt:lpstr>
      <vt:lpstr>InfoMap Node – Dataset Themes</vt:lpstr>
      <vt:lpstr>InfoMap Node - Layers</vt:lpstr>
      <vt:lpstr>InfoMap Node - Documents</vt:lpstr>
      <vt:lpstr>InfoMap Node – Filters</vt:lpstr>
      <vt:lpstr>InfoMap Node - Access Layers Metadata and Details</vt:lpstr>
      <vt:lpstr>InfoMap Node – Create a Map</vt:lpstr>
      <vt:lpstr>InfoMap Node - Maps</vt:lpstr>
      <vt:lpstr>InfoMap Node - Access Metadata and Details</vt:lpstr>
      <vt:lpstr>InfoMap Node – Upload Documents</vt:lpstr>
      <vt:lpstr>InfoMap Node – Upload Layers</vt:lpstr>
      <vt:lpstr>InfoMap Node – Upload Layers</vt:lpstr>
      <vt:lpstr>InfoMapNode - Metadata management</vt:lpstr>
      <vt:lpstr>Presentazione di PowerPoint</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alessandro</dc:creator>
  <cp:lastModifiedBy>Utente di Microsoft Office</cp:lastModifiedBy>
  <cp:revision>71</cp:revision>
  <dcterms:created xsi:type="dcterms:W3CDTF">2019-03-15T10:31:32Z</dcterms:created>
  <dcterms:modified xsi:type="dcterms:W3CDTF">2019-04-05T08:04:45Z</dcterms:modified>
</cp:coreProperties>
</file>