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6" r:id="rId2"/>
    <p:sldId id="278" r:id="rId3"/>
    <p:sldId id="263" r:id="rId4"/>
    <p:sldId id="262" r:id="rId5"/>
    <p:sldId id="270" r:id="rId6"/>
    <p:sldId id="275" r:id="rId7"/>
    <p:sldId id="276" r:id="rId8"/>
    <p:sldId id="277" r:id="rId9"/>
    <p:sldId id="283" r:id="rId10"/>
    <p:sldId id="282" r:id="rId11"/>
    <p:sldId id="281" r:id="rId12"/>
    <p:sldId id="272" r:id="rId13"/>
    <p:sldId id="267" r:id="rId14"/>
    <p:sldId id="268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8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DE7B-1D9E-504C-A63A-0B77ABF44D04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AE2A-4081-D745-B343-47CB79295BA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297C-DEC3-CA4E-A54A-91B199A917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0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1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25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5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7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3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0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6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06DF-66FD-1147-B488-1D9E6C90B562}" type="datetimeFigureOut">
              <a:rPr lang="en-US" smtClean="0"/>
              <a:t>3/29/2019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FA45-3137-BD49-88B5-F72A55CF98E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9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samp.org/publica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10 at 18.31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7" y="476200"/>
            <a:ext cx="4198896" cy="5945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8661" y="5221155"/>
            <a:ext cx="398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GESAMP: Joint Group of Experts on Scientific Aspects of Marine Environmental Protection </a:t>
            </a:r>
            <a:r>
              <a:rPr lang="mr-IN" dirty="0" smtClean="0"/>
              <a:t>–</a:t>
            </a:r>
            <a:r>
              <a:rPr lang="en-GB" dirty="0" smtClean="0"/>
              <a:t> an inter-agency body of the United Nations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8661" y="508598"/>
            <a:ext cx="395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An output of GESAMP Working Group 40: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1500" y="2939908"/>
            <a:ext cx="321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Co-chairs: P. Kershaw, A </a:t>
            </a:r>
            <a:r>
              <a:rPr lang="en-GB" sz="2400" dirty="0" err="1" smtClean="0"/>
              <a:t>Turra</a:t>
            </a:r>
            <a:r>
              <a:rPr lang="en-GB" sz="2400" dirty="0" smtClean="0"/>
              <a:t>, F Galgani 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88661" y="1319169"/>
            <a:ext cx="385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Sources fate and effects of marine litter and microplastics in the marine environment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253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624012"/>
            <a:ext cx="6238875" cy="3609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472" y="527863"/>
            <a:ext cx="686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Recommendations: </a:t>
            </a:r>
            <a:r>
              <a:rPr lang="en-GB" dirty="0" smtClean="0"/>
              <a:t>Floating litter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64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1065" y="158531"/>
            <a:ext cx="686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Recommendations: </a:t>
            </a:r>
            <a:r>
              <a:rPr lang="en-GB" dirty="0" smtClean="0"/>
              <a:t>Sea floor Litter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847725"/>
            <a:ext cx="61912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02" y="1203787"/>
            <a:ext cx="7507148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566" y="500338"/>
            <a:ext cx="838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Recommendations: physical &amp; chemical characterisation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735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2" y="1049866"/>
            <a:ext cx="10902524" cy="4140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375" y="5190065"/>
            <a:ext cx="187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 </a:t>
            </a:r>
            <a:r>
              <a:rPr lang="mr-IN" dirty="0" smtClean="0"/>
              <a:t>–</a:t>
            </a:r>
            <a:r>
              <a:rPr lang="en-GB" dirty="0" smtClean="0"/>
              <a:t> Shoreline</a:t>
            </a:r>
          </a:p>
          <a:p>
            <a:r>
              <a:rPr lang="en-GB" dirty="0" smtClean="0"/>
              <a:t>SF </a:t>
            </a:r>
            <a:r>
              <a:rPr lang="mr-IN" dirty="0" smtClean="0"/>
              <a:t>–</a:t>
            </a:r>
            <a:r>
              <a:rPr lang="en-GB" dirty="0" smtClean="0"/>
              <a:t> Seafloor</a:t>
            </a:r>
          </a:p>
          <a:p>
            <a:r>
              <a:rPr lang="en-GB" dirty="0" smtClean="0"/>
              <a:t>B </a:t>
            </a:r>
            <a:r>
              <a:rPr lang="mr-IN" dirty="0" smtClean="0"/>
              <a:t>–</a:t>
            </a:r>
            <a:r>
              <a:rPr lang="en-GB" dirty="0" smtClean="0"/>
              <a:t> Biota</a:t>
            </a:r>
          </a:p>
          <a:p>
            <a:r>
              <a:rPr lang="en-GB" dirty="0" smtClean="0"/>
              <a:t>SS </a:t>
            </a:r>
            <a:r>
              <a:rPr lang="mr-IN" dirty="0" smtClean="0"/>
              <a:t>–</a:t>
            </a:r>
            <a:r>
              <a:rPr lang="en-GB" dirty="0" smtClean="0"/>
              <a:t> Sea surface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37666" y="5190065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 </a:t>
            </a:r>
            <a:r>
              <a:rPr lang="mr-IN" dirty="0" smtClean="0"/>
              <a:t>–</a:t>
            </a:r>
            <a:r>
              <a:rPr lang="en-GB" dirty="0" smtClean="0"/>
              <a:t> Macro-litter</a:t>
            </a:r>
          </a:p>
          <a:p>
            <a:r>
              <a:rPr lang="en-GB" dirty="0" smtClean="0"/>
              <a:t>ME </a:t>
            </a:r>
            <a:r>
              <a:rPr lang="mr-IN" dirty="0" smtClean="0"/>
              <a:t>–</a:t>
            </a:r>
            <a:r>
              <a:rPr lang="en-GB" dirty="0" smtClean="0"/>
              <a:t> Meso-litter</a:t>
            </a:r>
          </a:p>
          <a:p>
            <a:r>
              <a:rPr lang="en-GB" dirty="0" smtClean="0"/>
              <a:t>MI </a:t>
            </a:r>
            <a:r>
              <a:rPr lang="mr-IN" dirty="0" smtClean="0"/>
              <a:t>–</a:t>
            </a:r>
            <a:r>
              <a:rPr lang="en-GB" dirty="0" smtClean="0"/>
              <a:t> Micro-litter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21000" y="5190065"/>
            <a:ext cx="2421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 </a:t>
            </a:r>
            <a:r>
              <a:rPr lang="mr-IN" dirty="0" smtClean="0"/>
              <a:t>–</a:t>
            </a:r>
            <a:r>
              <a:rPr lang="en-GB" dirty="0" smtClean="0"/>
              <a:t> Beach</a:t>
            </a:r>
          </a:p>
          <a:p>
            <a:r>
              <a:rPr lang="en-GB" dirty="0" smtClean="0"/>
              <a:t>FISH </a:t>
            </a:r>
          </a:p>
          <a:p>
            <a:r>
              <a:rPr lang="en-GB" dirty="0" smtClean="0"/>
              <a:t>INV </a:t>
            </a:r>
            <a:r>
              <a:rPr lang="mr-IN" dirty="0" smtClean="0"/>
              <a:t>–</a:t>
            </a:r>
            <a:r>
              <a:rPr lang="en-GB" dirty="0" smtClean="0"/>
              <a:t> Invertebrate</a:t>
            </a:r>
          </a:p>
          <a:p>
            <a:r>
              <a:rPr lang="en-GB" dirty="0" smtClean="0"/>
              <a:t>SEAB </a:t>
            </a:r>
            <a:r>
              <a:rPr lang="mr-IN" dirty="0" smtClean="0"/>
              <a:t>–</a:t>
            </a:r>
            <a:r>
              <a:rPr lang="en-GB" dirty="0" smtClean="0"/>
              <a:t> Seabird</a:t>
            </a:r>
          </a:p>
          <a:p>
            <a:r>
              <a:rPr lang="en-GB" dirty="0" smtClean="0"/>
              <a:t>MEG </a:t>
            </a:r>
            <a:r>
              <a:rPr lang="mr-IN" dirty="0" smtClean="0"/>
              <a:t>–</a:t>
            </a:r>
            <a:r>
              <a:rPr lang="en-GB" dirty="0" smtClean="0"/>
              <a:t> Mega-fauna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9766" y="89578"/>
            <a:ext cx="81364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GESAMP recommendations: </a:t>
            </a:r>
          </a:p>
          <a:p>
            <a:pPr algn="ctr"/>
            <a:r>
              <a:rPr lang="en-GB" sz="2400" dirty="0" smtClean="0"/>
              <a:t>compartments, litter size and sampling methods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72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766" y="89578"/>
            <a:ext cx="81364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GESAMP recommendations: </a:t>
            </a:r>
          </a:p>
          <a:p>
            <a:pPr algn="ctr"/>
            <a:r>
              <a:rPr lang="en-GB" sz="2400" dirty="0" smtClean="0"/>
              <a:t>compartments, litter size and policy concerns addressed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5" y="1337733"/>
            <a:ext cx="10326098" cy="38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ppisburgh-netting on groy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306" y="0"/>
            <a:ext cx="10501973" cy="7004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61117" y="4071915"/>
            <a:ext cx="4505419" cy="1865614"/>
            <a:chOff x="-174719" y="2578100"/>
            <a:chExt cx="4505419" cy="2743200"/>
          </a:xfrm>
        </p:grpSpPr>
        <p:sp>
          <p:nvSpPr>
            <p:cNvPr id="6" name="Rectangle 5"/>
            <p:cNvSpPr/>
            <p:nvPr/>
          </p:nvSpPr>
          <p:spPr>
            <a:xfrm>
              <a:off x="0" y="2578100"/>
              <a:ext cx="4330700" cy="274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74719" y="2833815"/>
              <a:ext cx="4505419" cy="1732933"/>
              <a:chOff x="1349281" y="1816099"/>
              <a:chExt cx="4505419" cy="173293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701800" y="1816099"/>
                <a:ext cx="3873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/>
                  <a:t>Thank you!</a:t>
                </a:r>
                <a:endParaRPr lang="en-GB" sz="3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49281" y="2870200"/>
                <a:ext cx="4505419" cy="678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hlinkClick r:id="rId4"/>
                  </a:rPr>
                  <a:t>www.gesamp.org/publications</a:t>
                </a:r>
                <a:r>
                  <a:rPr lang="en-GB" sz="2400" dirty="0" smtClean="0"/>
                  <a:t>  </a:t>
                </a:r>
                <a:endParaRPr lang="en-GB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23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Monitoring and assessment </a:t>
            </a:r>
            <a:r>
              <a:rPr lang="mr-IN" sz="2800" dirty="0" smtClean="0"/>
              <a:t>–</a:t>
            </a:r>
            <a:r>
              <a:rPr lang="en-GB" sz="2800" dirty="0" smtClean="0"/>
              <a:t> the need for harmonisation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3534" y="922528"/>
            <a:ext cx="56980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Benefits: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Reduces uncertainty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Allows data comparisons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Permits data sharing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Encourages regional cooperation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Spreads good practice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Helps fulfil the SDG targets &amp; indicators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534" y="4165600"/>
            <a:ext cx="767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 </a:t>
            </a:r>
            <a:r>
              <a:rPr lang="en-US" sz="2400" dirty="0" smtClean="0"/>
              <a:t>SDG 14.1.1 </a:t>
            </a:r>
            <a:r>
              <a:rPr lang="mr-IN" sz="2400" dirty="0" smtClean="0"/>
              <a:t>–</a:t>
            </a:r>
            <a:r>
              <a:rPr lang="en-US" sz="2400" dirty="0" smtClean="0"/>
              <a:t> floating plastic litter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80533" y="4661132"/>
            <a:ext cx="71966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 support raising indicator from Tier 3 (</a:t>
            </a:r>
            <a:r>
              <a:rPr lang="en-US" sz="2200" dirty="0"/>
              <a:t>‘</a:t>
            </a:r>
            <a:r>
              <a:rPr lang="en-US" sz="2200" i="1" dirty="0"/>
              <a:t>No internationally established methodology or standards are yet available’</a:t>
            </a:r>
            <a:r>
              <a:rPr lang="en-US" sz="2200" dirty="0"/>
              <a:t>) to Tier 2 </a:t>
            </a:r>
            <a:r>
              <a:rPr lang="en-US" sz="2200" i="1" dirty="0"/>
              <a:t>('Indicator is conceptually clear, has an internationally established methodology and standards are </a:t>
            </a:r>
            <a:r>
              <a:rPr lang="en-US" sz="2200" i="1" dirty="0" smtClean="0"/>
              <a:t>available </a:t>
            </a:r>
            <a:r>
              <a:rPr lang="mr-IN" sz="2200" i="1" dirty="0" smtClean="0"/>
              <a:t>……</a:t>
            </a:r>
            <a:r>
              <a:rPr lang="en-US" sz="2200" i="1" dirty="0" smtClean="0"/>
              <a:t>’</a:t>
            </a:r>
            <a:r>
              <a:rPr lang="en-US" sz="2200" i="1" dirty="0"/>
              <a:t>) </a:t>
            </a:r>
            <a:endParaRPr lang="en-US" sz="22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98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 1.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40" y="-658118"/>
            <a:ext cx="11448740" cy="8586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597" y="762062"/>
            <a:ext cx="239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Structure of report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2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275445" y="1351004"/>
            <a:ext cx="0" cy="48362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2955308" y="2106663"/>
            <a:ext cx="1412816" cy="1758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955308" y="3287762"/>
            <a:ext cx="142234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955308" y="4811762"/>
            <a:ext cx="144139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362263" y="1921047"/>
            <a:ext cx="53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00363" y="3102147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 mm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19413" y="4613447"/>
            <a:ext cx="72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 mm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02419" y="1551715"/>
            <a:ext cx="71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Mega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70179" y="2502046"/>
            <a:ext cx="79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Macro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10887" y="3693213"/>
            <a:ext cx="7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Meso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85485" y="5117594"/>
            <a:ext cx="73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Micro</a:t>
            </a:r>
            <a:endParaRPr kumimoji="1" lang="ja-JP" altLang="en-US" dirty="0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91" y="4915977"/>
            <a:ext cx="1232622" cy="1210796"/>
          </a:xfrm>
          <a:prstGeom prst="rect">
            <a:avLst/>
          </a:prstGeom>
        </p:spPr>
      </p:pic>
      <p:pic>
        <p:nvPicPr>
          <p:cNvPr id="71" name="Picture 70" descr="Screen Shot 2018-07-01 at 16.35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92" y="2945219"/>
            <a:ext cx="1181464" cy="1168642"/>
          </a:xfrm>
          <a:prstGeom prst="rect">
            <a:avLst/>
          </a:prstGeom>
        </p:spPr>
      </p:pic>
      <p:sp>
        <p:nvSpPr>
          <p:cNvPr id="72" name="テキスト ボックス 18"/>
          <p:cNvSpPr txBox="1"/>
          <p:nvPr/>
        </p:nvSpPr>
        <p:spPr>
          <a:xfrm>
            <a:off x="1236052" y="351361"/>
            <a:ext cx="658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Calibri"/>
                <a:cs typeface="Calibri"/>
              </a:rPr>
              <a:t>Size range included in the Guidelines</a:t>
            </a:r>
            <a:endParaRPr kumimoji="1" lang="ja-JP" altLang="en-US" sz="2800" dirty="0">
              <a:latin typeface="Calibri"/>
              <a:cs typeface="Calibri"/>
            </a:endParaRPr>
          </a:p>
        </p:txBody>
      </p:sp>
      <p:pic>
        <p:nvPicPr>
          <p:cNvPr id="73" name="Picture 72" descr="Screen Shot 2018-07-01 at 16.34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4062546"/>
            <a:ext cx="1008596" cy="1035527"/>
          </a:xfrm>
          <a:prstGeom prst="rect">
            <a:avLst/>
          </a:prstGeom>
        </p:spPr>
      </p:pic>
      <p:pic>
        <p:nvPicPr>
          <p:cNvPr id="74" name="Picture 73" descr="Screen Shot 2018-07-01 at 16.34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9" y="5117594"/>
            <a:ext cx="1147561" cy="997002"/>
          </a:xfrm>
          <a:prstGeom prst="rect">
            <a:avLst/>
          </a:prstGeom>
        </p:spPr>
      </p:pic>
      <p:pic>
        <p:nvPicPr>
          <p:cNvPr id="75" name="Picture 74" descr="Screen Shot 2018-07-01 at 16.34.2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7" y="3357016"/>
            <a:ext cx="994482" cy="1043055"/>
          </a:xfrm>
          <a:prstGeom prst="rect">
            <a:avLst/>
          </a:prstGeom>
        </p:spPr>
      </p:pic>
      <p:pic>
        <p:nvPicPr>
          <p:cNvPr id="76" name="Picture 75" descr="Screen Shot 2018-07-01 at 16.34.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2420971"/>
            <a:ext cx="1213739" cy="936045"/>
          </a:xfrm>
          <a:prstGeom prst="rect">
            <a:avLst/>
          </a:prstGeom>
        </p:spPr>
      </p:pic>
      <p:pic>
        <p:nvPicPr>
          <p:cNvPr id="77" name="Picture 76" descr="Screen Shot 2018-07-01 at 16.33.5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5" y="1207297"/>
            <a:ext cx="1264826" cy="975444"/>
          </a:xfrm>
          <a:prstGeom prst="rect">
            <a:avLst/>
          </a:prstGeom>
        </p:spPr>
      </p:pic>
      <p:cxnSp>
        <p:nvCxnSpPr>
          <p:cNvPr id="80" name="直線コネクタ 2"/>
          <p:cNvCxnSpPr/>
          <p:nvPr/>
        </p:nvCxnSpPr>
        <p:spPr>
          <a:xfrm>
            <a:off x="3170736" y="1362103"/>
            <a:ext cx="0" cy="48251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plastic ba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92" y="2315780"/>
            <a:ext cx="1264612" cy="1013147"/>
          </a:xfrm>
          <a:prstGeom prst="rect">
            <a:avLst/>
          </a:prstGeom>
        </p:spPr>
      </p:pic>
      <p:pic>
        <p:nvPicPr>
          <p:cNvPr id="45" name="Picture 44" descr="recovering fishing net-croppe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00" y="966940"/>
            <a:ext cx="1381813" cy="1430298"/>
          </a:xfrm>
          <a:prstGeom prst="rect">
            <a:avLst/>
          </a:prstGeom>
        </p:spPr>
      </p:pic>
      <p:pic>
        <p:nvPicPr>
          <p:cNvPr id="46" name="Picture 638" descr="macr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733" y="4062545"/>
            <a:ext cx="1430901" cy="116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84400" y="1067444"/>
            <a:ext cx="6050003" cy="4799912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821723" y="476266"/>
            <a:ext cx="511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Guidance on shoreline sampling</a:t>
            </a:r>
            <a:endParaRPr lang="en-GB" sz="2800" dirty="0"/>
          </a:p>
        </p:txBody>
      </p:sp>
      <p:pic>
        <p:nvPicPr>
          <p:cNvPr id="6" name="Picture 5" descr="Calvertt Cliffs and Cove Point 0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" y="4475135"/>
            <a:ext cx="2173600" cy="16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Screen%20Shot%202018-06-16%20at%204.28.42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1" y="1634246"/>
            <a:ext cx="8096539" cy="3978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7563" y="476266"/>
            <a:ext cx="82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Guidance on sampling the sea surface and near-surface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68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19" y="302163"/>
            <a:ext cx="6388516" cy="5972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633" y="687471"/>
            <a:ext cx="3284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Guidance on sampling the seafloor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1633" y="3040516"/>
            <a:ext cx="3536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GB" sz="2400" dirty="0" smtClean="0"/>
              <a:t>Divers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GB" sz="2400" dirty="0" smtClean="0"/>
              <a:t>Trawling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GB" sz="2400" dirty="0" smtClean="0"/>
              <a:t>Cameras/video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GB" sz="2400" dirty="0" smtClean="0"/>
              <a:t>Sediment sampling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1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252" y="429573"/>
            <a:ext cx="746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Monitoring strategies using biota</a:t>
            </a:r>
            <a:endParaRPr lang="en-GB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28" y="1502875"/>
            <a:ext cx="7940254" cy="42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1065" y="158531"/>
            <a:ext cx="686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Recommendations: </a:t>
            </a:r>
            <a:r>
              <a:rPr lang="en-GB" dirty="0" err="1" smtClean="0"/>
              <a:t>BeachLitter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62112"/>
            <a:ext cx="61722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253</Words>
  <Application>Microsoft Office PowerPoint</Application>
  <PresentationFormat>Affichage à l'écran (4:3)</PresentationFormat>
  <Paragraphs>54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Mangal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Kershaw</dc:creator>
  <cp:lastModifiedBy>francois galgani</cp:lastModifiedBy>
  <cp:revision>27</cp:revision>
  <dcterms:created xsi:type="dcterms:W3CDTF">2018-12-01T15:42:09Z</dcterms:created>
  <dcterms:modified xsi:type="dcterms:W3CDTF">2019-03-29T21:32:07Z</dcterms:modified>
</cp:coreProperties>
</file>