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711" r:id="rId2"/>
  </p:sldMasterIdLst>
  <p:notesMasterIdLst>
    <p:notesMasterId r:id="rId12"/>
  </p:notesMasterIdLst>
  <p:handoutMasterIdLst>
    <p:handoutMasterId r:id="rId13"/>
  </p:handoutMasterIdLst>
  <p:sldIdLst>
    <p:sldId id="318" r:id="rId3"/>
    <p:sldId id="292" r:id="rId4"/>
    <p:sldId id="319" r:id="rId5"/>
    <p:sldId id="321" r:id="rId6"/>
    <p:sldId id="322" r:id="rId7"/>
    <p:sldId id="312" r:id="rId8"/>
    <p:sldId id="314" r:id="rId9"/>
    <p:sldId id="294" r:id="rId10"/>
    <p:sldId id="317" r:id="rId1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71B4"/>
    <a:srgbClr val="638412"/>
    <a:srgbClr val="87B319"/>
    <a:srgbClr val="36D30B"/>
    <a:srgbClr val="F7B034"/>
    <a:srgbClr val="109EFF"/>
    <a:srgbClr val="2D4E77"/>
    <a:srgbClr val="F95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76"/>
    <p:restoredTop sz="93983" autoAdjust="0"/>
  </p:normalViewPr>
  <p:slideViewPr>
    <p:cSldViewPr>
      <p:cViewPr varScale="1">
        <p:scale>
          <a:sx n="79" d="100"/>
          <a:sy n="79" d="100"/>
        </p:scale>
        <p:origin x="94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A8E9B-EA18-4C41-9CDD-9A6A93918A5D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29964-004C-4419-A427-CD1B138CA7E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553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44F10-F11D-44D7-8F0E-6625490C6F88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7C451-3D1E-475D-BEAE-0CE55D1821C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837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23728" y="620688"/>
            <a:ext cx="5472608" cy="576064"/>
          </a:xfrm>
          <a:prstGeom prst="rect">
            <a:avLst/>
          </a:prstGeom>
        </p:spPr>
        <p:txBody>
          <a:bodyPr vert="horz"/>
          <a:lstStyle>
            <a:lvl1pPr algn="l">
              <a:defRPr sz="3000" b="1" i="0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1419388" cy="1584177"/>
          </a:xfrm>
          <a:prstGeom prst="rect">
            <a:avLst/>
          </a:prstGeom>
        </p:spPr>
      </p:pic>
      <p:sp>
        <p:nvSpPr>
          <p:cNvPr id="11" name="Rettangolo 10"/>
          <p:cNvSpPr/>
          <p:nvPr userDrawn="1"/>
        </p:nvSpPr>
        <p:spPr>
          <a:xfrm>
            <a:off x="2123728" y="476672"/>
            <a:ext cx="2016224" cy="45719"/>
          </a:xfrm>
          <a:prstGeom prst="rect">
            <a:avLst/>
          </a:prstGeom>
          <a:solidFill>
            <a:srgbClr val="0E71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832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9290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602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1639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1433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0957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2303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6707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9421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6926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400" b="0" i="0"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buFontTx/>
              <a:buBlip>
                <a:blip r:embed="rId3"/>
              </a:buBlip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FontTx/>
              <a:buBlip>
                <a:blip r:embed="rId3"/>
              </a:buBlip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buFontTx/>
              <a:buBlip>
                <a:blip r:embed="rId3"/>
              </a:buBlip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Tx/>
              <a:buBlip>
                <a:blip r:embed="rId3"/>
              </a:buBlip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1419388" cy="1584177"/>
          </a:xfrm>
          <a:prstGeom prst="rect">
            <a:avLst/>
          </a:prstGeom>
        </p:spPr>
      </p:pic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1952193" y="620688"/>
            <a:ext cx="5472608" cy="576064"/>
          </a:xfrm>
          <a:prstGeom prst="rect">
            <a:avLst/>
          </a:prstGeom>
        </p:spPr>
        <p:txBody>
          <a:bodyPr vert="horz"/>
          <a:lstStyle>
            <a:lvl1pPr algn="l">
              <a:defRPr sz="3000" b="1" i="0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12" name="Rettangolo 11"/>
          <p:cNvSpPr/>
          <p:nvPr userDrawn="1"/>
        </p:nvSpPr>
        <p:spPr>
          <a:xfrm>
            <a:off x="2051720" y="476671"/>
            <a:ext cx="2016224" cy="45719"/>
          </a:xfrm>
          <a:prstGeom prst="rect">
            <a:avLst/>
          </a:prstGeom>
          <a:solidFill>
            <a:srgbClr val="0E71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638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22897"/>
            <a:ext cx="4038600" cy="4103266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 sz="2800" b="0" i="0"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buFontTx/>
              <a:buBlip>
                <a:blip r:embed="rId3"/>
              </a:buBlip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FontTx/>
              <a:buBlip>
                <a:blip r:embed="rId3"/>
              </a:buBlip>
              <a:defRPr sz="2000" b="0" i="0"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buFontTx/>
              <a:buBlip>
                <a:blip r:embed="rId3"/>
              </a:buBlip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Tx/>
              <a:buBlip>
                <a:blip r:embed="rId3"/>
              </a:buBlip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22897"/>
            <a:ext cx="4038600" cy="4103266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 sz="2800" b="0" i="0"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buFontTx/>
              <a:buBlip>
                <a:blip r:embed="rId3"/>
              </a:buBlip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FontTx/>
              <a:buBlip>
                <a:blip r:embed="rId3"/>
              </a:buBlip>
              <a:defRPr sz="2000" b="0" i="0"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buFontTx/>
              <a:buBlip>
                <a:blip r:embed="rId3"/>
              </a:buBlip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Tx/>
              <a:buBlip>
                <a:blip r:embed="rId3"/>
              </a:buBlip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1419388" cy="1584177"/>
          </a:xfrm>
          <a:prstGeom prst="rect">
            <a:avLst/>
          </a:prstGeom>
        </p:spPr>
      </p:pic>
      <p:sp>
        <p:nvSpPr>
          <p:cNvPr id="12" name="Titolo 1"/>
          <p:cNvSpPr>
            <a:spLocks noGrp="1"/>
          </p:cNvSpPr>
          <p:nvPr>
            <p:ph type="title"/>
          </p:nvPr>
        </p:nvSpPr>
        <p:spPr>
          <a:xfrm>
            <a:off x="1952193" y="620688"/>
            <a:ext cx="5472608" cy="576064"/>
          </a:xfrm>
          <a:prstGeom prst="rect">
            <a:avLst/>
          </a:prstGeom>
        </p:spPr>
        <p:txBody>
          <a:bodyPr vert="horz"/>
          <a:lstStyle>
            <a:lvl1pPr algn="l">
              <a:defRPr sz="3000" b="1" i="0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13" name="Rettangolo 12"/>
          <p:cNvSpPr/>
          <p:nvPr userDrawn="1"/>
        </p:nvSpPr>
        <p:spPr>
          <a:xfrm>
            <a:off x="2051720" y="476671"/>
            <a:ext cx="2016224" cy="45719"/>
          </a:xfrm>
          <a:prstGeom prst="rect">
            <a:avLst/>
          </a:prstGeom>
          <a:solidFill>
            <a:srgbClr val="0E71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02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43123"/>
            <a:ext cx="8229600" cy="4078165"/>
          </a:xfrm>
          <a:prstGeom prst="rect">
            <a:avLst/>
          </a:prstGeom>
        </p:spPr>
        <p:txBody>
          <a:bodyPr vert="eaVert"/>
          <a:lstStyle>
            <a:lvl1pPr marL="342900" indent="-342900">
              <a:buFontTx/>
              <a:buBlip>
                <a:blip r:embed="rId3"/>
              </a:buBlip>
              <a:defRPr b="0" i="0"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buFontTx/>
              <a:buBlip>
                <a:blip r:embed="rId3"/>
              </a:buBlip>
              <a:defRPr b="0" i="0"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FontTx/>
              <a:buBlip>
                <a:blip r:embed="rId3"/>
              </a:buBlip>
              <a:defRPr b="0" i="0"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buFontTx/>
              <a:buBlip>
                <a:blip r:embed="rId3"/>
              </a:buBlip>
              <a:defRPr b="0" i="0"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Tx/>
              <a:buBlip>
                <a:blip r:embed="rId3"/>
              </a:buBlip>
              <a:defRPr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1419388" cy="1584177"/>
          </a:xfrm>
          <a:prstGeom prst="rect">
            <a:avLst/>
          </a:prstGeom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1952193" y="620688"/>
            <a:ext cx="5472608" cy="576064"/>
          </a:xfrm>
          <a:prstGeom prst="rect">
            <a:avLst/>
          </a:prstGeom>
        </p:spPr>
        <p:txBody>
          <a:bodyPr vert="horz"/>
          <a:lstStyle>
            <a:lvl1pPr algn="l">
              <a:defRPr sz="3000" b="1" i="0">
                <a:solidFill>
                  <a:srgbClr val="0E71B4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9" name="Rettangolo 8"/>
          <p:cNvSpPr/>
          <p:nvPr userDrawn="1"/>
        </p:nvSpPr>
        <p:spPr>
          <a:xfrm>
            <a:off x="2051720" y="476671"/>
            <a:ext cx="2016224" cy="45719"/>
          </a:xfrm>
          <a:prstGeom prst="rect">
            <a:avLst/>
          </a:prstGeom>
          <a:solidFill>
            <a:srgbClr val="0E71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920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 userDrawn="1"/>
        </p:nvSpPr>
        <p:spPr>
          <a:xfrm>
            <a:off x="2915816" y="4941168"/>
            <a:ext cx="3312368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1200" b="0" i="0" dirty="0" err="1" smtClean="0">
                <a:solidFill>
                  <a:schemeClr val="bg1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rPr>
              <a:t>www.emodnet.eu</a:t>
            </a:r>
            <a:endParaRPr lang="en-GB" sz="1200" b="0" i="0" dirty="0">
              <a:solidFill>
                <a:schemeClr val="bg1"/>
              </a:solidFill>
              <a:latin typeface="Alte DIN 1451 Mittelschrift gepraegt" charset="0"/>
              <a:ea typeface="Alte DIN 1451 Mittelschrift gepraegt" charset="0"/>
              <a:cs typeface="Alte DIN 1451 Mittelschrift gepraeg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011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973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767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387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972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1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8" r:id="rId2"/>
    <p:sldLayoutId id="2147483709" r:id="rId3"/>
    <p:sldLayoutId id="2147483710" r:id="rId4"/>
    <p:sldLayoutId id="2147483707" r:id="rId5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9"/>
          <p:cNvPicPr/>
          <p:nvPr/>
        </p:nvPicPr>
        <p:blipFill>
          <a:blip r:embed="rId15"/>
          <a:stretch/>
        </p:blipFill>
        <p:spPr>
          <a:xfrm>
            <a:off x="395640" y="260640"/>
            <a:ext cx="1418760" cy="1583280"/>
          </a:xfrm>
          <a:prstGeom prst="rect">
            <a:avLst/>
          </a:prstGeom>
          <a:ln>
            <a:noFill/>
          </a:ln>
        </p:spPr>
      </p:pic>
      <p:sp>
        <p:nvSpPr>
          <p:cNvPr id="42" name="CustomShape 1"/>
          <p:cNvSpPr/>
          <p:nvPr/>
        </p:nvSpPr>
        <p:spPr>
          <a:xfrm>
            <a:off x="1979640" y="476640"/>
            <a:ext cx="2015640" cy="45000"/>
          </a:xfrm>
          <a:prstGeom prst="rect">
            <a:avLst/>
          </a:prstGeom>
          <a:solidFill>
            <a:srgbClr val="0E71B4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3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75927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jpeg"/><Relationship Id="rId18" Type="http://schemas.openxmlformats.org/officeDocument/2006/relationships/image" Target="../media/image25.png"/><Relationship Id="rId26" Type="http://schemas.openxmlformats.org/officeDocument/2006/relationships/image" Target="../media/image33.jpeg"/><Relationship Id="rId39" Type="http://schemas.openxmlformats.org/officeDocument/2006/relationships/image" Target="../media/image46.png"/><Relationship Id="rId21" Type="http://schemas.openxmlformats.org/officeDocument/2006/relationships/image" Target="../media/image28.png"/><Relationship Id="rId34" Type="http://schemas.openxmlformats.org/officeDocument/2006/relationships/image" Target="../media/image41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5" Type="http://schemas.openxmlformats.org/officeDocument/2006/relationships/image" Target="../media/image32.jpeg"/><Relationship Id="rId33" Type="http://schemas.openxmlformats.org/officeDocument/2006/relationships/image" Target="../media/image40.jpeg"/><Relationship Id="rId38" Type="http://schemas.openxmlformats.org/officeDocument/2006/relationships/image" Target="../media/image45.jpeg"/><Relationship Id="rId2" Type="http://schemas.openxmlformats.org/officeDocument/2006/relationships/image" Target="../media/image9.png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29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24" Type="http://schemas.openxmlformats.org/officeDocument/2006/relationships/image" Target="../media/image31.jpeg"/><Relationship Id="rId32" Type="http://schemas.openxmlformats.org/officeDocument/2006/relationships/image" Target="../media/image39.png"/><Relationship Id="rId37" Type="http://schemas.openxmlformats.org/officeDocument/2006/relationships/image" Target="../media/image44.jpeg"/><Relationship Id="rId40" Type="http://schemas.openxmlformats.org/officeDocument/2006/relationships/hyperlink" Target="http://www.emodnet-chemistry.eu/welcome" TargetMode="External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23" Type="http://schemas.openxmlformats.org/officeDocument/2006/relationships/image" Target="../media/image30.jpe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31" Type="http://schemas.openxmlformats.org/officeDocument/2006/relationships/image" Target="../media/image38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Relationship Id="rId22" Type="http://schemas.openxmlformats.org/officeDocument/2006/relationships/image" Target="../media/image29.jpeg"/><Relationship Id="rId27" Type="http://schemas.openxmlformats.org/officeDocument/2006/relationships/image" Target="../media/image34.jpe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8" Type="http://schemas.openxmlformats.org/officeDocument/2006/relationships/image" Target="../media/image15.jpeg"/><Relationship Id="rId3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539552" y="2276872"/>
            <a:ext cx="7992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6384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EMODnet </a:t>
            </a:r>
            <a:r>
              <a:rPr lang="it-IT" sz="4000" b="1" dirty="0" err="1" smtClean="0">
                <a:solidFill>
                  <a:srgbClr val="6384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Chemistry</a:t>
            </a:r>
            <a:r>
              <a:rPr lang="it-IT" sz="4000" b="1" dirty="0" smtClean="0">
                <a:solidFill>
                  <a:srgbClr val="6384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(EU – DG MARE) marine data </a:t>
            </a:r>
            <a:r>
              <a:rPr lang="it-IT" sz="4000" b="1" dirty="0" err="1" smtClean="0">
                <a:solidFill>
                  <a:srgbClr val="6384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initiatives</a:t>
            </a:r>
            <a:r>
              <a:rPr lang="it-IT" sz="4000" b="1" dirty="0" smtClean="0">
                <a:solidFill>
                  <a:srgbClr val="6384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Marine </a:t>
            </a:r>
            <a:r>
              <a:rPr lang="it-IT" sz="4000" b="1" dirty="0" err="1" smtClean="0">
                <a:solidFill>
                  <a:srgbClr val="6384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Litter</a:t>
            </a:r>
            <a:endParaRPr lang="en-GB" sz="4000" b="1" dirty="0">
              <a:solidFill>
                <a:srgbClr val="6384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84626" y="5934670"/>
            <a:ext cx="89593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Joint Meeting of the Ecosystem Approach Correspondence Group on Marine Litter Monitoring and ENI SEIS II Assessment of Horizon 2020/National Action Plans of Waste Indicators</a:t>
            </a:r>
          </a:p>
          <a:p>
            <a:pPr algn="ctr"/>
            <a:r>
              <a:rPr lang="en-GB" dirty="0"/>
              <a:t>Podgorica, Montenegro, 4-5 April 2019</a:t>
            </a:r>
          </a:p>
        </p:txBody>
      </p:sp>
    </p:spTree>
    <p:extLst>
      <p:ext uri="{BB962C8B-B14F-4D97-AF65-F5344CB8AC3E}">
        <p14:creationId xmlns:p14="http://schemas.microsoft.com/office/powerpoint/2010/main" val="373768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868280" cy="576064"/>
          </a:xfrm>
        </p:spPr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EMODnet</a:t>
            </a:r>
            <a:r>
              <a:rPr lang="en-US" dirty="0"/>
              <a:t>?</a:t>
            </a:r>
            <a:endParaRPr lang="en-GB" dirty="0"/>
          </a:p>
        </p:txBody>
      </p:sp>
      <p:sp>
        <p:nvSpPr>
          <p:cNvPr id="10" name="Rectangle 2"/>
          <p:cNvSpPr/>
          <p:nvPr/>
        </p:nvSpPr>
        <p:spPr>
          <a:xfrm>
            <a:off x="5940151" y="2852936"/>
            <a:ext cx="3203849" cy="4093428"/>
          </a:xfrm>
          <a:prstGeom prst="rect">
            <a:avLst/>
          </a:prstGeom>
        </p:spPr>
        <p:txBody>
          <a:bodyPr wrap="square" lIns="54000" rIns="54000">
            <a:spAutoFit/>
          </a:bodyPr>
          <a:lstStyle/>
          <a:p>
            <a:pPr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Long-term initiative </a:t>
            </a:r>
            <a:r>
              <a:rPr lang="en-US" sz="2000" dirty="0"/>
              <a:t>launched in 2008 by </a:t>
            </a:r>
            <a:r>
              <a:rPr lang="en-US" sz="2000" b="1" dirty="0" smtClean="0"/>
              <a:t>DG MARE </a:t>
            </a: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as part of Blue Growth strategy (Marine Knowledge 2020) </a:t>
            </a:r>
            <a:r>
              <a:rPr lang="en-US" sz="2000" dirty="0"/>
              <a:t>to </a:t>
            </a:r>
            <a:r>
              <a:rPr lang="en-US" sz="2000" b="1" dirty="0"/>
              <a:t>unlock marine data</a:t>
            </a:r>
            <a:r>
              <a:rPr lang="en-US" sz="2000" dirty="0"/>
              <a:t>, facilitating their access and re-use at European scale for </a:t>
            </a:r>
            <a:r>
              <a:rPr lang="en-US" sz="2000" b="1" dirty="0"/>
              <a:t>different domains</a:t>
            </a:r>
            <a:r>
              <a:rPr lang="en-US" sz="2000" dirty="0"/>
              <a:t>: bathymetry, geology, biology, chemistry, physics, seabed habitats, coastal mapping, and human activities</a:t>
            </a:r>
          </a:p>
          <a:p>
            <a:pPr>
              <a:defRPr/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215"/>
            <a:ext cx="5940151" cy="5693785"/>
          </a:xfrm>
          <a:prstGeom prst="rect">
            <a:avLst/>
          </a:prstGeom>
        </p:spPr>
      </p:pic>
      <p:pic>
        <p:nvPicPr>
          <p:cNvPr id="6" name="Picture 4" descr="EMODnet_col_all_v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182" y="6005197"/>
            <a:ext cx="3376817" cy="85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/>
          <a:srcRect l="-1" t="3297" r="40248" b="83808"/>
          <a:stretch/>
        </p:blipFill>
        <p:spPr>
          <a:xfrm>
            <a:off x="5906228" y="2259211"/>
            <a:ext cx="3226905" cy="593725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2267744" y="3717032"/>
            <a:ext cx="1368152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96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476672"/>
            <a:ext cx="5674312" cy="403244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07504" y="1844824"/>
            <a:ext cx="3312368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EMODnet </a:t>
            </a:r>
            <a:r>
              <a:rPr lang="it-IT" dirty="0" err="1" smtClean="0"/>
              <a:t>Chemistry</a:t>
            </a:r>
            <a:r>
              <a:rPr lang="it-IT" dirty="0" smtClean="0"/>
              <a:t> </a:t>
            </a:r>
            <a:r>
              <a:rPr lang="it-IT" dirty="0" err="1" smtClean="0"/>
              <a:t>manages</a:t>
            </a:r>
            <a:r>
              <a:rPr lang="it-IT" dirty="0" smtClean="0"/>
              <a:t> data on 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Eutrophication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Contaminants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</a:t>
            </a:r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Litter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acidification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olo 4"/>
          <p:cNvSpPr txBox="1">
            <a:spLocks/>
          </p:cNvSpPr>
          <p:nvPr/>
        </p:nvSpPr>
        <p:spPr>
          <a:xfrm>
            <a:off x="146736" y="5261414"/>
            <a:ext cx="6132434" cy="11447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2500"/>
              </a:lnSpc>
            </a:pPr>
            <a:r>
              <a:rPr lang="en-US" sz="1600" dirty="0" smtClean="0"/>
              <a:t>Adopts and adapts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SeaDataNet</a:t>
            </a:r>
            <a:r>
              <a:rPr lang="en-US" sz="1600" dirty="0" smtClean="0"/>
              <a:t> approach and long consolidated Pan – European infrastructure </a:t>
            </a:r>
            <a:r>
              <a:rPr lang="en-GB" sz="1600" dirty="0"/>
              <a:t>set up and operated for ocean and marine data </a:t>
            </a:r>
            <a:r>
              <a:rPr lang="en-GB" sz="1600" dirty="0" smtClean="0"/>
              <a:t>management</a:t>
            </a:r>
            <a:endParaRPr lang="en-GB" sz="1600" dirty="0"/>
          </a:p>
        </p:txBody>
      </p:sp>
      <p:grpSp>
        <p:nvGrpSpPr>
          <p:cNvPr id="6" name="Groupe 51"/>
          <p:cNvGrpSpPr>
            <a:grpSpLocks/>
          </p:cNvGrpSpPr>
          <p:nvPr/>
        </p:nvGrpSpPr>
        <p:grpSpPr bwMode="auto">
          <a:xfrm>
            <a:off x="6285872" y="4581128"/>
            <a:ext cx="2736304" cy="2160240"/>
            <a:chOff x="2471142" y="1110440"/>
            <a:chExt cx="6637362" cy="5696242"/>
          </a:xfrm>
        </p:grpSpPr>
        <p:pic>
          <p:nvPicPr>
            <p:cNvPr id="7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1142" y="1110440"/>
              <a:ext cx="6637362" cy="569624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8" name="Groupe 5"/>
            <p:cNvGrpSpPr>
              <a:grpSpLocks/>
            </p:cNvGrpSpPr>
            <p:nvPr/>
          </p:nvGrpSpPr>
          <p:grpSpPr bwMode="auto">
            <a:xfrm>
              <a:off x="2975198" y="1412776"/>
              <a:ext cx="6120680" cy="4858324"/>
              <a:chOff x="2771800" y="1412776"/>
              <a:chExt cx="6120680" cy="4858324"/>
            </a:xfrm>
          </p:grpSpPr>
          <p:pic>
            <p:nvPicPr>
              <p:cNvPr id="24" name="Imag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61961" y="5492656"/>
                <a:ext cx="271718" cy="17860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5" name="Imag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V="1">
                <a:off x="4571544" y="4438033"/>
                <a:ext cx="285652" cy="18923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6" name="Image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5005828" y="3619423"/>
                <a:ext cx="287975" cy="1913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7" name="Image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V="1">
                <a:off x="4283569" y="3564140"/>
                <a:ext cx="287975" cy="17860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8" name="Image 1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V="1">
                <a:off x="5149816" y="3931983"/>
                <a:ext cx="287975" cy="17222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9" name="Image 1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V="1">
                <a:off x="5869754" y="2466992"/>
                <a:ext cx="285653" cy="18073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0" name="Image 1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V="1">
                <a:off x="4039718" y="5326808"/>
                <a:ext cx="387838" cy="23601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1" name="Image 1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V="1">
                <a:off x="5725766" y="5156707"/>
                <a:ext cx="285653" cy="1913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2" name="Image 1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73555" y="2511644"/>
                <a:ext cx="287975" cy="1913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3" name="Image 15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flipV="1">
                <a:off x="7330531" y="5460761"/>
                <a:ext cx="411061" cy="27003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4" name="Image 16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flipV="1">
                <a:off x="4745722" y="3931983"/>
                <a:ext cx="260107" cy="17222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5" name="Image 17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flipV="1">
                <a:off x="5365798" y="1933302"/>
                <a:ext cx="281007" cy="197741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6" name="Image 18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V="1">
                <a:off x="5321672" y="3145269"/>
                <a:ext cx="332101" cy="21900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7" name="Image 19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flipV="1">
                <a:off x="3668138" y="3515237"/>
                <a:ext cx="399449" cy="19986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8" name="Image 20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flipV="1">
                <a:off x="3528795" y="5348070"/>
                <a:ext cx="348357" cy="23388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9" name="Image 21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flipV="1">
                <a:off x="2771699" y="1412369"/>
                <a:ext cx="332101" cy="24026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0" name="Image 22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flipV="1">
                <a:off x="6733679" y="2071508"/>
                <a:ext cx="287975" cy="17648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1" name="Image 23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083413" y="3500353"/>
                <a:ext cx="329778" cy="16584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2" name="Image 24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77667" y="2492507"/>
                <a:ext cx="359970" cy="22963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3" name="Image 25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 flipV="1">
                <a:off x="6733679" y="2781678"/>
                <a:ext cx="341391" cy="170101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4" name="Imag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473573" y="3072976"/>
                <a:ext cx="301909" cy="180731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5" name="Image 27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525611" y="4318962"/>
                <a:ext cx="287975" cy="18923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6" name="Image 28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877667" y="5012122"/>
                <a:ext cx="285653" cy="17222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7" name="Image 29"/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893924" y="4701688"/>
                <a:ext cx="269396" cy="180731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8" name="Image 30"/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549780" y="5071657"/>
                <a:ext cx="343712" cy="22750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9" name="Image 31"/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867432" y="4839894"/>
                <a:ext cx="346034" cy="17222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50" name="Image 32"/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797761" y="4533713"/>
                <a:ext cx="285652" cy="1913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51" name="Image 33"/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995162" y="5875382"/>
                <a:ext cx="334423" cy="22538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52" name="Image 34"/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453617" y="5994452"/>
                <a:ext cx="359970" cy="24239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53" name="Image 35"/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 flipV="1">
                <a:off x="7901837" y="6019967"/>
                <a:ext cx="341389" cy="25089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grpSp>
          <p:nvGrpSpPr>
            <p:cNvPr id="9" name="Groupe 36"/>
            <p:cNvGrpSpPr>
              <a:grpSpLocks/>
            </p:cNvGrpSpPr>
            <p:nvPr/>
          </p:nvGrpSpPr>
          <p:grpSpPr bwMode="auto">
            <a:xfrm>
              <a:off x="3870056" y="2492896"/>
              <a:ext cx="4793108" cy="4007502"/>
              <a:chOff x="3666658" y="2492896"/>
              <a:chExt cx="4793108" cy="4007502"/>
            </a:xfrm>
          </p:grpSpPr>
          <p:pic>
            <p:nvPicPr>
              <p:cNvPr id="11" name="Image 37"/>
              <p:cNvPicPr>
                <a:picLocks noChangeAspect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 flipV="1">
                <a:off x="3665817" y="6270865"/>
                <a:ext cx="353002" cy="22963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2" name="Image 38"/>
              <p:cNvPicPr>
                <a:picLocks noChangeAspect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370444" y="6049735"/>
                <a:ext cx="353002" cy="23601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3" name="Image 39"/>
              <p:cNvPicPr>
                <a:picLocks noChangeAspect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 flipV="1">
                <a:off x="4643538" y="5949800"/>
                <a:ext cx="304232" cy="19774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4" name="Image 40"/>
              <p:cNvPicPr>
                <a:picLocks noChangeAspect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290106" y="5235378"/>
                <a:ext cx="334423" cy="22325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5" name="Image 41"/>
              <p:cNvPicPr>
                <a:picLocks noChangeAspect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262237" y="4975974"/>
                <a:ext cx="436607" cy="21900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6" name="Image 4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V="1">
                <a:off x="4037398" y="5326807"/>
                <a:ext cx="390160" cy="23601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7" name="Image 4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V="1">
                <a:off x="4571545" y="4438032"/>
                <a:ext cx="287975" cy="18923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8" name="Image 4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5003508" y="3596034"/>
                <a:ext cx="287975" cy="1913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9" name="Image 45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flipV="1">
                <a:off x="4743401" y="3931983"/>
                <a:ext cx="260107" cy="17222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0" name="Image 4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V="1">
                <a:off x="4285891" y="3572645"/>
                <a:ext cx="287975" cy="17860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1" name="Image 4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V="1">
                <a:off x="5723445" y="5156707"/>
                <a:ext cx="290297" cy="1913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2" name="Image 48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flipV="1">
                <a:off x="7332854" y="5460761"/>
                <a:ext cx="406417" cy="272161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3" name="Image 4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71234" y="2492506"/>
                <a:ext cx="287975" cy="1913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pic>
          <p:nvPicPr>
            <p:cNvPr id="10" name="Image 5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 flipV="1">
              <a:off x="6948691" y="2781678"/>
              <a:ext cx="343712" cy="1701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54" name="Immagine 53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21" y="4613691"/>
            <a:ext cx="1403499" cy="641021"/>
          </a:xfrm>
          <a:prstGeom prst="rect">
            <a:avLst/>
          </a:prstGeom>
          <a:solidFill>
            <a:schemeClr val="bg1"/>
          </a:solidFill>
          <a:ln w="3175">
            <a:solidFill>
              <a:srgbClr val="0070C0"/>
            </a:solidFill>
          </a:ln>
        </p:spPr>
      </p:pic>
      <p:sp>
        <p:nvSpPr>
          <p:cNvPr id="55" name="Rettangolo 54"/>
          <p:cNvSpPr/>
          <p:nvPr/>
        </p:nvSpPr>
        <p:spPr>
          <a:xfrm>
            <a:off x="42525" y="6443014"/>
            <a:ext cx="4553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0"/>
              </a:rPr>
              <a:t>http://www.emodnet-chemistry.eu/welcome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472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79512" y="171258"/>
            <a:ext cx="4248472" cy="2681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/>
          <p:cNvSpPr txBox="1"/>
          <p:nvPr/>
        </p:nvSpPr>
        <p:spPr>
          <a:xfrm>
            <a:off x="183776" y="171258"/>
            <a:ext cx="3226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Provides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access</a:t>
            </a:r>
            <a:r>
              <a:rPr lang="it-IT" sz="2400" b="1" dirty="0" smtClean="0"/>
              <a:t> to data:</a:t>
            </a:r>
            <a:endParaRPr lang="en-GB" sz="24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56103" t="21270" r="13427" b="16747"/>
          <a:stretch/>
        </p:blipFill>
        <p:spPr>
          <a:xfrm>
            <a:off x="3300391" y="171258"/>
            <a:ext cx="5843609" cy="668674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06" y="2793928"/>
            <a:ext cx="2609850" cy="2305050"/>
          </a:xfrm>
          <a:prstGeom prst="rect">
            <a:avLst/>
          </a:prstGeom>
        </p:spPr>
      </p:pic>
      <p:cxnSp>
        <p:nvCxnSpPr>
          <p:cNvPr id="10" name="Connettore 2 9"/>
          <p:cNvCxnSpPr/>
          <p:nvPr/>
        </p:nvCxnSpPr>
        <p:spPr>
          <a:xfrm flipH="1">
            <a:off x="2843808" y="2204864"/>
            <a:ext cx="648072" cy="5040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05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79512" y="171258"/>
            <a:ext cx="4248472" cy="1835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/>
          <p:cNvSpPr txBox="1"/>
          <p:nvPr/>
        </p:nvSpPr>
        <p:spPr>
          <a:xfrm>
            <a:off x="323528" y="27301"/>
            <a:ext cx="3244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First data </a:t>
            </a:r>
            <a:r>
              <a:rPr lang="it-IT" sz="2400" b="1" dirty="0" err="1" smtClean="0"/>
              <a:t>visualizations</a:t>
            </a:r>
            <a:r>
              <a:rPr lang="it-IT" sz="2400" b="1" dirty="0" smtClean="0"/>
              <a:t>:</a:t>
            </a:r>
            <a:endParaRPr lang="en-GB" sz="2400" b="1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51" y="764705"/>
            <a:ext cx="7034944" cy="2607044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54851" y="436081"/>
            <a:ext cx="3887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smtClean="0"/>
              <a:t>Beach </a:t>
            </a:r>
            <a:r>
              <a:rPr lang="it-IT" dirty="0" err="1" smtClean="0"/>
              <a:t>litter</a:t>
            </a:r>
            <a:r>
              <a:rPr lang="it-IT" dirty="0" smtClean="0"/>
              <a:t> </a:t>
            </a:r>
            <a:r>
              <a:rPr lang="it-IT" dirty="0" err="1" smtClean="0"/>
              <a:t>locations</a:t>
            </a:r>
            <a:r>
              <a:rPr lang="it-IT" dirty="0" smtClean="0"/>
              <a:t> and </a:t>
            </a:r>
            <a:r>
              <a:rPr lang="it-IT" dirty="0" err="1" smtClean="0"/>
              <a:t>litter</a:t>
            </a:r>
            <a:r>
              <a:rPr lang="it-IT" dirty="0" smtClean="0"/>
              <a:t> list </a:t>
            </a:r>
            <a:r>
              <a:rPr lang="it-IT" dirty="0" err="1" smtClean="0"/>
              <a:t>used</a:t>
            </a:r>
            <a:endParaRPr lang="en-GB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228184" y="4664421"/>
            <a:ext cx="277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err="1" smtClean="0"/>
              <a:t>Seabed</a:t>
            </a:r>
            <a:r>
              <a:rPr lang="it-IT" dirty="0" smtClean="0"/>
              <a:t> </a:t>
            </a:r>
            <a:r>
              <a:rPr lang="it-IT" dirty="0" err="1" smtClean="0"/>
              <a:t>litter</a:t>
            </a:r>
            <a:r>
              <a:rPr lang="it-IT" dirty="0" smtClean="0"/>
              <a:t> </a:t>
            </a:r>
            <a:r>
              <a:rPr lang="it-IT" dirty="0" err="1" smtClean="0"/>
              <a:t>density</a:t>
            </a:r>
            <a:r>
              <a:rPr lang="it-IT" dirty="0" smtClean="0"/>
              <a:t> (2016)</a:t>
            </a:r>
            <a:endParaRPr lang="en-GB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83783" y="3386064"/>
            <a:ext cx="313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smtClean="0"/>
              <a:t>Beach </a:t>
            </a:r>
            <a:r>
              <a:rPr lang="it-IT" dirty="0" err="1" smtClean="0"/>
              <a:t>litter</a:t>
            </a:r>
            <a:r>
              <a:rPr lang="it-IT" dirty="0" smtClean="0"/>
              <a:t> </a:t>
            </a:r>
            <a:r>
              <a:rPr lang="it-IT" dirty="0" err="1" smtClean="0"/>
              <a:t>composition</a:t>
            </a:r>
            <a:r>
              <a:rPr lang="it-IT" dirty="0" smtClean="0"/>
              <a:t> (2016)</a:t>
            </a:r>
            <a:endParaRPr lang="en-GB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309" y="5229200"/>
            <a:ext cx="4915195" cy="160173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35" y="3751862"/>
            <a:ext cx="5021930" cy="181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3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6036840" y="4025880"/>
            <a:ext cx="3106800" cy="1593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360" lvl="0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en-US" sz="20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Adapted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lang="en-US" sz="2000" spc="-1" dirty="0" smtClean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SeaDataNet/ EMODnet </a:t>
            </a:r>
            <a:r>
              <a:rPr lang="en-US" sz="2000" spc="-1" dirty="0">
                <a:solidFill>
                  <a:srgbClr val="000000"/>
                </a:solidFill>
              </a:rPr>
              <a:t>data formats </a:t>
            </a:r>
            <a:r>
              <a:rPr lang="en-US" sz="2000" spc="-1" dirty="0" smtClean="0">
                <a:solidFill>
                  <a:srgbClr val="000000"/>
                </a:solidFill>
              </a:rPr>
              <a:t>and</a:t>
            </a:r>
            <a:r>
              <a:rPr lang="en-US" sz="2000" spc="-1" dirty="0" smtClean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infrastructure</a:t>
            </a:r>
            <a:endParaRPr lang="en-US" sz="2000" spc="-1" dirty="0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00" name="TextShape 2"/>
          <p:cNvSpPr txBox="1"/>
          <p:nvPr/>
        </p:nvSpPr>
        <p:spPr>
          <a:xfrm>
            <a:off x="3347864" y="4042440"/>
            <a:ext cx="2688616" cy="1209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 lnSpcReduction="10000"/>
          </a:bodyPr>
          <a:lstStyle/>
          <a:p>
            <a:pPr marL="36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New EMODnet </a:t>
            </a:r>
            <a:r>
              <a:rPr kumimoji="0" lang="en-US" sz="20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format</a:t>
            </a:r>
            <a:r>
              <a:rPr kumimoji="0" lang="en-US" sz="2000" b="0" i="0" u="none" strike="noStrike" kern="1200" cap="none" spc="-1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en-US" sz="20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based 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on ICES and MEDITS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6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</a:p>
        </p:txBody>
      </p:sp>
      <p:sp>
        <p:nvSpPr>
          <p:cNvPr id="201" name="TextShape 3"/>
          <p:cNvSpPr txBox="1"/>
          <p:nvPr/>
        </p:nvSpPr>
        <p:spPr>
          <a:xfrm>
            <a:off x="216360" y="2552040"/>
            <a:ext cx="3083400" cy="1685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/>
          </a:bodyPr>
          <a:lstStyle/>
          <a:p>
            <a:pPr marL="360" lvl="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en-US" sz="2000" spc="-1" dirty="0" smtClean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Consolidated 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protocols (OSPAR, UNEP, UNEP –Marlin, TG ML</a:t>
            </a:r>
            <a:r>
              <a:rPr lang="en-US" sz="2000" spc="-1" dirty="0" smtClean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)</a:t>
            </a:r>
            <a:endParaRPr lang="en-US" sz="2000" spc="-1" dirty="0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02" name="TextShape 4"/>
          <p:cNvSpPr txBox="1"/>
          <p:nvPr/>
        </p:nvSpPr>
        <p:spPr>
          <a:xfrm>
            <a:off x="6324480" y="1731960"/>
            <a:ext cx="2649240" cy="758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 fontScale="94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rgbClr val="F39605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FLOATING MICRO-LITTER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3" name="TextShape 5"/>
          <p:cNvSpPr txBox="1"/>
          <p:nvPr/>
        </p:nvSpPr>
        <p:spPr>
          <a:xfrm>
            <a:off x="3114720" y="1899720"/>
            <a:ext cx="2649240" cy="40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 fontScale="89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rgbClr val="6F1D08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SEAFLOOR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4" name="TextShape 6"/>
          <p:cNvSpPr txBox="1"/>
          <p:nvPr/>
        </p:nvSpPr>
        <p:spPr>
          <a:xfrm>
            <a:off x="0" y="1908000"/>
            <a:ext cx="2649240" cy="40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 fontScale="89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rgbClr val="B01813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BEACH 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6" name="CustomShape 8"/>
          <p:cNvSpPr/>
          <p:nvPr/>
        </p:nvSpPr>
        <p:spPr>
          <a:xfrm>
            <a:off x="311040" y="4025880"/>
            <a:ext cx="2649240" cy="120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36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New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EMODnet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format based on OSPAR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7" name="CustomShape 9"/>
          <p:cNvSpPr/>
          <p:nvPr/>
        </p:nvSpPr>
        <p:spPr>
          <a:xfrm>
            <a:off x="3386160" y="2581200"/>
            <a:ext cx="2649240" cy="155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36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Consolidated protocols (ICES, MEDITS,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DeFishGear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)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8" name="Line 10"/>
          <p:cNvSpPr/>
          <p:nvPr/>
        </p:nvSpPr>
        <p:spPr>
          <a:xfrm>
            <a:off x="310680" y="2491200"/>
            <a:ext cx="8587800" cy="360"/>
          </a:xfrm>
          <a:prstGeom prst="line">
            <a:avLst/>
          </a:prstGeom>
          <a:ln w="38160">
            <a:solidFill>
              <a:schemeClr val="tx1"/>
            </a:solidFill>
            <a:custDash>
              <a:ds d="400000" sp="300000"/>
            </a:custDash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Line 11"/>
          <p:cNvSpPr/>
          <p:nvPr/>
        </p:nvSpPr>
        <p:spPr>
          <a:xfrm>
            <a:off x="302760" y="3930480"/>
            <a:ext cx="8587800" cy="360"/>
          </a:xfrm>
          <a:prstGeom prst="line">
            <a:avLst/>
          </a:prstGeom>
          <a:ln w="38160">
            <a:solidFill>
              <a:schemeClr val="tx1"/>
            </a:solidFill>
            <a:custDash>
              <a:ds d="400000" sp="300000"/>
            </a:custDash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" name="CustomShape 12"/>
          <p:cNvSpPr/>
          <p:nvPr/>
        </p:nvSpPr>
        <p:spPr>
          <a:xfrm>
            <a:off x="311040" y="5510318"/>
            <a:ext cx="861012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D1037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Collect </a:t>
            </a: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0D1037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all type of </a:t>
            </a:r>
            <a:r>
              <a:rPr kumimoji="0" lang="en-US" sz="24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D1037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data with central </a:t>
            </a: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0D1037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submission facilities, </a:t>
            </a:r>
            <a:r>
              <a:rPr kumimoji="0" lang="en-US" sz="24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D1037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and provide open access to harmonized information</a:t>
            </a:r>
            <a:endParaRPr kumimoji="0" lang="en-US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11" name="CustomShape 13"/>
          <p:cNvSpPr/>
          <p:nvPr/>
        </p:nvSpPr>
        <p:spPr>
          <a:xfrm>
            <a:off x="6327720" y="2603160"/>
            <a:ext cx="2649240" cy="155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36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More fragmented and heterogeneous management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" name="Titolo 4"/>
          <p:cNvSpPr txBox="1">
            <a:spLocks/>
          </p:cNvSpPr>
          <p:nvPr/>
        </p:nvSpPr>
        <p:spPr>
          <a:xfrm>
            <a:off x="1952192" y="620688"/>
            <a:ext cx="6508239" cy="848112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pPr lvl="0">
              <a:lnSpc>
                <a:spcPct val="90000"/>
              </a:lnSpc>
              <a:defRPr/>
            </a:pPr>
            <a:r>
              <a:rPr lang="en-US" dirty="0"/>
              <a:t>Litter protocols and </a:t>
            </a:r>
            <a:r>
              <a:rPr lang="en-US" dirty="0" smtClean="0"/>
              <a:t>formats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0" dirty="0">
                <a:solidFill>
                  <a:schemeClr val="tx1">
                    <a:lumMod val="75000"/>
                  </a:schemeClr>
                </a:solidFill>
              </a:rPr>
              <a:t>Approach </a:t>
            </a:r>
            <a:r>
              <a:rPr lang="en-US" sz="1800" b="0" dirty="0" smtClean="0">
                <a:solidFill>
                  <a:schemeClr val="tx1">
                    <a:lumMod val="75000"/>
                  </a:schemeClr>
                </a:solidFill>
              </a:rPr>
              <a:t>discussed </a:t>
            </a:r>
            <a:r>
              <a:rPr lang="en-US" sz="1800" b="0" dirty="0">
                <a:solidFill>
                  <a:schemeClr val="tx1">
                    <a:lumMod val="75000"/>
                  </a:schemeClr>
                </a:solidFill>
              </a:rPr>
              <a:t>at the MSFD Technical Group </a:t>
            </a:r>
            <a:r>
              <a:rPr lang="en-US" sz="1800" b="0" dirty="0" smtClean="0">
                <a:solidFill>
                  <a:schemeClr val="tx1">
                    <a:lumMod val="75000"/>
                  </a:schemeClr>
                </a:solidFill>
              </a:rPr>
              <a:t>ML</a:t>
            </a:r>
            <a:endParaRPr lang="en-US" sz="1800" b="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7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roup 2"/>
          <p:cNvGrpSpPr/>
          <p:nvPr/>
        </p:nvGrpSpPr>
        <p:grpSpPr>
          <a:xfrm>
            <a:off x="795240" y="1844824"/>
            <a:ext cx="7515000" cy="1351080"/>
            <a:chOff x="795240" y="2071440"/>
            <a:chExt cx="7515000" cy="1351080"/>
          </a:xfrm>
        </p:grpSpPr>
        <p:sp>
          <p:nvSpPr>
            <p:cNvPr id="232" name="CustomShape 3"/>
            <p:cNvSpPr/>
            <p:nvPr/>
          </p:nvSpPr>
          <p:spPr>
            <a:xfrm>
              <a:off x="2317680" y="2537640"/>
              <a:ext cx="398880" cy="516600"/>
            </a:xfrm>
            <a:prstGeom prst="irregularSeal1">
              <a:avLst/>
            </a:prstGeom>
            <a:ln>
              <a:rou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/>
          </p:style>
        </p:sp>
        <p:sp>
          <p:nvSpPr>
            <p:cNvPr id="233" name="CustomShape 4"/>
            <p:cNvSpPr/>
            <p:nvPr/>
          </p:nvSpPr>
          <p:spPr>
            <a:xfrm>
              <a:off x="2989440" y="2237040"/>
              <a:ext cx="1201320" cy="957960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DejaVu Sans"/>
                </a:rPr>
                <a:t>EMODnet </a:t>
              </a: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DejaVu Sans"/>
                </a:rPr>
                <a:t>format</a:t>
              </a: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234" name="CustomShape 5"/>
            <p:cNvSpPr/>
            <p:nvPr/>
          </p:nvSpPr>
          <p:spPr>
            <a:xfrm>
              <a:off x="6566040" y="2721240"/>
              <a:ext cx="720720" cy="146880"/>
            </a:xfrm>
            <a:custGeom>
              <a:avLst/>
              <a:gdLst/>
              <a:ahLst/>
              <a:cxnLst/>
              <a:rect l="l" t="t" r="r" b="b"/>
              <a:pathLst>
                <a:path w="2288" h="510">
                  <a:moveTo>
                    <a:pt x="0" y="127"/>
                  </a:moveTo>
                  <a:lnTo>
                    <a:pt x="1715" y="127"/>
                  </a:lnTo>
                  <a:lnTo>
                    <a:pt x="1715" y="0"/>
                  </a:lnTo>
                  <a:lnTo>
                    <a:pt x="2287" y="254"/>
                  </a:lnTo>
                  <a:lnTo>
                    <a:pt x="1715" y="509"/>
                  </a:lnTo>
                  <a:lnTo>
                    <a:pt x="1715" y="381"/>
                  </a:lnTo>
                  <a:lnTo>
                    <a:pt x="0" y="381"/>
                  </a:lnTo>
                  <a:lnTo>
                    <a:pt x="0" y="127"/>
                  </a:lnTo>
                </a:path>
              </a:pathLst>
            </a:custGeom>
            <a:solidFill>
              <a:schemeClr val="accent3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5" name="CustomShape 6"/>
            <p:cNvSpPr/>
            <p:nvPr/>
          </p:nvSpPr>
          <p:spPr>
            <a:xfrm>
              <a:off x="4431600" y="2721240"/>
              <a:ext cx="560160" cy="146880"/>
            </a:xfrm>
            <a:custGeom>
              <a:avLst/>
              <a:gdLst/>
              <a:ahLst/>
              <a:cxnLst/>
              <a:rect l="l" t="t" r="r" b="b"/>
              <a:pathLst>
                <a:path w="1780" h="510">
                  <a:moveTo>
                    <a:pt x="0" y="127"/>
                  </a:moveTo>
                  <a:lnTo>
                    <a:pt x="1334" y="127"/>
                  </a:lnTo>
                  <a:lnTo>
                    <a:pt x="1334" y="0"/>
                  </a:lnTo>
                  <a:lnTo>
                    <a:pt x="1779" y="254"/>
                  </a:lnTo>
                  <a:lnTo>
                    <a:pt x="1334" y="509"/>
                  </a:lnTo>
                  <a:lnTo>
                    <a:pt x="1334" y="381"/>
                  </a:lnTo>
                  <a:lnTo>
                    <a:pt x="0" y="381"/>
                  </a:lnTo>
                  <a:lnTo>
                    <a:pt x="0" y="127"/>
                  </a:lnTo>
                </a:path>
              </a:pathLst>
            </a:cu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6" name="CustomShape 7"/>
            <p:cNvSpPr/>
            <p:nvPr/>
          </p:nvSpPr>
          <p:spPr>
            <a:xfrm>
              <a:off x="2169720" y="2709720"/>
              <a:ext cx="750240" cy="158400"/>
            </a:xfrm>
            <a:custGeom>
              <a:avLst/>
              <a:gdLst/>
              <a:ahLst/>
              <a:cxnLst/>
              <a:rect l="l" t="t" r="r" b="b"/>
              <a:pathLst>
                <a:path w="1272" h="510">
                  <a:moveTo>
                    <a:pt x="0" y="127"/>
                  </a:moveTo>
                  <a:lnTo>
                    <a:pt x="953" y="127"/>
                  </a:lnTo>
                  <a:lnTo>
                    <a:pt x="953" y="0"/>
                  </a:lnTo>
                  <a:lnTo>
                    <a:pt x="1271" y="254"/>
                  </a:lnTo>
                  <a:lnTo>
                    <a:pt x="953" y="509"/>
                  </a:lnTo>
                  <a:lnTo>
                    <a:pt x="953" y="381"/>
                  </a:lnTo>
                  <a:lnTo>
                    <a:pt x="0" y="381"/>
                  </a:lnTo>
                  <a:lnTo>
                    <a:pt x="0" y="127"/>
                  </a:lnTo>
                </a:path>
              </a:pathLst>
            </a:cu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7" name="CustomShape 8"/>
            <p:cNvSpPr/>
            <p:nvPr/>
          </p:nvSpPr>
          <p:spPr>
            <a:xfrm>
              <a:off x="5149800" y="2157480"/>
              <a:ext cx="1265760" cy="1179360"/>
            </a:xfrm>
            <a:prstGeom prst="rect">
              <a:avLst/>
            </a:prstGeom>
            <a:blipFill rotWithShape="0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DejaVu Sans"/>
                </a:rPr>
                <a:t>Marine Litter</a:t>
              </a: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DejaVu Sans"/>
                </a:rPr>
                <a:t>Database</a:t>
              </a: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238" name="CustomShape 9"/>
            <p:cNvSpPr/>
            <p:nvPr/>
          </p:nvSpPr>
          <p:spPr>
            <a:xfrm>
              <a:off x="828720" y="2112840"/>
              <a:ext cx="563040" cy="523080"/>
            </a:xfrm>
            <a:prstGeom prst="rect">
              <a:avLst/>
            </a:prstGeom>
            <a:blipFill rotWithShape="0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239" name="CustomShape 10"/>
            <p:cNvSpPr/>
            <p:nvPr/>
          </p:nvSpPr>
          <p:spPr>
            <a:xfrm>
              <a:off x="1468440" y="2112840"/>
              <a:ext cx="563040" cy="523080"/>
            </a:xfrm>
            <a:prstGeom prst="rect">
              <a:avLst/>
            </a:prstGeom>
            <a:blipFill rotWithShape="0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240" name="CustomShape 11"/>
            <p:cNvSpPr/>
            <p:nvPr/>
          </p:nvSpPr>
          <p:spPr>
            <a:xfrm>
              <a:off x="795240" y="2709720"/>
              <a:ext cx="563040" cy="523080"/>
            </a:xfrm>
            <a:prstGeom prst="rect">
              <a:avLst/>
            </a:prstGeom>
            <a:blipFill rotWithShape="0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241" name="CustomShape 12"/>
            <p:cNvSpPr/>
            <p:nvPr/>
          </p:nvSpPr>
          <p:spPr>
            <a:xfrm>
              <a:off x="1475280" y="2709720"/>
              <a:ext cx="563040" cy="523080"/>
            </a:xfrm>
            <a:prstGeom prst="rect">
              <a:avLst/>
            </a:prstGeom>
            <a:blipFill rotWithShape="0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242" name="CustomShape 13"/>
            <p:cNvSpPr/>
            <p:nvPr/>
          </p:nvSpPr>
          <p:spPr>
            <a:xfrm>
              <a:off x="7653600" y="2071440"/>
              <a:ext cx="656640" cy="614520"/>
            </a:xfrm>
            <a:prstGeom prst="rect">
              <a:avLst/>
            </a:prstGeom>
            <a:blipFill rotWithShape="0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endParaRPr>
            </a:p>
          </p:txBody>
        </p:sp>
        <p:pic>
          <p:nvPicPr>
            <p:cNvPr id="243" name="Immagine 21"/>
            <p:cNvPicPr/>
            <p:nvPr/>
          </p:nvPicPr>
          <p:blipFill>
            <a:blip r:embed="rId5"/>
            <a:stretch/>
          </p:blipFill>
          <p:spPr>
            <a:xfrm>
              <a:off x="7560360" y="2716200"/>
              <a:ext cx="749880" cy="706320"/>
            </a:xfrm>
            <a:prstGeom prst="rect">
              <a:avLst/>
            </a:prstGeom>
            <a:ln>
              <a:noFill/>
            </a:ln>
          </p:spPr>
        </p:pic>
      </p:grpSp>
      <p:graphicFrame>
        <p:nvGraphicFramePr>
          <p:cNvPr id="244" name="Table 14"/>
          <p:cNvGraphicFramePr/>
          <p:nvPr>
            <p:extLst>
              <p:ext uri="{D42A27DB-BD31-4B8C-83A1-F6EECF244321}">
                <p14:modId xmlns:p14="http://schemas.microsoft.com/office/powerpoint/2010/main" val="3134272317"/>
              </p:ext>
            </p:extLst>
          </p:nvPr>
        </p:nvGraphicFramePr>
        <p:xfrm>
          <a:off x="592235" y="3272368"/>
          <a:ext cx="7881728" cy="3108960"/>
        </p:xfrm>
        <a:graphic>
          <a:graphicData uri="http://schemas.openxmlformats.org/drawingml/2006/table">
            <a:tbl>
              <a:tblPr/>
              <a:tblGrid>
                <a:gridCol w="1846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9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56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Beach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7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OSPAR-MCS</a:t>
                      </a:r>
                      <a:endParaRPr lang="en-US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JRC collection from Member States</a:t>
                      </a:r>
                      <a:endParaRPr lang="en-US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EMODnet partners and associates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C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29</a:t>
                      </a: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countries</a:t>
                      </a: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599 </a:t>
                      </a: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beaches 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C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Seafloor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7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ICES-DATRAS database</a:t>
                      </a:r>
                      <a:endParaRPr lang="en-US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EMODnet partners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7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17</a:t>
                      </a:r>
                      <a:r>
                        <a:rPr lang="en-US" sz="1800" b="1" strike="noStrike" spc="-1" baseline="0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</a:t>
                      </a: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countries</a:t>
                      </a:r>
                      <a:endParaRPr lang="en-US" sz="1800" b="0" strike="noStrike" spc="-1" dirty="0">
                        <a:solidFill>
                          <a:schemeClr val="tx1"/>
                        </a:solidFill>
                        <a:latin typeface="Arial"/>
                        <a:ea typeface="+mn-e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chemeClr val="tx1"/>
                          </a:solidFill>
                          <a:latin typeface="Arial"/>
                          <a:ea typeface="+mn-ea"/>
                        </a:rPr>
                        <a:t>2498</a:t>
                      </a:r>
                      <a:r>
                        <a:rPr lang="en-US" sz="1800" b="1" strike="noStrike" spc="-1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</a:rPr>
                        <a:t> </a:t>
                      </a: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surveys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Floating </a:t>
                      </a:r>
                      <a:endParaRPr lang="en-US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micro-litter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7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EMODnet partners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C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</a:t>
                      </a:r>
                      <a:r>
                        <a:rPr lang="en-US" sz="1800" b="1" strike="noStrike" spc="-1" baseline="0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</a:t>
                      </a: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countries</a:t>
                      </a:r>
                      <a:endParaRPr lang="en-US" sz="1800" b="0" strike="noStrike" spc="-1" dirty="0">
                        <a:solidFill>
                          <a:schemeClr val="tx1"/>
                        </a:solidFill>
                        <a:latin typeface="Arial"/>
                        <a:ea typeface="+mn-e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chemeClr val="tx1"/>
                          </a:solidFill>
                          <a:latin typeface="Arial"/>
                          <a:ea typeface="+mn-ea"/>
                        </a:rPr>
                        <a:t>131</a:t>
                      </a: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surveys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C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4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Under ingestion process: </a:t>
                      </a: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Volvo Ocean Race</a:t>
                      </a:r>
                      <a:endParaRPr lang="en-US" sz="1800" b="1" strike="noStrike" spc="-1" dirty="0">
                        <a:solidFill>
                          <a:srgbClr val="000000"/>
                        </a:solidFill>
                        <a:latin typeface="Arial"/>
                        <a:ea typeface="DejaVu San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 dirty="0" smtClean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More </a:t>
                      </a: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data in future: </a:t>
                      </a: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EEA Litter Watch, MEDITS, </a:t>
                      </a:r>
                      <a:r>
                        <a:rPr lang="en-US" sz="1800" b="0" strike="noStrike" spc="-1" dirty="0" err="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DeFishGear</a:t>
                      </a: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, more from EMODnet partners, 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7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itolo 4"/>
          <p:cNvSpPr txBox="1">
            <a:spLocks/>
          </p:cNvSpPr>
          <p:nvPr/>
        </p:nvSpPr>
        <p:spPr>
          <a:xfrm>
            <a:off x="1952193" y="620688"/>
            <a:ext cx="5472608" cy="576064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pPr lvl="0">
              <a:lnSpc>
                <a:spcPct val="90000"/>
              </a:lnSpc>
              <a:defRPr/>
            </a:pPr>
            <a:r>
              <a:rPr lang="en-US" dirty="0"/>
              <a:t>Database content</a:t>
            </a:r>
          </a:p>
        </p:txBody>
      </p:sp>
      <p:sp>
        <p:nvSpPr>
          <p:cNvPr id="19" name="Segnaposto numero diapositiva 3"/>
          <p:cNvSpPr txBox="1">
            <a:spLocks/>
          </p:cNvSpPr>
          <p:nvPr/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6F15528-21DE-4FAA-801E-634DDDAF4B2B}" type="slidenum">
              <a:rPr lang="en-US" smtClean="0">
                <a:solidFill>
                  <a:srgbClr val="515151"/>
                </a:solidFill>
                <a:latin typeface="Open Sans" charset="0"/>
                <a:ea typeface="Open Sans" charset="0"/>
                <a:cs typeface="Open Sans" charset="0"/>
              </a:rPr>
              <a:pPr algn="r">
                <a:defRPr/>
              </a:pPr>
              <a:t>7</a:t>
            </a:fld>
            <a:endParaRPr lang="en-US" dirty="0">
              <a:solidFill>
                <a:srgbClr val="51515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49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43841" y="1843164"/>
            <a:ext cx="8229600" cy="3692699"/>
          </a:xfrm>
        </p:spPr>
        <p:txBody>
          <a:bodyPr>
            <a:normAutofit/>
          </a:bodyPr>
          <a:lstStyle/>
          <a:p>
            <a:r>
              <a:rPr lang="en-GB" sz="2000" dirty="0"/>
              <a:t>EMODnet Chemistry aims at </a:t>
            </a:r>
            <a:r>
              <a:rPr lang="en-GB" sz="2000" dirty="0" smtClean="0"/>
              <a:t>providing </a:t>
            </a:r>
            <a:r>
              <a:rPr lang="en-GB" sz="2000" dirty="0"/>
              <a:t>access to marine chemistry </a:t>
            </a:r>
            <a:r>
              <a:rPr lang="en-GB" sz="2000" dirty="0" smtClean="0"/>
              <a:t>data </a:t>
            </a:r>
            <a:r>
              <a:rPr lang="en-GB" sz="2000" dirty="0"/>
              <a:t>and generating </a:t>
            </a:r>
            <a:r>
              <a:rPr lang="en-GB" sz="2000" dirty="0" smtClean="0"/>
              <a:t>products </a:t>
            </a:r>
            <a:r>
              <a:rPr lang="en-GB" sz="2000" dirty="0"/>
              <a:t>relevant for the implementation of the Marine Strategy Framework Directive (MSFD) </a:t>
            </a:r>
            <a:endParaRPr lang="en-US" sz="2000" dirty="0" smtClean="0"/>
          </a:p>
          <a:p>
            <a:pPr>
              <a:spcBef>
                <a:spcPts val="1200"/>
              </a:spcBef>
            </a:pPr>
            <a:r>
              <a:rPr lang="en-US" sz="2000" dirty="0"/>
              <a:t>Tight connection with EEA, RSC, JRC, ICES through </a:t>
            </a:r>
            <a:r>
              <a:rPr lang="en-US" sz="2000" b="1" dirty="0"/>
              <a:t>MSFD Experts Board meetings </a:t>
            </a:r>
            <a:r>
              <a:rPr lang="en-US" sz="2000" dirty="0"/>
              <a:t>to obtain feedbacks on data products useful for indicators of MSFD descriptors</a:t>
            </a:r>
            <a:endParaRPr lang="en-US" sz="2000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3" y="620688"/>
            <a:ext cx="6652256" cy="917218"/>
          </a:xfrm>
        </p:spPr>
        <p:txBody>
          <a:bodyPr/>
          <a:lstStyle/>
          <a:p>
            <a:r>
              <a:rPr lang="en-GB" dirty="0" smtClean="0"/>
              <a:t>Link </a:t>
            </a:r>
            <a:r>
              <a:rPr lang="en-GB" dirty="0"/>
              <a:t>to </a:t>
            </a:r>
            <a:r>
              <a:rPr lang="en-GB" dirty="0" smtClean="0"/>
              <a:t>EU Marine </a:t>
            </a:r>
            <a:r>
              <a:rPr lang="en-GB" dirty="0"/>
              <a:t>Strategy Framework Directive</a:t>
            </a:r>
          </a:p>
        </p:txBody>
      </p:sp>
      <p:pic>
        <p:nvPicPr>
          <p:cNvPr id="7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434" y="6160143"/>
            <a:ext cx="1460390" cy="4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www.helcom.fi/Logos/HELCOM%20logos/HELCOM%20logo%202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10587" r="5042" b="10780"/>
          <a:stretch/>
        </p:blipFill>
        <p:spPr bwMode="auto">
          <a:xfrm>
            <a:off x="1784639" y="5998183"/>
            <a:ext cx="839523" cy="76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://www.madeinvda.it/elementi/www/servizi/eventi/jrc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773" y="6155245"/>
            <a:ext cx="1065267" cy="45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http://www.camp-italy.org/partners/copy_of_Logos_UNEPMAP_Colour1.JPG/@@images/e126290c-3d0a-4cf0-b0ab-c70839b6d76b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654" y="6072987"/>
            <a:ext cx="1168049" cy="59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https://www.icpdr.org/main/sites/default/files/nodes/ck/images/dw/dw1401/p19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939" y="6071718"/>
            <a:ext cx="787600" cy="67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http://recyclingportal.eu/wp-content/uploads/2014/06/EE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1" y="6081551"/>
            <a:ext cx="1258752" cy="61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http://77.68.107.10/MREP/06/Images/ICES_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85" y="6072987"/>
            <a:ext cx="1017999" cy="57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2193" y="4114690"/>
            <a:ext cx="4921671" cy="1622529"/>
          </a:xfrm>
          <a:prstGeom prst="rect">
            <a:avLst/>
          </a:prstGeom>
        </p:spPr>
      </p:pic>
      <p:sp>
        <p:nvSpPr>
          <p:cNvPr id="17" name="Oval 18"/>
          <p:cNvSpPr/>
          <p:nvPr/>
        </p:nvSpPr>
        <p:spPr bwMode="auto">
          <a:xfrm>
            <a:off x="4772237" y="4936037"/>
            <a:ext cx="759884" cy="79017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Helvetica Light"/>
              <a:ea typeface="+mn-ea"/>
              <a:cs typeface="+mn-cs"/>
            </a:endParaRPr>
          </a:p>
        </p:txBody>
      </p:sp>
      <p:sp>
        <p:nvSpPr>
          <p:cNvPr id="18" name="Oval 19"/>
          <p:cNvSpPr/>
          <p:nvPr/>
        </p:nvSpPr>
        <p:spPr bwMode="auto">
          <a:xfrm>
            <a:off x="5322307" y="4055083"/>
            <a:ext cx="920252" cy="83057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Helvetica Light"/>
              <a:ea typeface="+mn-ea"/>
              <a:cs typeface="+mn-cs"/>
            </a:endParaRPr>
          </a:p>
        </p:txBody>
      </p:sp>
      <p:sp>
        <p:nvSpPr>
          <p:cNvPr id="19" name="Oval 20"/>
          <p:cNvSpPr/>
          <p:nvPr/>
        </p:nvSpPr>
        <p:spPr bwMode="auto">
          <a:xfrm>
            <a:off x="3048095" y="4940341"/>
            <a:ext cx="886911" cy="79017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Helvetica Light"/>
              <a:ea typeface="+mn-ea"/>
              <a:cs typeface="+mn-cs"/>
            </a:endParaRPr>
          </a:p>
        </p:txBody>
      </p:sp>
      <p:sp>
        <p:nvSpPr>
          <p:cNvPr id="20" name="Oval 21"/>
          <p:cNvSpPr/>
          <p:nvPr/>
        </p:nvSpPr>
        <p:spPr bwMode="auto">
          <a:xfrm>
            <a:off x="3901540" y="4898579"/>
            <a:ext cx="886912" cy="79017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Helvetic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71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5496" y="2204864"/>
            <a:ext cx="5400600" cy="360040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800" b="1" dirty="0" smtClean="0">
                <a:solidFill>
                  <a:srgbClr val="0E71B4"/>
                </a:solidFill>
              </a:rPr>
              <a:t>http</a:t>
            </a:r>
            <a:r>
              <a:rPr lang="en-US" sz="1800" b="1" dirty="0">
                <a:solidFill>
                  <a:srgbClr val="0E71B4"/>
                </a:solidFill>
              </a:rPr>
              <a:t>://</a:t>
            </a:r>
            <a:r>
              <a:rPr lang="en-US" sz="1800" b="1" dirty="0" smtClean="0">
                <a:solidFill>
                  <a:srgbClr val="0E71B4"/>
                </a:solidFill>
              </a:rPr>
              <a:t>www.emodnet-chemistry.eu/welcome</a:t>
            </a:r>
            <a:endParaRPr lang="en-US" sz="1800" b="1" dirty="0">
              <a:solidFill>
                <a:srgbClr val="0E71B4"/>
              </a:solidFill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734608" cy="576064"/>
          </a:xfrm>
        </p:spPr>
        <p:txBody>
          <a:bodyPr/>
          <a:lstStyle/>
          <a:p>
            <a:r>
              <a:rPr lang="en-US" dirty="0" smtClean="0"/>
              <a:t>More information on:</a:t>
            </a:r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825" y="1772816"/>
            <a:ext cx="3964942" cy="122413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825" y="3186356"/>
            <a:ext cx="3824664" cy="1637415"/>
          </a:xfrm>
          <a:prstGeom prst="rect">
            <a:avLst/>
          </a:prstGeom>
        </p:spPr>
      </p:pic>
      <p:sp>
        <p:nvSpPr>
          <p:cNvPr id="9" name="Segnaposto contenuto 1"/>
          <p:cNvSpPr txBox="1">
            <a:spLocks/>
          </p:cNvSpPr>
          <p:nvPr/>
        </p:nvSpPr>
        <p:spPr>
          <a:xfrm>
            <a:off x="185281" y="4175699"/>
            <a:ext cx="5256584" cy="3600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b="0" i="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b="0" i="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b="0" i="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b="0" i="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b="0" i="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600"/>
              </a:spcAft>
              <a:buFontTx/>
              <a:buNone/>
            </a:pPr>
            <a:r>
              <a:rPr lang="en-US" sz="1800" b="1" dirty="0" smtClean="0">
                <a:solidFill>
                  <a:srgbClr val="0E71B4"/>
                </a:solidFill>
              </a:rPr>
              <a:t>https://www.seadatanet.org/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FontTx/>
              <a:buNone/>
            </a:pPr>
            <a:endParaRPr lang="en-US" sz="1800" dirty="0" smtClean="0">
              <a:solidFill>
                <a:srgbClr val="0E71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1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modnet_ppt_04082017">
  <a:themeElements>
    <a:clrScheme name="Eudat-Color">
      <a:dk1>
        <a:srgbClr val="515151"/>
      </a:dk1>
      <a:lt1>
        <a:sysClr val="window" lastClr="FFFFFF"/>
      </a:lt1>
      <a:dk2>
        <a:srgbClr val="1F497D"/>
      </a:dk2>
      <a:lt2>
        <a:srgbClr val="EEECE1"/>
      </a:lt2>
      <a:accent1>
        <a:srgbClr val="1B216E"/>
      </a:accent1>
      <a:accent2>
        <a:srgbClr val="B01813"/>
      </a:accent2>
      <a:accent3>
        <a:srgbClr val="DF3A10"/>
      </a:accent3>
      <a:accent4>
        <a:srgbClr val="F39605"/>
      </a:accent4>
      <a:accent5>
        <a:srgbClr val="FBBE09"/>
      </a:accent5>
      <a:accent6>
        <a:srgbClr val="FFF3E6"/>
      </a:accent6>
      <a:hlink>
        <a:srgbClr val="B11913"/>
      </a:hlink>
      <a:folHlink>
        <a:srgbClr val="DF3B1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zione1" id="{EB6FF0D0-0D77-9146-BAB3-187392A38113}" vid="{5DEAB2C8-87BF-F149-A69F-30D4C9504F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B216E"/>
      </a:accent1>
      <a:accent2>
        <a:srgbClr val="B01813"/>
      </a:accent2>
      <a:accent3>
        <a:srgbClr val="DF3A10"/>
      </a:accent3>
      <a:accent4>
        <a:srgbClr val="F39605"/>
      </a:accent4>
      <a:accent5>
        <a:srgbClr val="FBBE09"/>
      </a:accent5>
      <a:accent6>
        <a:srgbClr val="FFF3E6"/>
      </a:accent6>
      <a:hlink>
        <a:srgbClr val="B11913"/>
      </a:hlink>
      <a:folHlink>
        <a:srgbClr val="DF3B13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Emodnet_ppt_04082017</Template>
  <TotalTime>8326</TotalTime>
  <Words>363</Words>
  <Application>Microsoft Office PowerPoint</Application>
  <PresentationFormat>Presentazione su schermo (4:3)</PresentationFormat>
  <Paragraphs>65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9</vt:i4>
      </vt:variant>
    </vt:vector>
  </HeadingPairs>
  <TitlesOfParts>
    <vt:vector size="20" baseType="lpstr">
      <vt:lpstr>Alte DIN 1451 Mittelschrift gepraegt</vt:lpstr>
      <vt:lpstr>Arial</vt:lpstr>
      <vt:lpstr>Calibri</vt:lpstr>
      <vt:lpstr>DejaVu Sans</vt:lpstr>
      <vt:lpstr>DIN Next LT Pro</vt:lpstr>
      <vt:lpstr>Helvetica Light</vt:lpstr>
      <vt:lpstr>Open Sans</vt:lpstr>
      <vt:lpstr>Symbol</vt:lpstr>
      <vt:lpstr>Wingdings</vt:lpstr>
      <vt:lpstr>Emodnet_ppt_04082017</vt:lpstr>
      <vt:lpstr>Office Theme</vt:lpstr>
      <vt:lpstr>Presentazione standard di PowerPoint</vt:lpstr>
      <vt:lpstr>What is EMODnet?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Link to EU Marine Strategy Framework Directive</vt:lpstr>
      <vt:lpstr>More information on: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Belen Martin Miguez</dc:creator>
  <cp:lastModifiedBy>MarinaL</cp:lastModifiedBy>
  <cp:revision>190</cp:revision>
  <cp:lastPrinted>2019-03-15T18:25:43Z</cp:lastPrinted>
  <dcterms:created xsi:type="dcterms:W3CDTF">2017-08-28T10:02:27Z</dcterms:created>
  <dcterms:modified xsi:type="dcterms:W3CDTF">2019-04-04T08:14:24Z</dcterms:modified>
</cp:coreProperties>
</file>