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Lst>
  <p:notesMasterIdLst>
    <p:notesMasterId r:id="rId27"/>
  </p:notesMasterIdLst>
  <p:handoutMasterIdLst>
    <p:handoutMasterId r:id="rId28"/>
  </p:handoutMasterIdLst>
  <p:sldIdLst>
    <p:sldId id="268" r:id="rId3"/>
    <p:sldId id="350" r:id="rId4"/>
    <p:sldId id="351" r:id="rId5"/>
    <p:sldId id="352" r:id="rId6"/>
    <p:sldId id="329" r:id="rId7"/>
    <p:sldId id="336" r:id="rId8"/>
    <p:sldId id="331" r:id="rId9"/>
    <p:sldId id="330" r:id="rId10"/>
    <p:sldId id="343" r:id="rId11"/>
    <p:sldId id="323" r:id="rId12"/>
    <p:sldId id="344" r:id="rId13"/>
    <p:sldId id="347" r:id="rId14"/>
    <p:sldId id="346" r:id="rId15"/>
    <p:sldId id="348" r:id="rId16"/>
    <p:sldId id="360" r:id="rId17"/>
    <p:sldId id="361" r:id="rId18"/>
    <p:sldId id="362" r:id="rId19"/>
    <p:sldId id="363" r:id="rId20"/>
    <p:sldId id="364" r:id="rId21"/>
    <p:sldId id="365" r:id="rId22"/>
    <p:sldId id="366" r:id="rId23"/>
    <p:sldId id="367" r:id="rId24"/>
    <p:sldId id="349" r:id="rId25"/>
    <p:sldId id="326" r:id="rId26"/>
  </p:sldIdLst>
  <p:sldSz cx="12192000" cy="6858000"/>
  <p:notesSz cx="6808788" cy="9940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7D78"/>
    <a:srgbClr val="AC8B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66" autoAdjust="0"/>
    <p:restoredTop sz="94660"/>
  </p:normalViewPr>
  <p:slideViewPr>
    <p:cSldViewPr snapToGrid="0">
      <p:cViewPr varScale="1">
        <p:scale>
          <a:sx n="86" d="100"/>
          <a:sy n="86" d="100"/>
        </p:scale>
        <p:origin x="331" y="72"/>
      </p:cViewPr>
      <p:guideLst>
        <p:guide orient="horz" pos="2160"/>
        <p:guide pos="3840"/>
      </p:guideLst>
    </p:cSldViewPr>
  </p:slideViewPr>
  <p:notesTextViewPr>
    <p:cViewPr>
      <p:scale>
        <a:sx n="1" d="1"/>
        <a:sy n="1" d="1"/>
      </p:scale>
      <p:origin x="0" y="0"/>
    </p:cViewPr>
  </p:notesTextViewPr>
  <p:sorterViewPr>
    <p:cViewPr>
      <p:scale>
        <a:sx n="100" d="100"/>
        <a:sy n="100" d="100"/>
      </p:scale>
      <p:origin x="0" y="-10572"/>
    </p:cViewPr>
  </p:sorterViewPr>
  <p:notesViewPr>
    <p:cSldViewPr snapToGrid="0">
      <p:cViewPr varScale="1">
        <p:scale>
          <a:sx n="55" d="100"/>
          <a:sy n="55" d="100"/>
        </p:scale>
        <p:origin x="3102" y="7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577" tIns="45789" rIns="91577" bIns="45789" rtlCol="0"/>
          <a:lstStyle>
            <a:lvl1pPr algn="l">
              <a:defRPr sz="1200"/>
            </a:lvl1pPr>
          </a:lstStyle>
          <a:p>
            <a:endParaRPr lang="en-GB"/>
          </a:p>
        </p:txBody>
      </p:sp>
      <p:sp>
        <p:nvSpPr>
          <p:cNvPr id="3" name="Date Placeholder 2"/>
          <p:cNvSpPr>
            <a:spLocks noGrp="1"/>
          </p:cNvSpPr>
          <p:nvPr>
            <p:ph type="dt" sz="quarter" idx="1"/>
          </p:nvPr>
        </p:nvSpPr>
        <p:spPr>
          <a:xfrm>
            <a:off x="3856738" y="0"/>
            <a:ext cx="2950475" cy="498773"/>
          </a:xfrm>
          <a:prstGeom prst="rect">
            <a:avLst/>
          </a:prstGeom>
        </p:spPr>
        <p:txBody>
          <a:bodyPr vert="horz" lIns="91577" tIns="45789" rIns="91577" bIns="45789" rtlCol="0"/>
          <a:lstStyle>
            <a:lvl1pPr algn="r">
              <a:defRPr sz="1200"/>
            </a:lvl1pPr>
          </a:lstStyle>
          <a:p>
            <a:fld id="{263FDCB7-04A6-406D-A1F0-02C4A1A1F2DA}" type="datetimeFigureOut">
              <a:rPr lang="en-GB" smtClean="0"/>
              <a:t>05/04/2019</a:t>
            </a:fld>
            <a:endParaRPr lang="en-GB"/>
          </a:p>
        </p:txBody>
      </p:sp>
      <p:sp>
        <p:nvSpPr>
          <p:cNvPr id="4" name="Footer Placeholder 3"/>
          <p:cNvSpPr>
            <a:spLocks noGrp="1"/>
          </p:cNvSpPr>
          <p:nvPr>
            <p:ph type="ftr" sz="quarter" idx="2"/>
          </p:nvPr>
        </p:nvSpPr>
        <p:spPr>
          <a:xfrm>
            <a:off x="0" y="9442155"/>
            <a:ext cx="2950475" cy="498772"/>
          </a:xfrm>
          <a:prstGeom prst="rect">
            <a:avLst/>
          </a:prstGeom>
        </p:spPr>
        <p:txBody>
          <a:bodyPr vert="horz" lIns="91577" tIns="45789" rIns="91577" bIns="45789" rtlCol="0" anchor="b"/>
          <a:lstStyle>
            <a:lvl1pPr algn="l">
              <a:defRPr sz="1200"/>
            </a:lvl1pPr>
          </a:lstStyle>
          <a:p>
            <a:endParaRPr lang="en-GB"/>
          </a:p>
        </p:txBody>
      </p:sp>
      <p:sp>
        <p:nvSpPr>
          <p:cNvPr id="5" name="Slide Number Placeholder 4"/>
          <p:cNvSpPr>
            <a:spLocks noGrp="1"/>
          </p:cNvSpPr>
          <p:nvPr>
            <p:ph type="sldNum" sz="quarter" idx="3"/>
          </p:nvPr>
        </p:nvSpPr>
        <p:spPr>
          <a:xfrm>
            <a:off x="3856738" y="9442155"/>
            <a:ext cx="2950475" cy="498772"/>
          </a:xfrm>
          <a:prstGeom prst="rect">
            <a:avLst/>
          </a:prstGeom>
        </p:spPr>
        <p:txBody>
          <a:bodyPr vert="horz" lIns="91577" tIns="45789" rIns="91577" bIns="45789" rtlCol="0" anchor="b"/>
          <a:lstStyle>
            <a:lvl1pPr algn="r">
              <a:defRPr sz="1200"/>
            </a:lvl1pPr>
          </a:lstStyle>
          <a:p>
            <a:fld id="{0610A556-0603-4967-BC57-0DB2CF7106DB}" type="slidenum">
              <a:rPr lang="en-GB" smtClean="0"/>
              <a:t>‹#›</a:t>
            </a:fld>
            <a:endParaRPr lang="en-GB"/>
          </a:p>
        </p:txBody>
      </p:sp>
    </p:spTree>
    <p:extLst>
      <p:ext uri="{BB962C8B-B14F-4D97-AF65-F5344CB8AC3E}">
        <p14:creationId xmlns:p14="http://schemas.microsoft.com/office/powerpoint/2010/main" val="28383995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0475" cy="498773"/>
          </a:xfrm>
          <a:prstGeom prst="rect">
            <a:avLst/>
          </a:prstGeom>
        </p:spPr>
        <p:txBody>
          <a:bodyPr vert="horz" lIns="91577" tIns="45789" rIns="91577" bIns="45789" rtlCol="0"/>
          <a:lstStyle>
            <a:lvl1pPr algn="l">
              <a:defRPr sz="1200"/>
            </a:lvl1pPr>
          </a:lstStyle>
          <a:p>
            <a:endParaRPr lang="en-GB"/>
          </a:p>
        </p:txBody>
      </p:sp>
      <p:sp>
        <p:nvSpPr>
          <p:cNvPr id="3" name="Date Placeholder 2"/>
          <p:cNvSpPr>
            <a:spLocks noGrp="1"/>
          </p:cNvSpPr>
          <p:nvPr>
            <p:ph type="dt" idx="1"/>
          </p:nvPr>
        </p:nvSpPr>
        <p:spPr>
          <a:xfrm>
            <a:off x="3856738" y="0"/>
            <a:ext cx="2950475" cy="498773"/>
          </a:xfrm>
          <a:prstGeom prst="rect">
            <a:avLst/>
          </a:prstGeom>
        </p:spPr>
        <p:txBody>
          <a:bodyPr vert="horz" lIns="91577" tIns="45789" rIns="91577" bIns="45789" rtlCol="0"/>
          <a:lstStyle>
            <a:lvl1pPr algn="r">
              <a:defRPr sz="1200"/>
            </a:lvl1pPr>
          </a:lstStyle>
          <a:p>
            <a:fld id="{F9EBC168-89D0-4E70-BF46-ACB3793894B1}" type="datetimeFigureOut">
              <a:rPr lang="en-GB" smtClean="0"/>
              <a:t>05/04/2019</a:t>
            </a:fld>
            <a:endParaRPr lang="en-GB"/>
          </a:p>
        </p:txBody>
      </p:sp>
      <p:sp>
        <p:nvSpPr>
          <p:cNvPr id="4" name="Slide Image Placeholder 3"/>
          <p:cNvSpPr>
            <a:spLocks noGrp="1" noRot="1" noChangeAspect="1"/>
          </p:cNvSpPr>
          <p:nvPr>
            <p:ph type="sldImg" idx="2"/>
          </p:nvPr>
        </p:nvSpPr>
        <p:spPr>
          <a:xfrm>
            <a:off x="422275" y="1243013"/>
            <a:ext cx="5964238" cy="3354387"/>
          </a:xfrm>
          <a:prstGeom prst="rect">
            <a:avLst/>
          </a:prstGeom>
          <a:noFill/>
          <a:ln w="12700">
            <a:solidFill>
              <a:prstClr val="black"/>
            </a:solidFill>
          </a:ln>
        </p:spPr>
        <p:txBody>
          <a:bodyPr vert="horz" lIns="91577" tIns="45789" rIns="91577" bIns="45789" rtlCol="0" anchor="ctr"/>
          <a:lstStyle/>
          <a:p>
            <a:endParaRPr lang="en-GB"/>
          </a:p>
        </p:txBody>
      </p:sp>
      <p:sp>
        <p:nvSpPr>
          <p:cNvPr id="5" name="Notes Placeholder 4"/>
          <p:cNvSpPr>
            <a:spLocks noGrp="1"/>
          </p:cNvSpPr>
          <p:nvPr>
            <p:ph type="body" sz="quarter" idx="3"/>
          </p:nvPr>
        </p:nvSpPr>
        <p:spPr>
          <a:xfrm>
            <a:off x="680880" y="4784069"/>
            <a:ext cx="5447030" cy="3914240"/>
          </a:xfrm>
          <a:prstGeom prst="rect">
            <a:avLst/>
          </a:prstGeom>
        </p:spPr>
        <p:txBody>
          <a:bodyPr vert="horz" lIns="91577" tIns="45789" rIns="91577" bIns="457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2155"/>
            <a:ext cx="2950475" cy="498772"/>
          </a:xfrm>
          <a:prstGeom prst="rect">
            <a:avLst/>
          </a:prstGeom>
        </p:spPr>
        <p:txBody>
          <a:bodyPr vert="horz" lIns="91577" tIns="45789" rIns="91577" bIns="45789" rtlCol="0" anchor="b"/>
          <a:lstStyle>
            <a:lvl1pPr algn="l">
              <a:defRPr sz="1200"/>
            </a:lvl1pPr>
          </a:lstStyle>
          <a:p>
            <a:endParaRPr lang="en-GB"/>
          </a:p>
        </p:txBody>
      </p:sp>
      <p:sp>
        <p:nvSpPr>
          <p:cNvPr id="7" name="Slide Number Placeholder 6"/>
          <p:cNvSpPr>
            <a:spLocks noGrp="1"/>
          </p:cNvSpPr>
          <p:nvPr>
            <p:ph type="sldNum" sz="quarter" idx="5"/>
          </p:nvPr>
        </p:nvSpPr>
        <p:spPr>
          <a:xfrm>
            <a:off x="3856738" y="9442155"/>
            <a:ext cx="2950475" cy="498772"/>
          </a:xfrm>
          <a:prstGeom prst="rect">
            <a:avLst/>
          </a:prstGeom>
        </p:spPr>
        <p:txBody>
          <a:bodyPr vert="horz" lIns="91577" tIns="45789" rIns="91577" bIns="45789" rtlCol="0" anchor="b"/>
          <a:lstStyle>
            <a:lvl1pPr algn="r">
              <a:defRPr sz="1200"/>
            </a:lvl1pPr>
          </a:lstStyle>
          <a:p>
            <a:fld id="{0F61F26A-7CF5-45E1-A120-532169288B2F}" type="slidenum">
              <a:rPr lang="en-GB" smtClean="0"/>
              <a:t>‹#›</a:t>
            </a:fld>
            <a:endParaRPr lang="en-GB"/>
          </a:p>
        </p:txBody>
      </p:sp>
    </p:spTree>
    <p:extLst>
      <p:ext uri="{BB962C8B-B14F-4D97-AF65-F5344CB8AC3E}">
        <p14:creationId xmlns:p14="http://schemas.microsoft.com/office/powerpoint/2010/main" val="42774138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3038" y="923925"/>
            <a:ext cx="4429125" cy="24923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7201BC-94E4-4101-962D-54511777D224}" type="slidenum">
              <a:rPr lang="en-GB" smtClean="0">
                <a:solidFill>
                  <a:prstClr val="black"/>
                </a:solidFill>
              </a:rPr>
              <a:pPr/>
              <a:t>1</a:t>
            </a:fld>
            <a:endParaRPr lang="en-GB" dirty="0">
              <a:solidFill>
                <a:prstClr val="black"/>
              </a:solidFill>
            </a:endParaRPr>
          </a:p>
        </p:txBody>
      </p:sp>
    </p:spTree>
    <p:extLst>
      <p:ext uri="{BB962C8B-B14F-4D97-AF65-F5344CB8AC3E}">
        <p14:creationId xmlns:p14="http://schemas.microsoft.com/office/powerpoint/2010/main" val="37632547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13038" y="923925"/>
            <a:ext cx="4429125" cy="249237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77201BC-94E4-4101-962D-54511777D224}"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07862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F61F26A-7CF5-45E1-A120-532169288B2F}" type="slidenum">
              <a:rPr lang="en-GB" smtClean="0"/>
              <a:t>2</a:t>
            </a:fld>
            <a:endParaRPr lang="en-GB"/>
          </a:p>
        </p:txBody>
      </p:sp>
    </p:spTree>
    <p:extLst>
      <p:ext uri="{BB962C8B-B14F-4D97-AF65-F5344CB8AC3E}">
        <p14:creationId xmlns:p14="http://schemas.microsoft.com/office/powerpoint/2010/main" val="495124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GB" dirty="0"/>
          </a:p>
        </p:txBody>
      </p:sp>
      <p:sp>
        <p:nvSpPr>
          <p:cNvPr id="4" name="Slide Number Placeholder 3"/>
          <p:cNvSpPr>
            <a:spLocks noGrp="1"/>
          </p:cNvSpPr>
          <p:nvPr>
            <p:ph type="sldNum" sz="quarter" idx="10"/>
          </p:nvPr>
        </p:nvSpPr>
        <p:spPr/>
        <p:txBody>
          <a:bodyPr/>
          <a:lstStyle/>
          <a:p>
            <a:fld id="{777201BC-94E4-4101-962D-54511777D224}" type="slidenum">
              <a:rPr lang="en-GB" smtClean="0"/>
              <a:pPr/>
              <a:t>7</a:t>
            </a:fld>
            <a:endParaRPr lang="en-GB" dirty="0"/>
          </a:p>
        </p:txBody>
      </p:sp>
    </p:spTree>
    <p:extLst>
      <p:ext uri="{BB962C8B-B14F-4D97-AF65-F5344CB8AC3E}">
        <p14:creationId xmlns:p14="http://schemas.microsoft.com/office/powerpoint/2010/main" val="15908794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xfrm>
            <a:off x="679450" y="4530725"/>
            <a:ext cx="5767388" cy="5005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a:p>
          <a:p>
            <a:pPr eaLnBrk="1" hangingPunct="1">
              <a:spcBef>
                <a:spcPct val="0"/>
              </a:spcBef>
            </a:pPr>
            <a:endParaRPr lang="en-GB" altLang="en-US" dirty="0"/>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D0736964-FF47-4ABB-84A4-E699671BDBD6}" type="slidenum">
              <a:rPr lang="en-GB" altLang="en-US" smtClean="0">
                <a:solidFill>
                  <a:prstClr val="black"/>
                </a:solidFill>
              </a:rPr>
              <a:pPr fontAlgn="base">
                <a:spcBef>
                  <a:spcPct val="0"/>
                </a:spcBef>
                <a:spcAft>
                  <a:spcPct val="0"/>
                </a:spcAft>
              </a:pPr>
              <a:t>8</a:t>
            </a:fld>
            <a:endParaRPr lang="en-GB" altLang="en-US">
              <a:solidFill>
                <a:prstClr val="black"/>
              </a:solidFill>
            </a:endParaRPr>
          </a:p>
        </p:txBody>
      </p:sp>
    </p:spTree>
    <p:extLst>
      <p:ext uri="{BB962C8B-B14F-4D97-AF65-F5344CB8AC3E}">
        <p14:creationId xmlns:p14="http://schemas.microsoft.com/office/powerpoint/2010/main" val="18914488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 the H2020 cluster of indicators aims to address the waste and marine litter in holistic way. </a:t>
            </a:r>
            <a:r>
              <a:rPr lang="en-GB" sz="1200" kern="1200">
                <a:solidFill>
                  <a:schemeClr val="tx1"/>
                </a:solidFill>
                <a:effectLst/>
                <a:latin typeface="+mn-lt"/>
                <a:ea typeface="+mn-ea"/>
                <a:cs typeface="+mn-cs"/>
              </a:rPr>
              <a:t>Not only focusing on assessing trends od the state of pollution in the sea, but trying to capture it from a source perspective – from a waste generation and management on land.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 the set of indicator therefore tries to make the link between marine litter and waste management,</a:t>
            </a:r>
            <a:r>
              <a:rPr lang="en-GB" sz="1200" kern="1200" baseline="0" dirty="0">
                <a:solidFill>
                  <a:schemeClr val="tx1"/>
                </a:solidFill>
                <a:effectLst/>
                <a:latin typeface="+mn-lt"/>
                <a:ea typeface="+mn-ea"/>
                <a:cs typeface="+mn-cs"/>
              </a:rPr>
              <a:t> as an attempt to</a:t>
            </a:r>
            <a:r>
              <a:rPr lang="en-GB" sz="1200" kern="1200" dirty="0">
                <a:solidFill>
                  <a:schemeClr val="tx1"/>
                </a:solidFill>
                <a:effectLst/>
                <a:latin typeface="+mn-lt"/>
                <a:ea typeface="+mn-ea"/>
                <a:cs typeface="+mn-cs"/>
              </a:rPr>
              <a:t> improve the interlinkages between pressures with state and impact. </a:t>
            </a:r>
            <a:endParaRPr lang="en-GB" dirty="0"/>
          </a:p>
        </p:txBody>
      </p:sp>
      <p:sp>
        <p:nvSpPr>
          <p:cNvPr id="4" name="Slide Number Placeholder 3"/>
          <p:cNvSpPr>
            <a:spLocks noGrp="1"/>
          </p:cNvSpPr>
          <p:nvPr>
            <p:ph type="sldNum" sz="quarter" idx="10"/>
          </p:nvPr>
        </p:nvSpPr>
        <p:spPr/>
        <p:txBody>
          <a:bodyPr/>
          <a:lstStyle/>
          <a:p>
            <a:fld id="{0F61F26A-7CF5-45E1-A120-532169288B2F}" type="slidenum">
              <a:rPr lang="en-GB" smtClean="0"/>
              <a:t>15</a:t>
            </a:fld>
            <a:endParaRPr lang="en-GB"/>
          </a:p>
        </p:txBody>
      </p:sp>
    </p:spTree>
    <p:extLst>
      <p:ext uri="{BB962C8B-B14F-4D97-AF65-F5344CB8AC3E}">
        <p14:creationId xmlns:p14="http://schemas.microsoft.com/office/powerpoint/2010/main" val="5678592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 the H2020 cluster of indicators aims to address the waste and marine litter in holistic way. </a:t>
            </a:r>
            <a:r>
              <a:rPr lang="en-GB" sz="1200" kern="1200">
                <a:solidFill>
                  <a:schemeClr val="tx1"/>
                </a:solidFill>
                <a:effectLst/>
                <a:latin typeface="+mn-lt"/>
                <a:ea typeface="+mn-ea"/>
                <a:cs typeface="+mn-cs"/>
              </a:rPr>
              <a:t>Not only focusing on assessing trends od the state of pollution in the sea, but trying to capture it from a source perspective – from a waste generation and management on land.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 the set of indicator therefore tries to make the link between marine litter and waste management,</a:t>
            </a:r>
            <a:r>
              <a:rPr lang="en-GB" sz="1200" kern="1200" baseline="0" dirty="0">
                <a:solidFill>
                  <a:schemeClr val="tx1"/>
                </a:solidFill>
                <a:effectLst/>
                <a:latin typeface="+mn-lt"/>
                <a:ea typeface="+mn-ea"/>
                <a:cs typeface="+mn-cs"/>
              </a:rPr>
              <a:t> as an attempt to</a:t>
            </a:r>
            <a:r>
              <a:rPr lang="en-GB" sz="1200" kern="1200" dirty="0">
                <a:solidFill>
                  <a:schemeClr val="tx1"/>
                </a:solidFill>
                <a:effectLst/>
                <a:latin typeface="+mn-lt"/>
                <a:ea typeface="+mn-ea"/>
                <a:cs typeface="+mn-cs"/>
              </a:rPr>
              <a:t> improve the interlinkages between pressures with state and impact. </a:t>
            </a:r>
            <a:endParaRPr lang="en-GB" dirty="0"/>
          </a:p>
        </p:txBody>
      </p:sp>
      <p:sp>
        <p:nvSpPr>
          <p:cNvPr id="4" name="Slide Number Placeholder 3"/>
          <p:cNvSpPr>
            <a:spLocks noGrp="1"/>
          </p:cNvSpPr>
          <p:nvPr>
            <p:ph type="sldNum" sz="quarter" idx="10"/>
          </p:nvPr>
        </p:nvSpPr>
        <p:spPr/>
        <p:txBody>
          <a:bodyPr/>
          <a:lstStyle/>
          <a:p>
            <a:fld id="{0F61F26A-7CF5-45E1-A120-532169288B2F}" type="slidenum">
              <a:rPr lang="en-GB" smtClean="0"/>
              <a:t>16</a:t>
            </a:fld>
            <a:endParaRPr lang="en-GB"/>
          </a:p>
        </p:txBody>
      </p:sp>
    </p:spTree>
    <p:extLst>
      <p:ext uri="{BB962C8B-B14F-4D97-AF65-F5344CB8AC3E}">
        <p14:creationId xmlns:p14="http://schemas.microsoft.com/office/powerpoint/2010/main" val="5678592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GB" sz="1200" kern="1200" dirty="0">
                <a:solidFill>
                  <a:schemeClr val="tx1"/>
                </a:solidFill>
                <a:effectLst/>
                <a:latin typeface="+mn-lt"/>
                <a:ea typeface="+mn-ea"/>
                <a:cs typeface="+mn-cs"/>
              </a:rPr>
              <a:t>special </a:t>
            </a:r>
            <a:r>
              <a:rPr lang="en-GB" sz="1200" u="sng" kern="1200" dirty="0">
                <a:solidFill>
                  <a:schemeClr val="tx1"/>
                </a:solidFill>
                <a:effectLst/>
                <a:latin typeface="+mn-lt"/>
                <a:ea typeface="+mn-ea"/>
                <a:cs typeface="+mn-cs"/>
              </a:rPr>
              <a:t>focus of plastic </a:t>
            </a:r>
            <a:r>
              <a:rPr lang="en-GB" sz="1200" kern="1200" dirty="0">
                <a:solidFill>
                  <a:schemeClr val="tx1"/>
                </a:solidFill>
                <a:effectLst/>
                <a:latin typeface="+mn-lt"/>
                <a:ea typeface="+mn-ea"/>
                <a:cs typeface="+mn-cs"/>
              </a:rPr>
              <a:t>across the defined indicators: largest fraction of marine litter but also the material that raises more concern</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sz="1200" u="none" kern="1200" dirty="0">
                <a:solidFill>
                  <a:schemeClr val="tx1"/>
                </a:solidFill>
                <a:effectLst/>
                <a:latin typeface="+mn-lt"/>
                <a:ea typeface="+mn-ea"/>
                <a:cs typeface="+mn-cs"/>
              </a:rPr>
              <a:t>Special </a:t>
            </a:r>
            <a:r>
              <a:rPr lang="en-GB" sz="1200" u="sng" kern="1200" dirty="0">
                <a:solidFill>
                  <a:schemeClr val="tx1"/>
                </a:solidFill>
                <a:effectLst/>
                <a:latin typeface="+mn-lt"/>
                <a:ea typeface="+mn-ea"/>
                <a:cs typeface="+mn-cs"/>
              </a:rPr>
              <a:t>focus on the coastal areas</a:t>
            </a:r>
            <a:r>
              <a:rPr lang="en-GB" sz="1200" kern="1200" dirty="0">
                <a:solidFill>
                  <a:schemeClr val="tx1"/>
                </a:solidFill>
                <a:effectLst/>
                <a:latin typeface="+mn-lt"/>
                <a:ea typeface="+mn-ea"/>
                <a:cs typeface="+mn-cs"/>
              </a:rPr>
              <a:t>, due to the proximity of sources, the density of population in this area and the importance of economic activities such as the tourism sector. National figures say very few things on the leakages of waste that ends up as ML. Mapping the coastal cities and their performance, to assess their leakages and provide them suggestions for improvement. The geographical scale in which monitoring and indicators will be applied is a crucial and urgent issue.</a:t>
            </a: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sz="1200" kern="1200" dirty="0">
                <a:solidFill>
                  <a:schemeClr val="tx1"/>
                </a:solidFill>
                <a:effectLst/>
                <a:latin typeface="+mn-lt"/>
                <a:ea typeface="+mn-ea"/>
                <a:cs typeface="+mn-cs"/>
              </a:rPr>
              <a:t>Assuming that there is a direct link between </a:t>
            </a:r>
            <a:r>
              <a:rPr lang="en-GB" sz="1200" u="sng" kern="1200" dirty="0">
                <a:solidFill>
                  <a:schemeClr val="tx1"/>
                </a:solidFill>
                <a:effectLst/>
                <a:latin typeface="+mn-lt"/>
                <a:ea typeface="+mn-ea"/>
                <a:cs typeface="+mn-cs"/>
              </a:rPr>
              <a:t>coastal dumpsites and ML quantities</a:t>
            </a:r>
            <a:r>
              <a:rPr lang="en-GB" sz="1200" kern="1200" dirty="0">
                <a:solidFill>
                  <a:schemeClr val="tx1"/>
                </a:solidFill>
                <a:effectLst/>
                <a:latin typeface="+mn-lt"/>
                <a:ea typeface="+mn-ea"/>
                <a:cs typeface="+mn-cs"/>
              </a:rPr>
              <a:t>,  as a source “hotspot”, these have been particularly considered in this set of indicators. Dumpsites are uncontrolled disposal sites, with no environmental protection</a:t>
            </a:r>
          </a:p>
        </p:txBody>
      </p:sp>
      <p:sp>
        <p:nvSpPr>
          <p:cNvPr id="4" name="Slide Number Placeholder 3"/>
          <p:cNvSpPr>
            <a:spLocks noGrp="1"/>
          </p:cNvSpPr>
          <p:nvPr>
            <p:ph type="sldNum" sz="quarter" idx="10"/>
          </p:nvPr>
        </p:nvSpPr>
        <p:spPr/>
        <p:txBody>
          <a:bodyPr/>
          <a:lstStyle/>
          <a:p>
            <a:fld id="{0F61F26A-7CF5-45E1-A120-532169288B2F}" type="slidenum">
              <a:rPr lang="en-GB" smtClean="0"/>
              <a:t>19</a:t>
            </a:fld>
            <a:endParaRPr lang="en-GB"/>
          </a:p>
        </p:txBody>
      </p:sp>
    </p:spTree>
    <p:extLst>
      <p:ext uri="{BB962C8B-B14F-4D97-AF65-F5344CB8AC3E}">
        <p14:creationId xmlns:p14="http://schemas.microsoft.com/office/powerpoint/2010/main" val="31622199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F61F26A-7CF5-45E1-A120-532169288B2F}" type="slidenum">
              <a:rPr lang="en-GB" smtClean="0"/>
              <a:t>21</a:t>
            </a:fld>
            <a:endParaRPr lang="en-GB"/>
          </a:p>
        </p:txBody>
      </p:sp>
    </p:spTree>
    <p:extLst>
      <p:ext uri="{BB962C8B-B14F-4D97-AF65-F5344CB8AC3E}">
        <p14:creationId xmlns:p14="http://schemas.microsoft.com/office/powerpoint/2010/main" val="26421857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 the H2020 cluster of indicators aims to address the waste and marine litter in holistic way. </a:t>
            </a:r>
            <a:r>
              <a:rPr lang="en-GB" sz="1200" kern="1200">
                <a:solidFill>
                  <a:schemeClr val="tx1"/>
                </a:solidFill>
                <a:effectLst/>
                <a:latin typeface="+mn-lt"/>
                <a:ea typeface="+mn-ea"/>
                <a:cs typeface="+mn-cs"/>
              </a:rPr>
              <a:t>Not only focusing on assessing trends od the state of pollution in the sea, but trying to capture it from a source perspective – from a waste generation and management on land.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200" kern="120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 the set of indicator therefore tries to make the link between marine litter and waste management,</a:t>
            </a:r>
            <a:r>
              <a:rPr lang="en-GB" sz="1200" kern="1200" baseline="0" dirty="0">
                <a:solidFill>
                  <a:schemeClr val="tx1"/>
                </a:solidFill>
                <a:effectLst/>
                <a:latin typeface="+mn-lt"/>
                <a:ea typeface="+mn-ea"/>
                <a:cs typeface="+mn-cs"/>
              </a:rPr>
              <a:t> as an attempt to</a:t>
            </a:r>
            <a:r>
              <a:rPr lang="en-GB" sz="1200" kern="1200" dirty="0">
                <a:solidFill>
                  <a:schemeClr val="tx1"/>
                </a:solidFill>
                <a:effectLst/>
                <a:latin typeface="+mn-lt"/>
                <a:ea typeface="+mn-ea"/>
                <a:cs typeface="+mn-cs"/>
              </a:rPr>
              <a:t> improve the interlinkages between pressures with state and impact. </a:t>
            </a:r>
            <a:endParaRPr lang="en-GB" dirty="0"/>
          </a:p>
        </p:txBody>
      </p:sp>
      <p:sp>
        <p:nvSpPr>
          <p:cNvPr id="4" name="Slide Number Placeholder 3"/>
          <p:cNvSpPr>
            <a:spLocks noGrp="1"/>
          </p:cNvSpPr>
          <p:nvPr>
            <p:ph type="sldNum" sz="quarter" idx="10"/>
          </p:nvPr>
        </p:nvSpPr>
        <p:spPr/>
        <p:txBody>
          <a:bodyPr/>
          <a:lstStyle/>
          <a:p>
            <a:fld id="{0F61F26A-7CF5-45E1-A120-532169288B2F}" type="slidenum">
              <a:rPr lang="en-GB" smtClean="0">
                <a:solidFill>
                  <a:prstClr val="black"/>
                </a:solidFill>
              </a:rPr>
              <a:pPr/>
              <a:t>22</a:t>
            </a:fld>
            <a:endParaRPr lang="en-GB">
              <a:solidFill>
                <a:prstClr val="black"/>
              </a:solidFill>
            </a:endParaRPr>
          </a:p>
        </p:txBody>
      </p:sp>
    </p:spTree>
    <p:extLst>
      <p:ext uri="{BB962C8B-B14F-4D97-AF65-F5344CB8AC3E}">
        <p14:creationId xmlns:p14="http://schemas.microsoft.com/office/powerpoint/2010/main" val="5678592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334923F-A7AF-42BD-BC8D-2F1E028C2E4F}" type="datetimeFigureOut">
              <a:rPr lang="en-GB" smtClean="0"/>
              <a:t>05/04/2019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5CA85A-A691-4FD3-88A6-05837DCA0CD2}" type="slidenum">
              <a:rPr lang="en-GB" smtClean="0"/>
              <a:t>‹#›</a:t>
            </a:fld>
            <a:endParaRPr lang="en-GB"/>
          </a:p>
        </p:txBody>
      </p:sp>
    </p:spTree>
    <p:extLst>
      <p:ext uri="{BB962C8B-B14F-4D97-AF65-F5344CB8AC3E}">
        <p14:creationId xmlns:p14="http://schemas.microsoft.com/office/powerpoint/2010/main" val="250374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334923F-A7AF-42BD-BC8D-2F1E028C2E4F}" type="datetimeFigureOut">
              <a:rPr lang="en-GB" smtClean="0"/>
              <a:t>05/04/2019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5CA85A-A691-4FD3-88A6-05837DCA0CD2}" type="slidenum">
              <a:rPr lang="en-GB" smtClean="0"/>
              <a:t>‹#›</a:t>
            </a:fld>
            <a:endParaRPr lang="en-GB"/>
          </a:p>
        </p:txBody>
      </p:sp>
    </p:spTree>
    <p:extLst>
      <p:ext uri="{BB962C8B-B14F-4D97-AF65-F5344CB8AC3E}">
        <p14:creationId xmlns:p14="http://schemas.microsoft.com/office/powerpoint/2010/main" val="11353195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334923F-A7AF-42BD-BC8D-2F1E028C2E4F}" type="datetimeFigureOut">
              <a:rPr lang="en-GB" smtClean="0"/>
              <a:t>05/04/2019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5CA85A-A691-4FD3-88A6-05837DCA0CD2}" type="slidenum">
              <a:rPr lang="en-GB" smtClean="0"/>
              <a:t>‹#›</a:t>
            </a:fld>
            <a:endParaRPr lang="en-GB"/>
          </a:p>
        </p:txBody>
      </p:sp>
    </p:spTree>
    <p:extLst>
      <p:ext uri="{BB962C8B-B14F-4D97-AF65-F5344CB8AC3E}">
        <p14:creationId xmlns:p14="http://schemas.microsoft.com/office/powerpoint/2010/main" val="41451599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Graphs_European Briefings">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2711228" y="2036618"/>
            <a:ext cx="8870319" cy="395685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ext Placeholder 6"/>
          <p:cNvSpPr>
            <a:spLocks noGrp="1"/>
          </p:cNvSpPr>
          <p:nvPr>
            <p:ph type="body" sz="quarter" idx="11" hasCustomPrompt="1"/>
          </p:nvPr>
        </p:nvSpPr>
        <p:spPr>
          <a:xfrm>
            <a:off x="2711227" y="224416"/>
            <a:ext cx="8870319" cy="1279264"/>
          </a:xfrm>
          <a:prstGeom prst="rect">
            <a:avLst/>
          </a:prstGeom>
        </p:spPr>
        <p:txBody>
          <a:bodyPr/>
          <a:lstStyle>
            <a:lvl1pPr marL="0" indent="0">
              <a:buNone/>
              <a:defRPr b="1" baseline="0"/>
            </a:lvl1pPr>
            <a:lvl2pPr marL="562751" indent="0">
              <a:buNone/>
              <a:defRPr b="1"/>
            </a:lvl2pPr>
          </a:lstStyle>
          <a:p>
            <a:pPr lvl="0"/>
            <a:r>
              <a:rPr lang="en-US" dirty="0"/>
              <a:t>Slide title goes here</a:t>
            </a:r>
            <a:br>
              <a:rPr lang="en-US" dirty="0"/>
            </a:br>
            <a:r>
              <a:rPr lang="en-US" dirty="0"/>
              <a:t>Max two lines</a:t>
            </a:r>
          </a:p>
        </p:txBody>
      </p:sp>
    </p:spTree>
    <p:extLst>
      <p:ext uri="{BB962C8B-B14F-4D97-AF65-F5344CB8AC3E}">
        <p14:creationId xmlns:p14="http://schemas.microsoft.com/office/powerpoint/2010/main" val="38659677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key message_image_Synthesis">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900262" y="75538"/>
            <a:ext cx="10353893" cy="531292"/>
          </a:xfrm>
          <a:prstGeom prst="rect">
            <a:avLst/>
          </a:prstGeom>
        </p:spPr>
        <p:txBody>
          <a:bodyPr/>
          <a:lstStyle>
            <a:lvl1pPr marL="0" indent="0">
              <a:buNone/>
              <a:defRPr sz="3446" b="1">
                <a:solidFill>
                  <a:srgbClr val="002060"/>
                </a:solidFill>
              </a:defRPr>
            </a:lvl1pPr>
          </a:lstStyle>
          <a:p>
            <a:pPr lvl="0"/>
            <a:r>
              <a:rPr lang="en-US" dirty="0"/>
              <a:t>Slide title goes here</a:t>
            </a:r>
            <a:endParaRPr lang="en-GB" dirty="0"/>
          </a:p>
        </p:txBody>
      </p:sp>
      <p:sp>
        <p:nvSpPr>
          <p:cNvPr id="3" name="Content Placeholder 2"/>
          <p:cNvSpPr>
            <a:spLocks noGrp="1"/>
          </p:cNvSpPr>
          <p:nvPr>
            <p:ph sz="quarter" idx="11"/>
          </p:nvPr>
        </p:nvSpPr>
        <p:spPr>
          <a:xfrm>
            <a:off x="900113" y="1249363"/>
            <a:ext cx="10353675" cy="4583112"/>
          </a:xfrm>
          <a:prstGeom prst="rect">
            <a:avLst/>
          </a:prstGeom>
        </p:spPr>
        <p:txBody>
          <a:bodyPr/>
          <a:lstStyle>
            <a:lvl1pPr>
              <a:defRPr>
                <a:solidFill>
                  <a:srgbClr val="113A60"/>
                </a:solidFill>
              </a:defRPr>
            </a:lvl1pPr>
            <a:lvl2pPr>
              <a:defRPr>
                <a:solidFill>
                  <a:srgbClr val="113A60"/>
                </a:solidFill>
              </a:defRPr>
            </a:lvl2pPr>
            <a:lvl3pPr>
              <a:defRPr>
                <a:solidFill>
                  <a:srgbClr val="113A60"/>
                </a:solidFill>
              </a:defRPr>
            </a:lvl3pPr>
            <a:lvl4pPr>
              <a:defRPr>
                <a:solidFill>
                  <a:srgbClr val="113A60"/>
                </a:solidFill>
              </a:defRPr>
            </a:lvl4pPr>
            <a:lvl5pPr>
              <a:defRPr>
                <a:solidFill>
                  <a:srgbClr val="113A6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2995396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key message_image_Synthesis">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900262" y="75538"/>
            <a:ext cx="10353893" cy="531292"/>
          </a:xfrm>
          <a:prstGeom prst="rect">
            <a:avLst/>
          </a:prstGeom>
        </p:spPr>
        <p:txBody>
          <a:bodyPr/>
          <a:lstStyle>
            <a:lvl1pPr marL="0" indent="0">
              <a:buNone/>
              <a:defRPr sz="2585" b="1">
                <a:solidFill>
                  <a:srgbClr val="002060"/>
                </a:solidFill>
              </a:defRPr>
            </a:lvl1pPr>
          </a:lstStyle>
          <a:p>
            <a:pPr lvl="0"/>
            <a:r>
              <a:rPr lang="en-US" dirty="0"/>
              <a:t>Slide title goes here</a:t>
            </a:r>
            <a:endParaRPr lang="en-GB" dirty="0"/>
          </a:p>
        </p:txBody>
      </p:sp>
    </p:spTree>
    <p:extLst>
      <p:ext uri="{BB962C8B-B14F-4D97-AF65-F5344CB8AC3E}">
        <p14:creationId xmlns:p14="http://schemas.microsoft.com/office/powerpoint/2010/main" val="31021120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562068" y="390871"/>
            <a:ext cx="3642894" cy="265834"/>
          </a:xfrm>
          <a:prstGeom prst="rect">
            <a:avLst/>
          </a:prstGeom>
        </p:spPr>
        <p:txBody>
          <a:bodyPr/>
          <a:lstStyle>
            <a:lvl1pPr marL="0" indent="0">
              <a:buNone/>
              <a:defRPr sz="1100" b="1">
                <a:solidFill>
                  <a:schemeClr val="bg1"/>
                </a:solidFill>
                <a:latin typeface="Calibri" panose="020F0502020204030204" pitchFamily="34" charset="0"/>
                <a:cs typeface="Calibri" panose="020F0502020204030204" pitchFamily="34" charset="0"/>
              </a:defRPr>
            </a:lvl1pPr>
          </a:lstStyle>
          <a:p>
            <a:pPr lvl="0"/>
            <a:r>
              <a:rPr lang="en-US" dirty="0"/>
              <a:t>Speaker I Date I Venue</a:t>
            </a:r>
            <a:endParaRPr lang="en-GB" dirty="0"/>
          </a:p>
        </p:txBody>
      </p:sp>
      <p:sp>
        <p:nvSpPr>
          <p:cNvPr id="4" name="Text Placeholder 3"/>
          <p:cNvSpPr>
            <a:spLocks noGrp="1"/>
          </p:cNvSpPr>
          <p:nvPr>
            <p:ph type="body" sz="quarter" idx="11" hasCustomPrompt="1"/>
          </p:nvPr>
        </p:nvSpPr>
        <p:spPr>
          <a:xfrm>
            <a:off x="562068" y="914400"/>
            <a:ext cx="11037033" cy="1463040"/>
          </a:xfrm>
          <a:prstGeom prst="rect">
            <a:avLst/>
          </a:prstGeom>
        </p:spPr>
        <p:txBody>
          <a:bodyPr/>
          <a:lstStyle>
            <a:lvl1pPr marL="0" indent="0" algn="r">
              <a:buNone/>
              <a:defRPr sz="4000" b="1">
                <a:solidFill>
                  <a:schemeClr val="bg1"/>
                </a:solidFill>
                <a:latin typeface="Calibri" panose="020F0502020204030204" pitchFamily="34" charset="0"/>
                <a:cs typeface="Calibri" panose="020F050202020403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Presentation title goes here</a:t>
            </a:r>
          </a:p>
          <a:p>
            <a:pPr lvl="0"/>
            <a:r>
              <a:rPr lang="en-US" dirty="0"/>
              <a:t>Max two lines</a:t>
            </a:r>
            <a:endParaRPr lang="en-GB" dirty="0"/>
          </a:p>
        </p:txBody>
      </p:sp>
    </p:spTree>
    <p:extLst>
      <p:ext uri="{BB962C8B-B14F-4D97-AF65-F5344CB8AC3E}">
        <p14:creationId xmlns:p14="http://schemas.microsoft.com/office/powerpoint/2010/main" val="17748004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334923F-A7AF-42BD-BC8D-2F1E028C2E4F}" type="datetimeFigureOut">
              <a:rPr lang="en-GB" smtClean="0"/>
              <a:t>05/04/2019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5CA85A-A691-4FD3-88A6-05837DCA0CD2}" type="slidenum">
              <a:rPr lang="en-GB" smtClean="0"/>
              <a:t>‹#›</a:t>
            </a:fld>
            <a:endParaRPr lang="en-GB"/>
          </a:p>
        </p:txBody>
      </p:sp>
    </p:spTree>
    <p:extLst>
      <p:ext uri="{BB962C8B-B14F-4D97-AF65-F5344CB8AC3E}">
        <p14:creationId xmlns:p14="http://schemas.microsoft.com/office/powerpoint/2010/main" val="3454206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334923F-A7AF-42BD-BC8D-2F1E028C2E4F}" type="datetimeFigureOut">
              <a:rPr lang="en-GB" smtClean="0"/>
              <a:t>05/04/2019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B5CA85A-A691-4FD3-88A6-05837DCA0CD2}" type="slidenum">
              <a:rPr lang="en-GB" smtClean="0"/>
              <a:t>‹#›</a:t>
            </a:fld>
            <a:endParaRPr lang="en-GB"/>
          </a:p>
        </p:txBody>
      </p:sp>
    </p:spTree>
    <p:extLst>
      <p:ext uri="{BB962C8B-B14F-4D97-AF65-F5344CB8AC3E}">
        <p14:creationId xmlns:p14="http://schemas.microsoft.com/office/powerpoint/2010/main" val="10457521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334923F-A7AF-42BD-BC8D-2F1E028C2E4F}" type="datetimeFigureOut">
              <a:rPr lang="en-GB" smtClean="0"/>
              <a:t>05/04/2019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B5CA85A-A691-4FD3-88A6-05837DCA0CD2}" type="slidenum">
              <a:rPr lang="en-GB" smtClean="0"/>
              <a:t>‹#›</a:t>
            </a:fld>
            <a:endParaRPr lang="en-GB"/>
          </a:p>
        </p:txBody>
      </p:sp>
    </p:spTree>
    <p:extLst>
      <p:ext uri="{BB962C8B-B14F-4D97-AF65-F5344CB8AC3E}">
        <p14:creationId xmlns:p14="http://schemas.microsoft.com/office/powerpoint/2010/main" val="5528150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334923F-A7AF-42BD-BC8D-2F1E028C2E4F}" type="datetimeFigureOut">
              <a:rPr lang="en-GB" smtClean="0"/>
              <a:t>05/04/2019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B5CA85A-A691-4FD3-88A6-05837DCA0CD2}" type="slidenum">
              <a:rPr lang="en-GB" smtClean="0"/>
              <a:t>‹#›</a:t>
            </a:fld>
            <a:endParaRPr lang="en-GB"/>
          </a:p>
        </p:txBody>
      </p:sp>
    </p:spTree>
    <p:extLst>
      <p:ext uri="{BB962C8B-B14F-4D97-AF65-F5344CB8AC3E}">
        <p14:creationId xmlns:p14="http://schemas.microsoft.com/office/powerpoint/2010/main" val="2737191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334923F-A7AF-42BD-BC8D-2F1E028C2E4F}" type="datetimeFigureOut">
              <a:rPr lang="en-GB" smtClean="0"/>
              <a:t>05/04/2019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B5CA85A-A691-4FD3-88A6-05837DCA0CD2}" type="slidenum">
              <a:rPr lang="en-GB" smtClean="0"/>
              <a:t>‹#›</a:t>
            </a:fld>
            <a:endParaRPr lang="en-GB"/>
          </a:p>
        </p:txBody>
      </p:sp>
    </p:spTree>
    <p:extLst>
      <p:ext uri="{BB962C8B-B14F-4D97-AF65-F5344CB8AC3E}">
        <p14:creationId xmlns:p14="http://schemas.microsoft.com/office/powerpoint/2010/main" val="545692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34923F-A7AF-42BD-BC8D-2F1E028C2E4F}" type="datetimeFigureOut">
              <a:rPr lang="en-GB" smtClean="0"/>
              <a:t>05/04/2019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B5CA85A-A691-4FD3-88A6-05837DCA0CD2}" type="slidenum">
              <a:rPr lang="en-GB" smtClean="0"/>
              <a:t>‹#›</a:t>
            </a:fld>
            <a:endParaRPr lang="en-GB"/>
          </a:p>
        </p:txBody>
      </p:sp>
    </p:spTree>
    <p:extLst>
      <p:ext uri="{BB962C8B-B14F-4D97-AF65-F5344CB8AC3E}">
        <p14:creationId xmlns:p14="http://schemas.microsoft.com/office/powerpoint/2010/main" val="17271050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334923F-A7AF-42BD-BC8D-2F1E028C2E4F}" type="datetimeFigureOut">
              <a:rPr lang="en-GB" smtClean="0"/>
              <a:t>05/04/2019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B5CA85A-A691-4FD3-88A6-05837DCA0CD2}" type="slidenum">
              <a:rPr lang="en-GB" smtClean="0"/>
              <a:t>‹#›</a:t>
            </a:fld>
            <a:endParaRPr lang="en-GB"/>
          </a:p>
        </p:txBody>
      </p:sp>
    </p:spTree>
    <p:extLst>
      <p:ext uri="{BB962C8B-B14F-4D97-AF65-F5344CB8AC3E}">
        <p14:creationId xmlns:p14="http://schemas.microsoft.com/office/powerpoint/2010/main" val="32302772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334923F-A7AF-42BD-BC8D-2F1E028C2E4F}" type="datetimeFigureOut">
              <a:rPr lang="en-GB" smtClean="0"/>
              <a:t>05/04/2019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B5CA85A-A691-4FD3-88A6-05837DCA0CD2}" type="slidenum">
              <a:rPr lang="en-GB" smtClean="0"/>
              <a:t>‹#›</a:t>
            </a:fld>
            <a:endParaRPr lang="en-GB"/>
          </a:p>
        </p:txBody>
      </p:sp>
    </p:spTree>
    <p:extLst>
      <p:ext uri="{BB962C8B-B14F-4D97-AF65-F5344CB8AC3E}">
        <p14:creationId xmlns:p14="http://schemas.microsoft.com/office/powerpoint/2010/main" val="1201731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34923F-A7AF-42BD-BC8D-2F1E028C2E4F}" type="datetimeFigureOut">
              <a:rPr lang="en-GB" smtClean="0"/>
              <a:t>05/04/2019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5CA85A-A691-4FD3-88A6-05837DCA0CD2}" type="slidenum">
              <a:rPr lang="en-GB" smtClean="0"/>
              <a:t>‹#›</a:t>
            </a:fld>
            <a:endParaRPr lang="en-GB"/>
          </a:p>
        </p:txBody>
      </p:sp>
    </p:spTree>
    <p:extLst>
      <p:ext uri="{BB962C8B-B14F-4D97-AF65-F5344CB8AC3E}">
        <p14:creationId xmlns:p14="http://schemas.microsoft.com/office/powerpoint/2010/main" val="38089764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9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113A60"/>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0" y="5844095"/>
            <a:ext cx="12192000" cy="24938"/>
          </a:xfrm>
          <a:prstGeom prst="line">
            <a:avLst/>
          </a:prstGeom>
          <a:ln w="114300">
            <a:solidFill>
              <a:srgbClr val="016357"/>
            </a:solidFill>
          </a:ln>
        </p:spPr>
        <p:style>
          <a:lnRef idx="1">
            <a:schemeClr val="accent1"/>
          </a:lnRef>
          <a:fillRef idx="0">
            <a:schemeClr val="accent1"/>
          </a:fillRef>
          <a:effectRef idx="0">
            <a:schemeClr val="accent1"/>
          </a:effectRef>
          <a:fontRef idx="minor">
            <a:schemeClr val="tx1"/>
          </a:fontRef>
        </p:style>
      </p:cxnSp>
      <p:pic>
        <p:nvPicPr>
          <p:cNvPr id="4" name="Picture 3" descr="Logo_H_White.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684000" y="6228000"/>
            <a:ext cx="2160000" cy="400230"/>
          </a:xfrm>
          <a:prstGeom prst="rect">
            <a:avLst/>
          </a:prstGeom>
        </p:spPr>
      </p:pic>
    </p:spTree>
    <p:extLst>
      <p:ext uri="{BB962C8B-B14F-4D97-AF65-F5344CB8AC3E}">
        <p14:creationId xmlns:p14="http://schemas.microsoft.com/office/powerpoint/2010/main" val="361363805"/>
      </p:ext>
    </p:extLst>
  </p:cSld>
  <p:clrMap bg1="lt1" tx1="dk1" bg2="lt2" tx2="dk2" accent1="accent1" accent2="accent2" accent3="accent3" accent4="accent4" accent5="accent5" accent6="accent6" hlink="hlink" folHlink="folHlink"/>
  <p:sldLayoutIdLst>
    <p:sldLayoutId id="2147483664" r:id="rId1"/>
  </p:sldLayoutIdLst>
  <p:hf hdr="0" ftr="0" dt="0"/>
  <p:txStyles>
    <p:titleStyle>
      <a:lvl1pPr algn="ctr" defTabSz="1125472" rtl="0" eaLnBrk="1" latinLnBrk="0" hangingPunct="1">
        <a:spcBef>
          <a:spcPct val="0"/>
        </a:spcBef>
        <a:buNone/>
        <a:defRPr sz="5417" kern="1200">
          <a:solidFill>
            <a:schemeClr val="tx1"/>
          </a:solidFill>
          <a:latin typeface="+mj-lt"/>
          <a:ea typeface="+mj-ea"/>
          <a:cs typeface="+mj-cs"/>
        </a:defRPr>
      </a:lvl1pPr>
    </p:titleStyle>
    <p:bodyStyle>
      <a:lvl1pPr marL="422051" indent="-422051" algn="l" defTabSz="1125472" rtl="0" eaLnBrk="1" latinLnBrk="0" hangingPunct="1">
        <a:spcBef>
          <a:spcPct val="20000"/>
        </a:spcBef>
        <a:buFont typeface="Arial" pitchFamily="34" charset="0"/>
        <a:buChar char="•"/>
        <a:defRPr sz="3939" kern="1200">
          <a:solidFill>
            <a:schemeClr val="tx1"/>
          </a:solidFill>
          <a:latin typeface="+mn-lt"/>
          <a:ea typeface="+mn-ea"/>
          <a:cs typeface="+mn-cs"/>
        </a:defRPr>
      </a:lvl1pPr>
      <a:lvl2pPr marL="914446" indent="-351710" algn="l" defTabSz="1125472" rtl="0" eaLnBrk="1" latinLnBrk="0" hangingPunct="1">
        <a:spcBef>
          <a:spcPct val="20000"/>
        </a:spcBef>
        <a:buFont typeface="Arial" pitchFamily="34" charset="0"/>
        <a:buChar char="–"/>
        <a:defRPr sz="3446" kern="1200">
          <a:solidFill>
            <a:schemeClr val="tx1"/>
          </a:solidFill>
          <a:latin typeface="+mn-lt"/>
          <a:ea typeface="+mn-ea"/>
          <a:cs typeface="+mn-cs"/>
        </a:defRPr>
      </a:lvl2pPr>
      <a:lvl3pPr marL="1406839" indent="-281368" algn="l" defTabSz="1125472" rtl="0" eaLnBrk="1" latinLnBrk="0" hangingPunct="1">
        <a:spcBef>
          <a:spcPct val="20000"/>
        </a:spcBef>
        <a:buFont typeface="Arial" pitchFamily="34" charset="0"/>
        <a:buChar char="•"/>
        <a:defRPr sz="2954" kern="1200">
          <a:solidFill>
            <a:schemeClr val="tx1"/>
          </a:solidFill>
          <a:latin typeface="+mn-lt"/>
          <a:ea typeface="+mn-ea"/>
          <a:cs typeface="+mn-cs"/>
        </a:defRPr>
      </a:lvl3pPr>
      <a:lvl4pPr marL="1969575" indent="-281368" algn="l" defTabSz="1125472" rtl="0" eaLnBrk="1" latinLnBrk="0" hangingPunct="1">
        <a:spcBef>
          <a:spcPct val="20000"/>
        </a:spcBef>
        <a:buFont typeface="Arial" pitchFamily="34" charset="0"/>
        <a:buChar char="–"/>
        <a:defRPr sz="2462" kern="1200">
          <a:solidFill>
            <a:schemeClr val="tx1"/>
          </a:solidFill>
          <a:latin typeface="+mn-lt"/>
          <a:ea typeface="+mn-ea"/>
          <a:cs typeface="+mn-cs"/>
        </a:defRPr>
      </a:lvl4pPr>
      <a:lvl5pPr marL="2532312" indent="-281368" algn="l" defTabSz="1125472" rtl="0" eaLnBrk="1" latinLnBrk="0" hangingPunct="1">
        <a:spcBef>
          <a:spcPct val="20000"/>
        </a:spcBef>
        <a:buFont typeface="Arial" pitchFamily="34" charset="0"/>
        <a:buChar char="»"/>
        <a:defRPr sz="2462" kern="1200">
          <a:solidFill>
            <a:schemeClr val="tx1"/>
          </a:solidFill>
          <a:latin typeface="+mn-lt"/>
          <a:ea typeface="+mn-ea"/>
          <a:cs typeface="+mn-cs"/>
        </a:defRPr>
      </a:lvl5pPr>
      <a:lvl6pPr marL="3095047" indent="-281368" algn="l" defTabSz="1125472" rtl="0" eaLnBrk="1" latinLnBrk="0" hangingPunct="1">
        <a:spcBef>
          <a:spcPct val="20000"/>
        </a:spcBef>
        <a:buFont typeface="Arial" pitchFamily="34" charset="0"/>
        <a:buChar char="•"/>
        <a:defRPr sz="2462" kern="1200">
          <a:solidFill>
            <a:schemeClr val="tx1"/>
          </a:solidFill>
          <a:latin typeface="+mn-lt"/>
          <a:ea typeface="+mn-ea"/>
          <a:cs typeface="+mn-cs"/>
        </a:defRPr>
      </a:lvl6pPr>
      <a:lvl7pPr marL="3657783" indent="-281368" algn="l" defTabSz="1125472" rtl="0" eaLnBrk="1" latinLnBrk="0" hangingPunct="1">
        <a:spcBef>
          <a:spcPct val="20000"/>
        </a:spcBef>
        <a:buFont typeface="Arial" pitchFamily="34" charset="0"/>
        <a:buChar char="•"/>
        <a:defRPr sz="2462" kern="1200">
          <a:solidFill>
            <a:schemeClr val="tx1"/>
          </a:solidFill>
          <a:latin typeface="+mn-lt"/>
          <a:ea typeface="+mn-ea"/>
          <a:cs typeface="+mn-cs"/>
        </a:defRPr>
      </a:lvl7pPr>
      <a:lvl8pPr marL="4220519" indent="-281368" algn="l" defTabSz="1125472" rtl="0" eaLnBrk="1" latinLnBrk="0" hangingPunct="1">
        <a:spcBef>
          <a:spcPct val="20000"/>
        </a:spcBef>
        <a:buFont typeface="Arial" pitchFamily="34" charset="0"/>
        <a:buChar char="•"/>
        <a:defRPr sz="2462" kern="1200">
          <a:solidFill>
            <a:schemeClr val="tx1"/>
          </a:solidFill>
          <a:latin typeface="+mn-lt"/>
          <a:ea typeface="+mn-ea"/>
          <a:cs typeface="+mn-cs"/>
        </a:defRPr>
      </a:lvl8pPr>
      <a:lvl9pPr marL="4783254" indent="-281368" algn="l" defTabSz="1125472" rtl="0" eaLnBrk="1" latinLnBrk="0" hangingPunct="1">
        <a:spcBef>
          <a:spcPct val="20000"/>
        </a:spcBef>
        <a:buFont typeface="Arial" pitchFamily="34" charset="0"/>
        <a:buChar char="•"/>
        <a:defRPr sz="2462" kern="1200">
          <a:solidFill>
            <a:schemeClr val="tx1"/>
          </a:solidFill>
          <a:latin typeface="+mn-lt"/>
          <a:ea typeface="+mn-ea"/>
          <a:cs typeface="+mn-cs"/>
        </a:defRPr>
      </a:lvl9pPr>
    </p:bodyStyle>
    <p:otherStyle>
      <a:defPPr>
        <a:defRPr lang="en-US"/>
      </a:defPPr>
      <a:lvl1pPr marL="0" algn="l" defTabSz="1125472" rtl="0" eaLnBrk="1" latinLnBrk="0" hangingPunct="1">
        <a:defRPr sz="2215" kern="1200">
          <a:solidFill>
            <a:schemeClr val="tx1"/>
          </a:solidFill>
          <a:latin typeface="+mn-lt"/>
          <a:ea typeface="+mn-ea"/>
          <a:cs typeface="+mn-cs"/>
        </a:defRPr>
      </a:lvl1pPr>
      <a:lvl2pPr marL="562737" algn="l" defTabSz="1125472" rtl="0" eaLnBrk="1" latinLnBrk="0" hangingPunct="1">
        <a:defRPr sz="2215" kern="1200">
          <a:solidFill>
            <a:schemeClr val="tx1"/>
          </a:solidFill>
          <a:latin typeface="+mn-lt"/>
          <a:ea typeface="+mn-ea"/>
          <a:cs typeface="+mn-cs"/>
        </a:defRPr>
      </a:lvl2pPr>
      <a:lvl3pPr marL="1125472" algn="l" defTabSz="1125472" rtl="0" eaLnBrk="1" latinLnBrk="0" hangingPunct="1">
        <a:defRPr sz="2215" kern="1200">
          <a:solidFill>
            <a:schemeClr val="tx1"/>
          </a:solidFill>
          <a:latin typeface="+mn-lt"/>
          <a:ea typeface="+mn-ea"/>
          <a:cs typeface="+mn-cs"/>
        </a:defRPr>
      </a:lvl3pPr>
      <a:lvl4pPr marL="1688207" algn="l" defTabSz="1125472" rtl="0" eaLnBrk="1" latinLnBrk="0" hangingPunct="1">
        <a:defRPr sz="2215" kern="1200">
          <a:solidFill>
            <a:schemeClr val="tx1"/>
          </a:solidFill>
          <a:latin typeface="+mn-lt"/>
          <a:ea typeface="+mn-ea"/>
          <a:cs typeface="+mn-cs"/>
        </a:defRPr>
      </a:lvl4pPr>
      <a:lvl5pPr marL="2250944" algn="l" defTabSz="1125472" rtl="0" eaLnBrk="1" latinLnBrk="0" hangingPunct="1">
        <a:defRPr sz="2215" kern="1200">
          <a:solidFill>
            <a:schemeClr val="tx1"/>
          </a:solidFill>
          <a:latin typeface="+mn-lt"/>
          <a:ea typeface="+mn-ea"/>
          <a:cs typeface="+mn-cs"/>
        </a:defRPr>
      </a:lvl5pPr>
      <a:lvl6pPr marL="2813679" algn="l" defTabSz="1125472" rtl="0" eaLnBrk="1" latinLnBrk="0" hangingPunct="1">
        <a:defRPr sz="2215" kern="1200">
          <a:solidFill>
            <a:schemeClr val="tx1"/>
          </a:solidFill>
          <a:latin typeface="+mn-lt"/>
          <a:ea typeface="+mn-ea"/>
          <a:cs typeface="+mn-cs"/>
        </a:defRPr>
      </a:lvl6pPr>
      <a:lvl7pPr marL="3376415" algn="l" defTabSz="1125472" rtl="0" eaLnBrk="1" latinLnBrk="0" hangingPunct="1">
        <a:defRPr sz="2215" kern="1200">
          <a:solidFill>
            <a:schemeClr val="tx1"/>
          </a:solidFill>
          <a:latin typeface="+mn-lt"/>
          <a:ea typeface="+mn-ea"/>
          <a:cs typeface="+mn-cs"/>
        </a:defRPr>
      </a:lvl7pPr>
      <a:lvl8pPr marL="3939151" algn="l" defTabSz="1125472" rtl="0" eaLnBrk="1" latinLnBrk="0" hangingPunct="1">
        <a:defRPr sz="2215" kern="1200">
          <a:solidFill>
            <a:schemeClr val="tx1"/>
          </a:solidFill>
          <a:latin typeface="+mn-lt"/>
          <a:ea typeface="+mn-ea"/>
          <a:cs typeface="+mn-cs"/>
        </a:defRPr>
      </a:lvl8pPr>
      <a:lvl9pPr marL="4501886" algn="l" defTabSz="1125472" rtl="0" eaLnBrk="1" latinLnBrk="0" hangingPunct="1">
        <a:defRPr sz="2215"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jpeg"/><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3.emf"/><Relationship Id="rId1" Type="http://schemas.openxmlformats.org/officeDocument/2006/relationships/slideLayout" Target="../slideLayouts/slideLayout13.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2.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jpeg"/><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3.png"/><Relationship Id="rId18" Type="http://schemas.openxmlformats.org/officeDocument/2006/relationships/image" Target="../media/image27.jpeg"/><Relationship Id="rId3" Type="http://schemas.openxmlformats.org/officeDocument/2006/relationships/hyperlink" Target="https://www.google.nl/url?sa=i&amp;rct=j&amp;q=&amp;esrc=s&amp;source=images&amp;cd=&amp;cad=rja&amp;uact=8&amp;ved=0ahUKEwiUre7fpv3YAhWRGuwKHZjDBVcQjRwIBw&amp;url=https://www.freepik.com/free-icon/subdivision-with-multiple-houses_743776.htm&amp;psig=AOvVaw2irg3iOw3oxKWo3s7rgy9h&amp;ust=1517319646312324" TargetMode="External"/><Relationship Id="rId21" Type="http://schemas.microsoft.com/office/2007/relationships/hdphoto" Target="../media/hdphoto5.wdp"/><Relationship Id="rId7" Type="http://schemas.microsoft.com/office/2007/relationships/hdphoto" Target="../media/hdphoto1.wdp"/><Relationship Id="rId12" Type="http://schemas.microsoft.com/office/2007/relationships/hdphoto" Target="../media/hdphoto3.wdp"/><Relationship Id="rId17" Type="http://schemas.openxmlformats.org/officeDocument/2006/relationships/image" Target="../media/image26.jpeg"/><Relationship Id="rId2" Type="http://schemas.openxmlformats.org/officeDocument/2006/relationships/notesSlide" Target="../notesSlides/notesSlide8.xml"/><Relationship Id="rId16" Type="http://schemas.microsoft.com/office/2007/relationships/hdphoto" Target="../media/hdphoto4.wdp"/><Relationship Id="rId20" Type="http://schemas.openxmlformats.org/officeDocument/2006/relationships/image" Target="../media/image29.png"/><Relationship Id="rId1" Type="http://schemas.openxmlformats.org/officeDocument/2006/relationships/slideLayout" Target="../slideLayouts/slideLayout2.xml"/><Relationship Id="rId6" Type="http://schemas.openxmlformats.org/officeDocument/2006/relationships/image" Target="../media/image19.png"/><Relationship Id="rId11" Type="http://schemas.openxmlformats.org/officeDocument/2006/relationships/image" Target="../media/image22.png"/><Relationship Id="rId5" Type="http://schemas.openxmlformats.org/officeDocument/2006/relationships/hyperlink" Target="https://www.google.nl/url?sa=i&amp;rct=j&amp;q=&amp;esrc=s&amp;source=images&amp;cd=&amp;cad=rja&amp;uact=8&amp;ved=0ahUKEwjTyIrrqv3YAhUS3aQKHflsC0wQjRwIBw&amp;url=https://chrome.google.com/webstore/detail/sound-of-the-sea/plecohhmlgigpadcpnmgickfdlmjoahd&amp;psig=AOvVaw3Vgk9R2XlCYPl1K7hFt-EP&amp;ust=1517320823755299" TargetMode="External"/><Relationship Id="rId15" Type="http://schemas.openxmlformats.org/officeDocument/2006/relationships/image" Target="../media/image25.png"/><Relationship Id="rId10" Type="http://schemas.openxmlformats.org/officeDocument/2006/relationships/image" Target="../media/image21.jpeg"/><Relationship Id="rId19" Type="http://schemas.openxmlformats.org/officeDocument/2006/relationships/image" Target="../media/image28.png"/><Relationship Id="rId4" Type="http://schemas.openxmlformats.org/officeDocument/2006/relationships/image" Target="../media/image18.jpeg"/><Relationship Id="rId9" Type="http://schemas.microsoft.com/office/2007/relationships/hdphoto" Target="../media/hdphoto2.wdp"/><Relationship Id="rId14" Type="http://schemas.openxmlformats.org/officeDocument/2006/relationships/image" Target="../media/image24.jpeg"/></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2.png"/><Relationship Id="rId7"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15.xml"/><Relationship Id="rId6" Type="http://schemas.openxmlformats.org/officeDocument/2006/relationships/hyperlink" Target="http://eni-seis.eionet.europa.eu/south" TargetMode="External"/><Relationship Id="rId5" Type="http://schemas.openxmlformats.org/officeDocument/2006/relationships/hyperlink" Target="http://www.eea.europa.eu/" TargetMode="External"/><Relationship Id="rId4" Type="http://schemas.openxmlformats.org/officeDocument/2006/relationships/hyperlink" Target="http://www.unepmap.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openxmlformats.org/officeDocument/2006/relationships/image" Target="../media/image10.jpeg"/><Relationship Id="rId5" Type="http://schemas.openxmlformats.org/officeDocument/2006/relationships/image" Target="../media/image4.jpe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704430" y="245750"/>
            <a:ext cx="11037033" cy="2896232"/>
          </a:xfrm>
        </p:spPr>
        <p:txBody>
          <a:bodyPr/>
          <a:lstStyle/>
          <a:p>
            <a:r>
              <a:rPr lang="en-GB" dirty="0"/>
              <a:t>H2020 indicator-based assessment report</a:t>
            </a:r>
          </a:p>
          <a:p>
            <a:r>
              <a:rPr lang="en-GB" dirty="0"/>
              <a:t>Process, outline, timeline</a:t>
            </a:r>
            <a:endParaRPr lang="en-GB" sz="4400" dirty="0"/>
          </a:p>
          <a:p>
            <a:endParaRPr lang="en-GB" sz="4400" dirty="0"/>
          </a:p>
          <a:p>
            <a:r>
              <a:rPr lang="en-GB" b="0" dirty="0"/>
              <a:t> </a:t>
            </a:r>
            <a:r>
              <a:rPr lang="en-GB" sz="2800" i="1" dirty="0"/>
              <a:t>Joint Meeting of the Ecosystem Approach Correspondence Group on Marine Litter Monitoring </a:t>
            </a:r>
          </a:p>
          <a:p>
            <a:r>
              <a:rPr lang="en-GB" sz="2800" i="1" dirty="0"/>
              <a:t>and ENI SEIS II Assessment of Horizon 2020/NAP Waste Indicators</a:t>
            </a:r>
            <a:r>
              <a:rPr lang="en-GB" b="0" dirty="0"/>
              <a:t> </a:t>
            </a:r>
            <a:r>
              <a:rPr lang="en-GB" sz="2800" i="1" dirty="0"/>
              <a:t> </a:t>
            </a:r>
          </a:p>
          <a:p>
            <a:r>
              <a:rPr lang="en-US" sz="2800" i="1" dirty="0"/>
              <a:t>4-5 April</a:t>
            </a:r>
            <a:r>
              <a:rPr lang="fr-BE" sz="2800" i="1" dirty="0"/>
              <a:t> 2019, </a:t>
            </a:r>
            <a:r>
              <a:rPr lang="en-GB" sz="2800" i="1" dirty="0"/>
              <a:t>Podgorica</a:t>
            </a:r>
          </a:p>
          <a:p>
            <a:endParaRPr lang="en-GB" dirty="0"/>
          </a:p>
        </p:txBody>
      </p:sp>
      <p:pic>
        <p:nvPicPr>
          <p:cNvPr id="4" name="Picture 3" descr="EUUN000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068" y="5992103"/>
            <a:ext cx="759046" cy="523875"/>
          </a:xfrm>
          <a:prstGeom prst="rect">
            <a:avLst/>
          </a:prstGeom>
          <a:noFill/>
        </p:spPr>
      </p:pic>
      <p:sp>
        <p:nvSpPr>
          <p:cNvPr id="2" name="Rectangle 1"/>
          <p:cNvSpPr/>
          <p:nvPr/>
        </p:nvSpPr>
        <p:spPr>
          <a:xfrm>
            <a:off x="419399" y="6515978"/>
            <a:ext cx="2941639" cy="295466"/>
          </a:xfrm>
          <a:prstGeom prst="rect">
            <a:avLst/>
          </a:prstGeom>
        </p:spPr>
        <p:txBody>
          <a:bodyPr wrap="square">
            <a:spAutoFit/>
          </a:bodyPr>
          <a:lstStyle/>
          <a:p>
            <a:pPr>
              <a:lnSpc>
                <a:spcPct val="110000"/>
              </a:lnSpc>
              <a:spcAft>
                <a:spcPts val="600"/>
              </a:spcAft>
            </a:pPr>
            <a:r>
              <a:rPr lang="en-GB" sz="1200" i="1" dirty="0">
                <a:solidFill>
                  <a:srgbClr val="A6A6A6"/>
                </a:solidFill>
                <a:latin typeface="Calibri" panose="020F0502020204030204" pitchFamily="34" charset="0"/>
                <a:ea typeface="MS Mincho" panose="02020609040205080304" pitchFamily="49" charset="-128"/>
                <a:cs typeface="Calibri" panose="020F0502020204030204" pitchFamily="34" charset="0"/>
              </a:rPr>
              <a:t>This project is funded by the European Union </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6" name="TextBox 5"/>
          <p:cNvSpPr txBox="1"/>
          <p:nvPr/>
        </p:nvSpPr>
        <p:spPr>
          <a:xfrm>
            <a:off x="51168" y="4788604"/>
            <a:ext cx="5453082" cy="1077218"/>
          </a:xfrm>
          <a:prstGeom prst="rect">
            <a:avLst/>
          </a:prstGeom>
          <a:noFill/>
        </p:spPr>
        <p:txBody>
          <a:bodyPr wrap="square" rtlCol="0">
            <a:spAutoFit/>
          </a:bodyPr>
          <a:lstStyle/>
          <a:p>
            <a:r>
              <a:rPr lang="en-GB" sz="1600" i="1" dirty="0">
                <a:solidFill>
                  <a:srgbClr val="FFFF00"/>
                </a:solidFill>
              </a:rPr>
              <a:t>Cecile Roddier-Quefelec, </a:t>
            </a:r>
          </a:p>
          <a:p>
            <a:r>
              <a:rPr lang="en-GB" sz="1600" i="1" dirty="0">
                <a:solidFill>
                  <a:srgbClr val="FFFF00"/>
                </a:solidFill>
              </a:rPr>
              <a:t>Project coordinator ENI SEIS II South </a:t>
            </a:r>
          </a:p>
          <a:p>
            <a:r>
              <a:rPr lang="en-GB" sz="1600" i="1" dirty="0">
                <a:solidFill>
                  <a:srgbClr val="FFFF00"/>
                </a:solidFill>
              </a:rPr>
              <a:t>European neighbourhood policy activities – Mediterranean Area cooperation</a:t>
            </a:r>
          </a:p>
        </p:txBody>
      </p:sp>
      <p:pic>
        <p:nvPicPr>
          <p:cNvPr id="7" name="Picture 6" descr="C:\Users\stomasina\AppData\Local\Microsoft\Windows\Temporary Internet Files\Content.Outlook\IX13HL5J\UNEP MAP colors (002).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14240" y="6143222"/>
            <a:ext cx="1168397" cy="532636"/>
          </a:xfrm>
          <a:prstGeom prst="rect">
            <a:avLst/>
          </a:prstGeom>
          <a:noFill/>
          <a:ln>
            <a:noFill/>
          </a:ln>
        </p:spPr>
      </p:pic>
      <p:sp>
        <p:nvSpPr>
          <p:cNvPr id="3" name="Rectangle 2"/>
          <p:cNvSpPr/>
          <p:nvPr/>
        </p:nvSpPr>
        <p:spPr>
          <a:xfrm>
            <a:off x="5974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
        <p:nvSpPr>
          <p:cNvPr id="8" name="Rectangle 7"/>
          <p:cNvSpPr/>
          <p:nvPr/>
        </p:nvSpPr>
        <p:spPr>
          <a:xfrm>
            <a:off x="5974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
        <p:nvSpPr>
          <p:cNvPr id="9" name="Rectangle 8"/>
          <p:cNvSpPr/>
          <p:nvPr/>
        </p:nvSpPr>
        <p:spPr>
          <a:xfrm>
            <a:off x="5974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Tree>
    <p:extLst>
      <p:ext uri="{BB962C8B-B14F-4D97-AF65-F5344CB8AC3E}">
        <p14:creationId xmlns:p14="http://schemas.microsoft.com/office/powerpoint/2010/main" val="1198766179"/>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386588" y="1317861"/>
            <a:ext cx="9752678" cy="37597"/>
          </a:xfrm>
          <a:prstGeom prst="line">
            <a:avLst/>
          </a:prstGeom>
          <a:ln w="76200">
            <a:solidFill>
              <a:srgbClr val="6FBFBD"/>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205324" y="6169349"/>
            <a:ext cx="2437399" cy="489656"/>
          </a:xfrm>
          <a:prstGeom prst="rect">
            <a:avLst/>
          </a:prstGeom>
        </p:spPr>
      </p:pic>
      <p:sp>
        <p:nvSpPr>
          <p:cNvPr id="9" name="Text Placeholder 8"/>
          <p:cNvSpPr>
            <a:spLocks noGrp="1"/>
          </p:cNvSpPr>
          <p:nvPr>
            <p:ph type="body" sz="quarter" idx="11"/>
          </p:nvPr>
        </p:nvSpPr>
        <p:spPr>
          <a:xfrm>
            <a:off x="386366" y="26813"/>
            <a:ext cx="11062851" cy="1279264"/>
          </a:xfrm>
        </p:spPr>
        <p:txBody>
          <a:bodyPr>
            <a:normAutofit/>
          </a:bodyPr>
          <a:lstStyle/>
          <a:p>
            <a:r>
              <a:rPr lang="en-GB" dirty="0"/>
              <a:t>Horizon 2020 Mediterranean report – Toward shared  environmental information systems</a:t>
            </a:r>
          </a:p>
          <a:p>
            <a:r>
              <a:rPr lang="en-GB" sz="2000" dirty="0"/>
              <a:t>EEA-UNEP/MAP joint report, May 2014</a:t>
            </a:r>
          </a:p>
        </p:txBody>
      </p:sp>
      <p:pic>
        <p:nvPicPr>
          <p:cNvPr id="12"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6366" y="1646236"/>
            <a:ext cx="3971925" cy="473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xt Placeholder 1"/>
          <p:cNvSpPr txBox="1">
            <a:spLocks noGrp="1"/>
          </p:cNvSpPr>
          <p:nvPr>
            <p:ph type="body" sz="quarter" idx="11"/>
          </p:nvPr>
        </p:nvSpPr>
        <p:spPr>
          <a:xfrm>
            <a:off x="4971246" y="771350"/>
            <a:ext cx="6671478" cy="3835401"/>
          </a:xfrm>
          <a:prstGeom prst="rect">
            <a:avLst/>
          </a:prstGeom>
        </p:spPr>
        <p:txBody>
          <a:bodyPr vert="horz" lIns="91440" tIns="45720" rIns="91440" bIns="45720" rtlCol="0" anchor="ctr">
            <a:normAutofit/>
          </a:bodyP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GB" sz="2000" b="0" dirty="0">
                <a:solidFill>
                  <a:srgbClr val="002060"/>
                </a:solidFill>
              </a:rPr>
              <a:t>Indicator-based assessment coordinated by </a:t>
            </a:r>
            <a:r>
              <a:rPr lang="en-GB" sz="2000" dirty="0">
                <a:solidFill>
                  <a:srgbClr val="002060"/>
                </a:solidFill>
              </a:rPr>
              <a:t>EEA/ETC and UNEP/MAP</a:t>
            </a:r>
            <a:r>
              <a:rPr lang="en-GB" sz="2000" b="0" dirty="0">
                <a:solidFill>
                  <a:srgbClr val="002060"/>
                </a:solidFill>
              </a:rPr>
              <a:t> under ENPI-SEIS project (2010-2015)</a:t>
            </a:r>
          </a:p>
          <a:p>
            <a:pPr marL="342900" indent="-342900">
              <a:buFont typeface="Arial" panose="020B0604020202020204" pitchFamily="34" charset="0"/>
              <a:buChar char="•"/>
            </a:pPr>
            <a:r>
              <a:rPr lang="en-GB" sz="2000" b="0" dirty="0">
                <a:solidFill>
                  <a:srgbClr val="002060"/>
                </a:solidFill>
              </a:rPr>
              <a:t>Focus on </a:t>
            </a:r>
            <a:r>
              <a:rPr lang="en-GB" sz="2000" dirty="0">
                <a:solidFill>
                  <a:srgbClr val="002060"/>
                </a:solidFill>
              </a:rPr>
              <a:t>waste water and sanitation, solid municipal waste and industrial emissions</a:t>
            </a:r>
          </a:p>
          <a:p>
            <a:endParaRPr lang="en-GB" sz="2000" b="0" dirty="0">
              <a:solidFill>
                <a:srgbClr val="002060"/>
              </a:solidFill>
            </a:endParaRPr>
          </a:p>
          <a:p>
            <a:pPr marL="342900" indent="-342900">
              <a:buFont typeface="Arial" panose="020B0604020202020204" pitchFamily="34" charset="0"/>
              <a:buChar char="•"/>
            </a:pPr>
            <a:endParaRPr lang="en-GB" sz="2400" dirty="0">
              <a:solidFill>
                <a:schemeClr val="tx1"/>
              </a:solidFill>
            </a:endParaRPr>
          </a:p>
        </p:txBody>
      </p:sp>
      <p:sp>
        <p:nvSpPr>
          <p:cNvPr id="17" name="TextBox 16"/>
          <p:cNvSpPr txBox="1"/>
          <p:nvPr/>
        </p:nvSpPr>
        <p:spPr>
          <a:xfrm>
            <a:off x="9778222" y="3429000"/>
            <a:ext cx="1952943" cy="2307154"/>
          </a:xfrm>
          <a:prstGeom prst="rect">
            <a:avLst/>
          </a:prstGeom>
          <a:solidFill>
            <a:schemeClr val="accent3">
              <a:lumMod val="40000"/>
              <a:lumOff val="60000"/>
            </a:schemeClr>
          </a:solidFill>
        </p:spPr>
        <p:txBody>
          <a:bodyPr wrap="square" rtlCol="0">
            <a:spAutoFit/>
          </a:bodyPr>
          <a:lstStyle/>
          <a:p>
            <a:pPr algn="ctr"/>
            <a:r>
              <a:rPr lang="en-GB" b="1" dirty="0">
                <a:solidFill>
                  <a:prstClr val="black"/>
                </a:solidFill>
              </a:rPr>
              <a:t>Country-level assessments</a:t>
            </a:r>
          </a:p>
          <a:p>
            <a:pPr algn="ctr"/>
            <a:r>
              <a:rPr lang="en-GB" dirty="0">
                <a:solidFill>
                  <a:prstClr val="black"/>
                </a:solidFill>
              </a:rPr>
              <a:t>for 5 countries:</a:t>
            </a:r>
          </a:p>
          <a:p>
            <a:pPr algn="ctr"/>
            <a:r>
              <a:rPr lang="en-GB" dirty="0">
                <a:solidFill>
                  <a:prstClr val="black"/>
                </a:solidFill>
              </a:rPr>
              <a:t>Israel</a:t>
            </a:r>
          </a:p>
          <a:p>
            <a:pPr algn="ctr"/>
            <a:r>
              <a:rPr lang="en-GB" dirty="0">
                <a:solidFill>
                  <a:prstClr val="black"/>
                </a:solidFill>
              </a:rPr>
              <a:t>Jordan</a:t>
            </a:r>
          </a:p>
          <a:p>
            <a:pPr algn="ctr"/>
            <a:r>
              <a:rPr lang="en-GB" dirty="0">
                <a:solidFill>
                  <a:prstClr val="black"/>
                </a:solidFill>
              </a:rPr>
              <a:t>Morocco</a:t>
            </a:r>
          </a:p>
          <a:p>
            <a:pPr algn="ctr"/>
            <a:r>
              <a:rPr lang="en-GB" dirty="0">
                <a:solidFill>
                  <a:prstClr val="black"/>
                </a:solidFill>
              </a:rPr>
              <a:t>Palestine</a:t>
            </a:r>
          </a:p>
          <a:p>
            <a:pPr algn="ctr"/>
            <a:r>
              <a:rPr lang="en-GB" dirty="0">
                <a:solidFill>
                  <a:prstClr val="black"/>
                </a:solidFill>
              </a:rPr>
              <a:t>Tunisia</a:t>
            </a:r>
          </a:p>
        </p:txBody>
      </p:sp>
      <p:sp>
        <p:nvSpPr>
          <p:cNvPr id="18" name="TextBox 17"/>
          <p:cNvSpPr txBox="1"/>
          <p:nvPr/>
        </p:nvSpPr>
        <p:spPr>
          <a:xfrm>
            <a:off x="5101435" y="3665467"/>
            <a:ext cx="4370309" cy="1882567"/>
          </a:xfrm>
          <a:prstGeom prst="rect">
            <a:avLst/>
          </a:prstGeom>
          <a:noFill/>
        </p:spPr>
        <p:txBody>
          <a:bodyPr wrap="square" rtlCol="0">
            <a:spAutoFit/>
          </a:bodyPr>
          <a:lstStyle/>
          <a:p>
            <a:pPr marL="342900" indent="-342900">
              <a:lnSpc>
                <a:spcPct val="90000"/>
              </a:lnSpc>
              <a:spcBef>
                <a:spcPts val="1000"/>
              </a:spcBef>
              <a:buFont typeface="Arial" panose="020B0604020202020204" pitchFamily="34" charset="0"/>
              <a:buChar char="•"/>
            </a:pPr>
            <a:r>
              <a:rPr lang="en-GB" sz="2000" dirty="0">
                <a:solidFill>
                  <a:srgbClr val="002060"/>
                </a:solidFill>
              </a:rPr>
              <a:t>Recognising efforts put by all partner                         countries</a:t>
            </a:r>
          </a:p>
          <a:p>
            <a:pPr marL="342900" indent="-342900">
              <a:lnSpc>
                <a:spcPct val="90000"/>
              </a:lnSpc>
              <a:spcBef>
                <a:spcPts val="1000"/>
              </a:spcBef>
              <a:buFont typeface="Arial" panose="020B0604020202020204" pitchFamily="34" charset="0"/>
              <a:buChar char="•"/>
            </a:pPr>
            <a:r>
              <a:rPr lang="en-GB" sz="2000" dirty="0">
                <a:solidFill>
                  <a:srgbClr val="002060"/>
                </a:solidFill>
              </a:rPr>
              <a:t>Report concludes that </a:t>
            </a:r>
            <a:r>
              <a:rPr lang="en-GB" sz="2000" b="1" dirty="0">
                <a:solidFill>
                  <a:srgbClr val="002060"/>
                </a:solidFill>
              </a:rPr>
              <a:t>the                                 region needs to work even harder                                together in order to meet its target to depollute the sea by 2020</a:t>
            </a:r>
          </a:p>
        </p:txBody>
      </p:sp>
      <p:pic>
        <p:nvPicPr>
          <p:cNvPr id="13" name="Picture 12" descr="C:\Users\stomasina\AppData\Local\Microsoft\Windows\Temporary Internet Files\Content.Outlook\IX13HL5J\UNEP MAP colors (002).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69542" y="6079171"/>
            <a:ext cx="1326515" cy="608330"/>
          </a:xfrm>
          <a:prstGeom prst="rect">
            <a:avLst/>
          </a:prstGeom>
          <a:noFill/>
          <a:ln>
            <a:noFill/>
          </a:ln>
        </p:spPr>
      </p:pic>
    </p:spTree>
    <p:extLst>
      <p:ext uri="{BB962C8B-B14F-4D97-AF65-F5344CB8AC3E}">
        <p14:creationId xmlns:p14="http://schemas.microsoft.com/office/powerpoint/2010/main" val="21753153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01699" y="86821"/>
            <a:ext cx="10353893" cy="531292"/>
          </a:xfrm>
        </p:spPr>
        <p:txBody>
          <a:bodyPr>
            <a:normAutofit lnSpcReduction="10000"/>
          </a:bodyPr>
          <a:lstStyle/>
          <a:p>
            <a:r>
              <a:rPr lang="en-GB" dirty="0"/>
              <a:t>H2020 thematic Indicators (Athens 2018)</a:t>
            </a:r>
          </a:p>
        </p:txBody>
      </p:sp>
      <p:pic>
        <p:nvPicPr>
          <p:cNvPr id="6" name="Content Placeholder 5"/>
          <p:cNvPicPr>
            <a:picLocks noGrp="1" noChangeAspect="1"/>
          </p:cNvPicPr>
          <p:nvPr>
            <p:ph sz="quarter" idx="11"/>
          </p:nvPr>
        </p:nvPicPr>
        <p:blipFill>
          <a:blip r:embed="rId2"/>
          <a:stretch>
            <a:fillRect/>
          </a:stretch>
        </p:blipFill>
        <p:spPr>
          <a:xfrm>
            <a:off x="201699" y="714376"/>
            <a:ext cx="9107401" cy="5834262"/>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551401" y="6285317"/>
            <a:ext cx="2437399" cy="489656"/>
          </a:xfrm>
          <a:prstGeom prst="rect">
            <a:avLst/>
          </a:prstGeom>
        </p:spPr>
      </p:pic>
      <p:pic>
        <p:nvPicPr>
          <p:cNvPr id="8" name="Picture 7" descr="C:\Users\stomasina\AppData\Local\Microsoft\Windows\Temporary Internet Files\Content.Outlook\IX13HL5J\UNEP MAP colors (002).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35614" y="6249670"/>
            <a:ext cx="1326515" cy="608330"/>
          </a:xfrm>
          <a:prstGeom prst="rect">
            <a:avLst/>
          </a:prstGeom>
          <a:noFill/>
          <a:ln>
            <a:noFill/>
          </a:ln>
        </p:spPr>
      </p:pic>
      <p:sp>
        <p:nvSpPr>
          <p:cNvPr id="9" name="TextBox 8"/>
          <p:cNvSpPr txBox="1"/>
          <p:nvPr/>
        </p:nvSpPr>
        <p:spPr>
          <a:xfrm>
            <a:off x="9551401" y="500235"/>
            <a:ext cx="2551699" cy="5909310"/>
          </a:xfrm>
          <a:prstGeom prst="rect">
            <a:avLst/>
          </a:prstGeom>
          <a:noFill/>
        </p:spPr>
        <p:txBody>
          <a:bodyPr wrap="square" rtlCol="0">
            <a:spAutoFit/>
          </a:bodyPr>
          <a:lstStyle/>
          <a:p>
            <a:r>
              <a:rPr lang="en-GB" dirty="0"/>
              <a:t>Indicator mapping (streamline SDG/MSSD, IMAP, </a:t>
            </a:r>
            <a:r>
              <a:rPr lang="en-GB" dirty="0" err="1"/>
              <a:t>etc</a:t>
            </a:r>
            <a:r>
              <a:rPr lang="en-GB" dirty="0"/>
              <a:t>) </a:t>
            </a:r>
          </a:p>
          <a:p>
            <a:endParaRPr lang="en-GB" dirty="0"/>
          </a:p>
          <a:p>
            <a:r>
              <a:rPr lang="en-GB" dirty="0"/>
              <a:t>Indicator methodological guidance developed </a:t>
            </a:r>
          </a:p>
          <a:p>
            <a:endParaRPr lang="en-GB" dirty="0"/>
          </a:p>
          <a:p>
            <a:r>
              <a:rPr lang="en-GB" dirty="0"/>
              <a:t>Production based on existing data sources </a:t>
            </a:r>
          </a:p>
          <a:p>
            <a:endParaRPr lang="en-GB" dirty="0"/>
          </a:p>
          <a:p>
            <a:r>
              <a:rPr lang="en-GB" dirty="0"/>
              <a:t>Specific data collection/data flow using </a:t>
            </a:r>
            <a:r>
              <a:rPr lang="en-GB" dirty="0" err="1"/>
              <a:t>UNeMAP</a:t>
            </a:r>
            <a:r>
              <a:rPr lang="en-GB" dirty="0"/>
              <a:t> infrastructure and reporting tools</a:t>
            </a:r>
          </a:p>
          <a:p>
            <a:endParaRPr lang="en-GB" dirty="0"/>
          </a:p>
          <a:p>
            <a:r>
              <a:rPr lang="en-GB" dirty="0"/>
              <a:t>Workshops/webinars/</a:t>
            </a:r>
          </a:p>
          <a:p>
            <a:r>
              <a:rPr lang="en-GB" dirty="0"/>
              <a:t>expert missions</a:t>
            </a:r>
          </a:p>
          <a:p>
            <a:endParaRPr lang="en-GB" dirty="0"/>
          </a:p>
          <a:p>
            <a:r>
              <a:rPr lang="en-GB" dirty="0"/>
              <a:t>Bilateral agreements</a:t>
            </a:r>
          </a:p>
          <a:p>
            <a:endParaRPr lang="en-GB" dirty="0"/>
          </a:p>
        </p:txBody>
      </p:sp>
      <p:cxnSp>
        <p:nvCxnSpPr>
          <p:cNvPr id="10" name="Straight Connector 9"/>
          <p:cNvCxnSpPr/>
          <p:nvPr/>
        </p:nvCxnSpPr>
        <p:spPr>
          <a:xfrm>
            <a:off x="165100" y="618113"/>
            <a:ext cx="9144000" cy="0"/>
          </a:xfrm>
          <a:prstGeom prst="line">
            <a:avLst/>
          </a:prstGeom>
          <a:ln w="76200">
            <a:solidFill>
              <a:srgbClr val="6FBFBD"/>
            </a:solidFill>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165100" y="6072945"/>
            <a:ext cx="7567070" cy="6344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11879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221201" y="6118411"/>
            <a:ext cx="2437399" cy="489656"/>
          </a:xfrm>
          <a:prstGeom prst="rect">
            <a:avLst/>
          </a:prstGeom>
        </p:spPr>
      </p:pic>
      <p:pic>
        <p:nvPicPr>
          <p:cNvPr id="15" name="Picture 14" descr="C:\Users\stomasina\AppData\Local\Microsoft\Windows\Temporary Internet Files\Content.Outlook\IX13HL5J\UNEP MAP colors (00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9542" y="6079171"/>
            <a:ext cx="1326515" cy="608330"/>
          </a:xfrm>
          <a:prstGeom prst="rect">
            <a:avLst/>
          </a:prstGeom>
          <a:noFill/>
          <a:ln>
            <a:noFill/>
          </a:ln>
        </p:spPr>
      </p:pic>
      <p:pic>
        <p:nvPicPr>
          <p:cNvPr id="10" name="Picture 2" descr="N:\Projects\1220000\1220461\B. Measurements and calculations\Assessment Framework\Assessment Framework\Assessment outline 2019.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2794" y="295620"/>
            <a:ext cx="4779570" cy="613152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6729630" y="919822"/>
            <a:ext cx="4928970" cy="4769170"/>
          </a:xfrm>
          <a:prstGeom prst="rect">
            <a:avLst/>
          </a:prstGeom>
          <a:solidFill>
            <a:schemeClr val="accent6">
              <a:lumMod val="40000"/>
              <a:lumOff val="60000"/>
            </a:schemeClr>
          </a:solidFill>
          <a:ln w="130175" cmpd="sng">
            <a:solidFill>
              <a:srgbClr val="0033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a:spcAft>
                <a:spcPts val="600"/>
              </a:spcAft>
              <a:defRPr/>
            </a:pPr>
            <a:r>
              <a:rPr kumimoji="0" lang="en-GB" sz="2400" b="1" u="none" strike="noStrike" kern="1200" cap="none" spc="0" normalizeH="0" baseline="0" noProof="0" dirty="0">
                <a:ln>
                  <a:noFill/>
                </a:ln>
                <a:solidFill>
                  <a:srgbClr val="003300"/>
                </a:solidFill>
                <a:effectLst/>
                <a:uLnTx/>
                <a:uFillTx/>
                <a:latin typeface="Calibri" panose="020F0502020204030204"/>
              </a:rPr>
              <a:t>Development principles </a:t>
            </a:r>
          </a:p>
          <a:p>
            <a:pPr>
              <a:spcAft>
                <a:spcPts val="600"/>
              </a:spcAft>
              <a:defRPr/>
            </a:pPr>
            <a:r>
              <a:rPr kumimoji="0" lang="en-GB" b="0" i="1" u="none" strike="noStrike" kern="1200" cap="none" spc="0" normalizeH="0" baseline="0" noProof="0" dirty="0">
                <a:ln>
                  <a:noFill/>
                </a:ln>
                <a:solidFill>
                  <a:srgbClr val="003300"/>
                </a:solidFill>
                <a:effectLst/>
                <a:uLnTx/>
                <a:uFillTx/>
                <a:latin typeface="Calibri" panose="020F0502020204030204"/>
              </a:rPr>
              <a:t>1</a:t>
            </a:r>
            <a:r>
              <a:rPr kumimoji="0" lang="en-GB" b="0" i="0" u="none" strike="noStrike" kern="1200" cap="none" spc="0" normalizeH="0" baseline="0" noProof="0" dirty="0">
                <a:ln>
                  <a:noFill/>
                </a:ln>
                <a:solidFill>
                  <a:srgbClr val="003300"/>
                </a:solidFill>
                <a:effectLst/>
                <a:uLnTx/>
                <a:uFillTx/>
                <a:latin typeface="Calibri" panose="020F0502020204030204"/>
              </a:rPr>
              <a:t>. Integration of </a:t>
            </a:r>
            <a:r>
              <a:rPr kumimoji="0" lang="en-GB" b="1" i="0" u="none" strike="noStrike" kern="1200" cap="none" spc="0" normalizeH="0" baseline="0" noProof="0" dirty="0">
                <a:ln>
                  <a:noFill/>
                </a:ln>
                <a:solidFill>
                  <a:srgbClr val="003300"/>
                </a:solidFill>
                <a:effectLst/>
                <a:uLnTx/>
                <a:uFillTx/>
                <a:latin typeface="Calibri" panose="020F0502020204030204"/>
              </a:rPr>
              <a:t>various source</a:t>
            </a:r>
            <a:r>
              <a:rPr kumimoji="0" lang="en-GB" b="1" i="0" u="none" strike="noStrike" kern="1200" cap="none" spc="0" normalizeH="0" noProof="0" dirty="0">
                <a:ln>
                  <a:noFill/>
                </a:ln>
                <a:solidFill>
                  <a:srgbClr val="003300"/>
                </a:solidFill>
                <a:effectLst/>
                <a:uLnTx/>
                <a:uFillTx/>
                <a:latin typeface="Calibri" panose="020F0502020204030204"/>
              </a:rPr>
              <a:t> of information  </a:t>
            </a:r>
            <a:r>
              <a:rPr kumimoji="0" lang="en-GB" b="0" i="0" u="none" strike="noStrike" kern="1200" cap="none" spc="0" normalizeH="0" noProof="0" dirty="0">
                <a:ln>
                  <a:noFill/>
                </a:ln>
                <a:solidFill>
                  <a:srgbClr val="003300"/>
                </a:solidFill>
                <a:effectLst/>
                <a:uLnTx/>
                <a:uFillTx/>
                <a:latin typeface="Calibri" panose="020F0502020204030204"/>
              </a:rPr>
              <a:t>- data, indicators, case studies, best practices, national assessment</a:t>
            </a:r>
            <a:r>
              <a:rPr kumimoji="0" lang="en-GB" b="0" i="0" u="none" strike="noStrike" kern="1200" cap="none" spc="0" normalizeH="0" baseline="0" noProof="0" dirty="0">
                <a:ln>
                  <a:noFill/>
                </a:ln>
                <a:solidFill>
                  <a:srgbClr val="003300"/>
                </a:solidFill>
                <a:effectLst/>
                <a:uLnTx/>
                <a:uFillTx/>
                <a:latin typeface="Calibri" panose="020F0502020204030204"/>
              </a:rPr>
              <a:t> </a:t>
            </a:r>
          </a:p>
          <a:p>
            <a:pPr>
              <a:spcAft>
                <a:spcPts val="600"/>
              </a:spcAft>
              <a:defRPr/>
            </a:pPr>
            <a:r>
              <a:rPr kumimoji="0" lang="en-GB" b="0" i="0" u="none" strike="noStrike" kern="1200" cap="none" spc="0" normalizeH="0" baseline="0" noProof="0" dirty="0">
                <a:ln>
                  <a:noFill/>
                </a:ln>
                <a:solidFill>
                  <a:srgbClr val="003300"/>
                </a:solidFill>
                <a:effectLst/>
                <a:uLnTx/>
                <a:uFillTx/>
                <a:latin typeface="Calibri" panose="020F0502020204030204"/>
              </a:rPr>
              <a:t>2. Based on renewed</a:t>
            </a:r>
            <a:r>
              <a:rPr kumimoji="0" lang="en-GB" b="0" i="0" u="none" strike="noStrike" kern="1200" cap="none" spc="0" normalizeH="0" noProof="0" dirty="0">
                <a:ln>
                  <a:noFill/>
                </a:ln>
                <a:solidFill>
                  <a:srgbClr val="003300"/>
                </a:solidFill>
                <a:effectLst/>
                <a:uLnTx/>
                <a:uFillTx/>
                <a:latin typeface="Calibri" panose="020F0502020204030204"/>
              </a:rPr>
              <a:t> </a:t>
            </a:r>
            <a:r>
              <a:rPr kumimoji="0" lang="en-GB" b="1" i="0" u="none" strike="noStrike" kern="1200" cap="none" spc="0" normalizeH="0" baseline="0" noProof="0" dirty="0">
                <a:ln>
                  <a:noFill/>
                </a:ln>
                <a:solidFill>
                  <a:srgbClr val="003300"/>
                </a:solidFill>
                <a:effectLst/>
                <a:uLnTx/>
                <a:uFillTx/>
                <a:latin typeface="Calibri" panose="020F0502020204030204"/>
              </a:rPr>
              <a:t>H2020 indicators set</a:t>
            </a:r>
          </a:p>
          <a:p>
            <a:pPr>
              <a:spcAft>
                <a:spcPts val="600"/>
              </a:spcAft>
              <a:defRPr/>
            </a:pPr>
            <a:r>
              <a:rPr lang="en-GB" dirty="0">
                <a:solidFill>
                  <a:srgbClr val="003300"/>
                </a:solidFill>
                <a:latin typeface="Calibri" panose="020F0502020204030204"/>
              </a:rPr>
              <a:t>3. </a:t>
            </a:r>
            <a:r>
              <a:rPr lang="en-GB" b="1" dirty="0">
                <a:solidFill>
                  <a:srgbClr val="003300"/>
                </a:solidFill>
                <a:latin typeface="Calibri" panose="020F0502020204030204"/>
              </a:rPr>
              <a:t>Coordinated approach </a:t>
            </a:r>
            <a:r>
              <a:rPr lang="en-GB" dirty="0">
                <a:solidFill>
                  <a:srgbClr val="003300"/>
                </a:solidFill>
                <a:latin typeface="Calibri" panose="020F0502020204030204"/>
              </a:rPr>
              <a:t>with </a:t>
            </a:r>
            <a:r>
              <a:rPr lang="en-GB" dirty="0" err="1">
                <a:solidFill>
                  <a:srgbClr val="003300"/>
                </a:solidFill>
                <a:latin typeface="Calibri" panose="020F0502020204030204"/>
              </a:rPr>
              <a:t>SoED</a:t>
            </a:r>
            <a:r>
              <a:rPr lang="en-GB" dirty="0">
                <a:solidFill>
                  <a:srgbClr val="003300"/>
                </a:solidFill>
                <a:latin typeface="Calibri" panose="020F0502020204030204"/>
              </a:rPr>
              <a:t>, MSSD </a:t>
            </a:r>
            <a:endParaRPr kumimoji="0" lang="en-GB" b="0" i="0" u="none" strike="noStrike" kern="1200" cap="none" spc="0" normalizeH="0" baseline="0" noProof="0" dirty="0">
              <a:ln>
                <a:noFill/>
              </a:ln>
              <a:solidFill>
                <a:srgbClr val="003300"/>
              </a:solidFill>
              <a:effectLst/>
              <a:uLnTx/>
              <a:uFillTx/>
              <a:latin typeface="Calibri" panose="020F0502020204030204"/>
            </a:endParaRPr>
          </a:p>
          <a:p>
            <a:pPr>
              <a:spcAft>
                <a:spcPts val="600"/>
              </a:spcAft>
              <a:defRPr/>
            </a:pPr>
            <a:r>
              <a:rPr kumimoji="0" lang="en-GB" b="1" i="0" u="none" strike="noStrike" kern="1200" cap="none" spc="0" normalizeH="0" baseline="0" noProof="0" dirty="0">
                <a:ln>
                  <a:noFill/>
                </a:ln>
                <a:solidFill>
                  <a:srgbClr val="003300"/>
                </a:solidFill>
                <a:effectLst/>
                <a:uLnTx/>
                <a:uFillTx/>
                <a:latin typeface="Calibri" panose="020F0502020204030204"/>
              </a:rPr>
              <a:t>4.</a:t>
            </a:r>
            <a:r>
              <a:rPr kumimoji="0" lang="en-GB" b="1" i="0" u="none" strike="noStrike" kern="1200" cap="none" spc="0" normalizeH="0" noProof="0" dirty="0">
                <a:ln>
                  <a:noFill/>
                </a:ln>
                <a:solidFill>
                  <a:srgbClr val="003300"/>
                </a:solidFill>
                <a:effectLst/>
                <a:uLnTx/>
                <a:uFillTx/>
                <a:latin typeface="Calibri" panose="020F0502020204030204"/>
              </a:rPr>
              <a:t> </a:t>
            </a:r>
            <a:r>
              <a:rPr kumimoji="0" lang="en-GB" b="1" i="0" u="none" strike="noStrike" kern="1200" cap="none" spc="0" normalizeH="0" baseline="0" noProof="0" dirty="0">
                <a:ln>
                  <a:noFill/>
                </a:ln>
                <a:solidFill>
                  <a:srgbClr val="003300"/>
                </a:solidFill>
                <a:effectLst/>
                <a:uLnTx/>
                <a:uFillTx/>
                <a:latin typeface="Calibri" panose="020F0502020204030204"/>
              </a:rPr>
              <a:t>Integrated assessment </a:t>
            </a:r>
            <a:r>
              <a:rPr kumimoji="0" lang="en-GB" b="0" i="0" u="none" strike="noStrike" kern="1200" cap="none" spc="0" normalizeH="0" baseline="0" noProof="0" dirty="0">
                <a:ln>
                  <a:noFill/>
                </a:ln>
                <a:solidFill>
                  <a:srgbClr val="003300"/>
                </a:solidFill>
                <a:effectLst/>
                <a:uLnTx/>
                <a:uFillTx/>
                <a:latin typeface="Calibri" panose="020F0502020204030204"/>
              </a:rPr>
              <a:t>across all </a:t>
            </a:r>
            <a:r>
              <a:rPr lang="en-GB" dirty="0">
                <a:solidFill>
                  <a:srgbClr val="003300"/>
                </a:solidFill>
                <a:latin typeface="Calibri" panose="020F0502020204030204"/>
              </a:rPr>
              <a:t>H2020 components </a:t>
            </a:r>
            <a:endParaRPr kumimoji="0" lang="en-GB" b="0" i="0" u="none" strike="noStrike" kern="1200" cap="none" spc="0" normalizeH="0" baseline="0" noProof="0" dirty="0">
              <a:ln>
                <a:noFill/>
              </a:ln>
              <a:solidFill>
                <a:srgbClr val="003300"/>
              </a:solidFill>
              <a:effectLst/>
              <a:uLnTx/>
              <a:uFillTx/>
              <a:latin typeface="Calibri" panose="020F0502020204030204"/>
            </a:endParaRPr>
          </a:p>
          <a:p>
            <a:pPr>
              <a:spcAft>
                <a:spcPts val="600"/>
              </a:spcAft>
              <a:defRPr/>
            </a:pPr>
            <a:r>
              <a:rPr kumimoji="0" lang="en-GB" b="0" i="0" u="none" strike="noStrike" kern="1200" cap="none" spc="0" normalizeH="0" baseline="0" noProof="0" dirty="0">
                <a:ln>
                  <a:noFill/>
                </a:ln>
                <a:solidFill>
                  <a:srgbClr val="003300"/>
                </a:solidFill>
                <a:effectLst/>
                <a:uLnTx/>
                <a:uFillTx/>
                <a:latin typeface="Calibri" panose="020F0502020204030204"/>
              </a:rPr>
              <a:t>5. Highlight </a:t>
            </a:r>
            <a:r>
              <a:rPr kumimoji="0" lang="en-GB" b="1" i="0" u="none" strike="noStrike" kern="1200" cap="none" spc="0" normalizeH="0" baseline="0" noProof="0" dirty="0">
                <a:ln>
                  <a:noFill/>
                </a:ln>
                <a:solidFill>
                  <a:srgbClr val="003300"/>
                </a:solidFill>
                <a:effectLst/>
                <a:uLnTx/>
                <a:uFillTx/>
                <a:latin typeface="Calibri" panose="020F0502020204030204"/>
              </a:rPr>
              <a:t>uncertainties</a:t>
            </a:r>
            <a:r>
              <a:rPr kumimoji="0" lang="en-GB" b="1" i="0" u="none" strike="noStrike" kern="1200" cap="none" spc="0" normalizeH="0" noProof="0" dirty="0">
                <a:ln>
                  <a:noFill/>
                </a:ln>
                <a:solidFill>
                  <a:srgbClr val="003300"/>
                </a:solidFill>
                <a:effectLst/>
                <a:uLnTx/>
                <a:uFillTx/>
                <a:latin typeface="Calibri" panose="020F0502020204030204"/>
              </a:rPr>
              <a:t> , knowledge gaps </a:t>
            </a:r>
            <a:endParaRPr kumimoji="0" lang="en-GB" b="1" i="0" u="none" strike="noStrike" kern="1200" cap="none" spc="0" normalizeH="0" baseline="0" noProof="0" dirty="0">
              <a:ln>
                <a:noFill/>
              </a:ln>
              <a:solidFill>
                <a:srgbClr val="003300"/>
              </a:solidFill>
              <a:effectLst/>
              <a:uLnTx/>
              <a:uFillTx/>
              <a:latin typeface="Calibri" panose="020F0502020204030204"/>
            </a:endParaRPr>
          </a:p>
          <a:p>
            <a:pPr>
              <a:spcAft>
                <a:spcPts val="600"/>
              </a:spcAft>
              <a:defRPr/>
            </a:pPr>
            <a:r>
              <a:rPr kumimoji="0" lang="en-GB" b="0" i="0" u="none" strike="noStrike" kern="1200" cap="none" spc="0" normalizeH="0" baseline="0" noProof="0" dirty="0">
                <a:ln>
                  <a:noFill/>
                </a:ln>
                <a:solidFill>
                  <a:srgbClr val="003300"/>
                </a:solidFill>
                <a:effectLst/>
                <a:uLnTx/>
                <a:uFillTx/>
                <a:latin typeface="Calibri" panose="020F0502020204030204"/>
              </a:rPr>
              <a:t>6. </a:t>
            </a:r>
            <a:r>
              <a:rPr kumimoji="0" lang="en-GB" b="1" i="0" u="none" strike="noStrike" kern="1200" cap="none" spc="0" normalizeH="0" baseline="0" noProof="0" dirty="0">
                <a:ln>
                  <a:noFill/>
                </a:ln>
                <a:solidFill>
                  <a:srgbClr val="003300"/>
                </a:solidFill>
                <a:effectLst/>
                <a:uLnTx/>
                <a:uFillTx/>
                <a:latin typeface="Calibri" panose="020F0502020204030204"/>
              </a:rPr>
              <a:t>Full MED coverage </a:t>
            </a:r>
            <a:r>
              <a:rPr kumimoji="0" lang="en-GB" b="0" i="0" u="none" strike="noStrike" kern="1200" cap="none" spc="0" normalizeH="0" baseline="0" noProof="0" dirty="0">
                <a:ln>
                  <a:noFill/>
                </a:ln>
                <a:solidFill>
                  <a:srgbClr val="003300"/>
                </a:solidFill>
                <a:effectLst/>
                <a:uLnTx/>
                <a:uFillTx/>
                <a:latin typeface="Calibri" panose="020F0502020204030204"/>
              </a:rPr>
              <a:t>- visibility of ENI, EU member States, West Balkans, Turkey </a:t>
            </a:r>
            <a:r>
              <a:rPr kumimoji="0" lang="en-GB" i="0" u="none" strike="noStrike" kern="1200" cap="none" spc="0" normalizeH="0" baseline="0" noProof="0" dirty="0">
                <a:ln>
                  <a:noFill/>
                </a:ln>
                <a:solidFill>
                  <a:srgbClr val="003300"/>
                </a:solidFill>
                <a:effectLst/>
                <a:uLnTx/>
                <a:uFillTx/>
                <a:latin typeface="Calibri" panose="020F0502020204030204"/>
              </a:rPr>
              <a:t>work</a:t>
            </a:r>
            <a:r>
              <a:rPr kumimoji="0" lang="en-GB" b="1" i="0" u="none" strike="noStrike" kern="1200" cap="none" spc="0" normalizeH="0" baseline="0" noProof="0" dirty="0">
                <a:ln>
                  <a:noFill/>
                </a:ln>
                <a:solidFill>
                  <a:srgbClr val="003300"/>
                </a:solidFill>
                <a:effectLst/>
                <a:uLnTx/>
                <a:uFillTx/>
                <a:latin typeface="Calibri" panose="020F0502020204030204"/>
              </a:rPr>
              <a:t> </a:t>
            </a:r>
            <a:r>
              <a:rPr kumimoji="0" lang="en-GB" b="0" i="0" u="none" strike="noStrike" kern="1200" cap="none" spc="0" normalizeH="0" baseline="0" noProof="0" dirty="0">
                <a:ln>
                  <a:noFill/>
                </a:ln>
                <a:solidFill>
                  <a:srgbClr val="003300"/>
                </a:solidFill>
                <a:effectLst/>
                <a:uLnTx/>
                <a:uFillTx/>
                <a:latin typeface="Calibri" panose="020F0502020204030204"/>
              </a:rPr>
              <a:t>in synergy with </a:t>
            </a:r>
            <a:r>
              <a:rPr kumimoji="0" lang="en-GB" i="0" u="none" strike="noStrike" kern="1200" cap="none" spc="0" normalizeH="0" baseline="0" noProof="0" dirty="0">
                <a:ln>
                  <a:noFill/>
                </a:ln>
                <a:solidFill>
                  <a:srgbClr val="003300"/>
                </a:solidFill>
                <a:effectLst/>
                <a:uLnTx/>
                <a:uFillTx/>
                <a:latin typeface="Calibri" panose="020F0502020204030204"/>
              </a:rPr>
              <a:t>other EU work and some international organisations</a:t>
            </a:r>
          </a:p>
        </p:txBody>
      </p:sp>
      <p:sp>
        <p:nvSpPr>
          <p:cNvPr id="2" name="Oval 1"/>
          <p:cNvSpPr/>
          <p:nvPr/>
        </p:nvSpPr>
        <p:spPr>
          <a:xfrm>
            <a:off x="1752143" y="2409198"/>
            <a:ext cx="1237452" cy="250775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1090552" y="4769116"/>
            <a:ext cx="723834" cy="41613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77837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Projects\1220000\1220461\B. Measurements and calculations\Assessment Framework\Assessment Framework\overview assessment products20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4181" y="327181"/>
            <a:ext cx="4198937" cy="6430963"/>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221201" y="6118411"/>
            <a:ext cx="2437399" cy="489656"/>
          </a:xfrm>
          <a:prstGeom prst="rect">
            <a:avLst/>
          </a:prstGeom>
        </p:spPr>
      </p:pic>
      <p:pic>
        <p:nvPicPr>
          <p:cNvPr id="4" name="Picture 3" descr="C:\Users\stomasina\AppData\Local\Microsoft\Windows\Temporary Internet Files\Content.Outlook\IX13HL5J\UNEP MAP colors (002).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69542" y="6079171"/>
            <a:ext cx="1326515" cy="608330"/>
          </a:xfrm>
          <a:prstGeom prst="rect">
            <a:avLst/>
          </a:prstGeom>
          <a:noFill/>
          <a:ln>
            <a:noFill/>
          </a:ln>
        </p:spPr>
      </p:pic>
      <p:sp>
        <p:nvSpPr>
          <p:cNvPr id="2" name="TextBox 1"/>
          <p:cNvSpPr txBox="1"/>
          <p:nvPr/>
        </p:nvSpPr>
        <p:spPr>
          <a:xfrm>
            <a:off x="6001092" y="432560"/>
            <a:ext cx="5376891" cy="2031325"/>
          </a:xfrm>
          <a:prstGeom prst="rect">
            <a:avLst/>
          </a:prstGeom>
          <a:noFill/>
        </p:spPr>
        <p:txBody>
          <a:bodyPr wrap="square" rtlCol="0">
            <a:spAutoFit/>
          </a:bodyPr>
          <a:lstStyle/>
          <a:p>
            <a:endParaRPr lang="en-US" dirty="0"/>
          </a:p>
          <a:p>
            <a:r>
              <a:rPr lang="en-GB" sz="3000" b="1" dirty="0">
                <a:solidFill>
                  <a:srgbClr val="002060"/>
                </a:solidFill>
              </a:rPr>
              <a:t>2nd H2020/NAP Indicator-Based Assessment Report main products </a:t>
            </a:r>
          </a:p>
          <a:p>
            <a:endParaRPr lang="en-US" dirty="0"/>
          </a:p>
        </p:txBody>
      </p:sp>
    </p:spTree>
    <p:extLst>
      <p:ext uri="{BB962C8B-B14F-4D97-AF65-F5344CB8AC3E}">
        <p14:creationId xmlns:p14="http://schemas.microsoft.com/office/powerpoint/2010/main" val="7685400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84924" y="201121"/>
            <a:ext cx="11373676" cy="531292"/>
          </a:xfrm>
        </p:spPr>
        <p:txBody>
          <a:bodyPr>
            <a:normAutofit/>
          </a:bodyPr>
          <a:lstStyle/>
          <a:p>
            <a:r>
              <a:rPr lang="en-GB" sz="3200" dirty="0"/>
              <a:t>Timeline</a:t>
            </a:r>
          </a:p>
        </p:txBody>
      </p:sp>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221201" y="6118411"/>
            <a:ext cx="2437399" cy="489656"/>
          </a:xfrm>
          <a:prstGeom prst="rect">
            <a:avLst/>
          </a:prstGeom>
        </p:spPr>
      </p:pic>
      <p:cxnSp>
        <p:nvCxnSpPr>
          <p:cNvPr id="7" name="Straight Connector 6"/>
          <p:cNvCxnSpPr/>
          <p:nvPr/>
        </p:nvCxnSpPr>
        <p:spPr>
          <a:xfrm>
            <a:off x="284924" y="732413"/>
            <a:ext cx="9144000" cy="0"/>
          </a:xfrm>
          <a:prstGeom prst="line">
            <a:avLst/>
          </a:prstGeom>
          <a:ln w="76200">
            <a:solidFill>
              <a:srgbClr val="6FBFBD"/>
            </a:solidFill>
          </a:ln>
        </p:spPr>
        <p:style>
          <a:lnRef idx="1">
            <a:schemeClr val="accent1"/>
          </a:lnRef>
          <a:fillRef idx="0">
            <a:schemeClr val="accent1"/>
          </a:fillRef>
          <a:effectRef idx="0">
            <a:schemeClr val="accent1"/>
          </a:effectRef>
          <a:fontRef idx="minor">
            <a:schemeClr val="tx1"/>
          </a:fontRef>
        </p:style>
      </p:cxnSp>
      <p:pic>
        <p:nvPicPr>
          <p:cNvPr id="18" name="Picture 17" descr="C:\Users\stomasina\AppData\Local\Microsoft\Windows\Temporary Internet Files\Content.Outlook\IX13HL5J\UNEP MAP colors (00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72667" y="6118411"/>
            <a:ext cx="1326515" cy="608330"/>
          </a:xfrm>
          <a:prstGeom prst="rect">
            <a:avLst/>
          </a:prstGeom>
          <a:noFill/>
          <a:ln>
            <a:noFill/>
          </a:ln>
        </p:spPr>
      </p:pic>
      <p:graphicFrame>
        <p:nvGraphicFramePr>
          <p:cNvPr id="8" name="Table 7"/>
          <p:cNvGraphicFramePr>
            <a:graphicFrameLocks noGrp="1"/>
          </p:cNvGraphicFramePr>
          <p:nvPr>
            <p:extLst>
              <p:ext uri="{D42A27DB-BD31-4B8C-83A1-F6EECF244321}">
                <p14:modId xmlns:p14="http://schemas.microsoft.com/office/powerpoint/2010/main" val="2048747839"/>
              </p:ext>
            </p:extLst>
          </p:nvPr>
        </p:nvGraphicFramePr>
        <p:xfrm>
          <a:off x="284924" y="877310"/>
          <a:ext cx="11641187" cy="5108925"/>
        </p:xfrm>
        <a:graphic>
          <a:graphicData uri="http://schemas.openxmlformats.org/drawingml/2006/table">
            <a:tbl>
              <a:tblPr firstRow="1" bandRow="1">
                <a:tableStyleId>{5C22544A-7EE6-4342-B048-85BDC9FD1C3A}</a:tableStyleId>
              </a:tblPr>
              <a:tblGrid>
                <a:gridCol w="6653549">
                  <a:extLst>
                    <a:ext uri="{9D8B030D-6E8A-4147-A177-3AD203B41FA5}">
                      <a16:colId xmlns:a16="http://schemas.microsoft.com/office/drawing/2014/main" val="4087798102"/>
                    </a:ext>
                  </a:extLst>
                </a:gridCol>
                <a:gridCol w="3315317">
                  <a:extLst>
                    <a:ext uri="{9D8B030D-6E8A-4147-A177-3AD203B41FA5}">
                      <a16:colId xmlns:a16="http://schemas.microsoft.com/office/drawing/2014/main" val="2023800910"/>
                    </a:ext>
                  </a:extLst>
                </a:gridCol>
                <a:gridCol w="1672321">
                  <a:extLst>
                    <a:ext uri="{9D8B030D-6E8A-4147-A177-3AD203B41FA5}">
                      <a16:colId xmlns:a16="http://schemas.microsoft.com/office/drawing/2014/main" val="1511229134"/>
                    </a:ext>
                  </a:extLst>
                </a:gridCol>
              </a:tblGrid>
              <a:tr h="31089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i="1" kern="1200" dirty="0">
                        <a:solidFill>
                          <a:srgbClr val="002060"/>
                        </a:solidFill>
                        <a:latin typeface="Calibri" panose="020F0502020204030204" pitchFamily="34" charset="0"/>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i="1" kern="1200" dirty="0">
                          <a:solidFill>
                            <a:srgbClr val="002060"/>
                          </a:solidFill>
                          <a:latin typeface="Calibri" panose="020F0502020204030204" pitchFamily="34" charset="0"/>
                          <a:ea typeface="+mn-ea"/>
                          <a:cs typeface="+mn-cs"/>
                        </a:rPr>
                        <a:t>Expected timing</a:t>
                      </a:r>
                      <a:endParaRPr lang="en-US" sz="2000" i="1" kern="1200" dirty="0">
                        <a:solidFill>
                          <a:srgbClr val="002060"/>
                        </a:solidFill>
                        <a:latin typeface="Calibri" panose="020F0502020204030204" pitchFamily="34" charset="0"/>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i="1" kern="1200" dirty="0">
                          <a:solidFill>
                            <a:srgbClr val="002060"/>
                          </a:solidFill>
                          <a:latin typeface="Calibri" panose="020F0502020204030204" pitchFamily="34" charset="0"/>
                          <a:ea typeface="+mn-ea"/>
                          <a:cs typeface="+mn-cs"/>
                        </a:rPr>
                        <a:t>Support</a:t>
                      </a:r>
                      <a:endParaRPr lang="en-US" sz="2000" i="1" kern="1200" dirty="0">
                        <a:solidFill>
                          <a:srgbClr val="002060"/>
                        </a:solidFill>
                        <a:latin typeface="Calibri" panose="020F0502020204030204" pitchFamily="34" charset="0"/>
                        <a:ea typeface="+mn-ea"/>
                        <a:cs typeface="+mn-cs"/>
                      </a:endParaRPr>
                    </a:p>
                  </a:txBody>
                  <a:tcPr/>
                </a:tc>
                <a:extLst>
                  <a:ext uri="{0D108BD9-81ED-4DB2-BD59-A6C34878D82A}">
                    <a16:rowId xmlns:a16="http://schemas.microsoft.com/office/drawing/2014/main" val="892550453"/>
                  </a:ext>
                </a:extLst>
              </a:tr>
              <a:tr h="406557">
                <a:tc>
                  <a:txBody>
                    <a:bodyPr/>
                    <a:lstStyle/>
                    <a:p>
                      <a:r>
                        <a:rPr lang="en-GB" sz="2000" i="0" kern="1200" dirty="0">
                          <a:solidFill>
                            <a:srgbClr val="002060"/>
                          </a:solidFill>
                          <a:latin typeface="Calibri" panose="020F0502020204030204" pitchFamily="34" charset="0"/>
                          <a:ea typeface="+mn-ea"/>
                          <a:cs typeface="+mn-cs"/>
                        </a:rPr>
                        <a:t>H2020 Assessment Outline prepared and agreed </a:t>
                      </a:r>
                      <a:endParaRPr lang="en-US" sz="2000" i="0" kern="1200" dirty="0">
                        <a:solidFill>
                          <a:srgbClr val="002060"/>
                        </a:solidFill>
                        <a:latin typeface="Calibri" panose="020F0502020204030204" pitchFamily="34" charset="0"/>
                        <a:ea typeface="+mn-ea"/>
                        <a:cs typeface="+mn-cs"/>
                      </a:endParaRPr>
                    </a:p>
                  </a:txBody>
                  <a:tcPr/>
                </a:tc>
                <a:tc>
                  <a:txBody>
                    <a:bodyPr/>
                    <a:lstStyle/>
                    <a:p>
                      <a:r>
                        <a:rPr lang="en-GB" dirty="0"/>
                        <a:t>April 2019</a:t>
                      </a:r>
                      <a:endParaRPr lang="en-US"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i="1" kern="1200" dirty="0">
                          <a:solidFill>
                            <a:srgbClr val="002060"/>
                          </a:solidFill>
                          <a:latin typeface="Calibri" panose="020F0502020204030204" pitchFamily="34" charset="0"/>
                          <a:ea typeface="+mn-ea"/>
                          <a:cs typeface="+mn-cs"/>
                        </a:rPr>
                        <a:t>SSFA, TA</a:t>
                      </a:r>
                      <a:endParaRPr lang="en-US" sz="2000" i="1" kern="1200" dirty="0">
                        <a:solidFill>
                          <a:srgbClr val="002060"/>
                        </a:solidFill>
                        <a:latin typeface="Calibri" panose="020F0502020204030204" pitchFamily="34" charset="0"/>
                        <a:ea typeface="+mn-ea"/>
                        <a:cs typeface="+mn-cs"/>
                      </a:endParaRPr>
                    </a:p>
                  </a:txBody>
                  <a:tcPr/>
                </a:tc>
                <a:extLst>
                  <a:ext uri="{0D108BD9-81ED-4DB2-BD59-A6C34878D82A}">
                    <a16:rowId xmlns:a16="http://schemas.microsoft.com/office/drawing/2014/main" val="3223206221"/>
                  </a:ext>
                </a:extLst>
              </a:tr>
              <a:tr h="10761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i="1" kern="1200" dirty="0">
                          <a:solidFill>
                            <a:srgbClr val="002060"/>
                          </a:solidFill>
                          <a:latin typeface="Calibri" panose="020F0502020204030204" pitchFamily="34" charset="0"/>
                          <a:ea typeface="+mn-ea"/>
                          <a:cs typeface="+mn-cs"/>
                        </a:rPr>
                        <a:t>Data collection, populate and assess H2020 indicators</a:t>
                      </a:r>
                      <a:endParaRPr lang="en-US" sz="2000" i="1" kern="1200" dirty="0">
                        <a:solidFill>
                          <a:srgbClr val="002060"/>
                        </a:solidFill>
                        <a:latin typeface="Calibri" panose="020F0502020204030204" pitchFamily="34" charset="0"/>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i="1" kern="1200" dirty="0">
                          <a:solidFill>
                            <a:srgbClr val="002060"/>
                          </a:solidFill>
                          <a:latin typeface="Calibri" panose="020F0502020204030204" pitchFamily="34" charset="0"/>
                          <a:ea typeface="+mn-ea"/>
                          <a:cs typeface="+mn-cs"/>
                        </a:rPr>
                        <a:t>Till end July 2019</a:t>
                      </a:r>
                      <a:endParaRPr lang="en-US" sz="2000" i="1" kern="1200" dirty="0">
                        <a:solidFill>
                          <a:srgbClr val="002060"/>
                        </a:solidFill>
                        <a:latin typeface="Calibri" panose="020F0502020204030204" pitchFamily="34" charset="0"/>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i="1" kern="1200" dirty="0">
                          <a:solidFill>
                            <a:srgbClr val="002060"/>
                          </a:solidFill>
                          <a:latin typeface="Calibri" panose="020F0502020204030204" pitchFamily="34" charset="0"/>
                          <a:ea typeface="+mn-ea"/>
                          <a:cs typeface="+mn-cs"/>
                        </a:rPr>
                        <a:t>SSFA, TA</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i="1" kern="1200" dirty="0">
                          <a:solidFill>
                            <a:srgbClr val="002060"/>
                          </a:solidFill>
                          <a:latin typeface="Calibri" panose="020F0502020204030204" pitchFamily="34" charset="0"/>
                          <a:ea typeface="+mn-ea"/>
                          <a:cs typeface="+mn-cs"/>
                        </a:rPr>
                        <a:t>Webinars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i="1" kern="1200" dirty="0">
                          <a:solidFill>
                            <a:srgbClr val="002060"/>
                          </a:solidFill>
                          <a:latin typeface="Calibri" panose="020F0502020204030204" pitchFamily="34" charset="0"/>
                          <a:ea typeface="+mn-ea"/>
                          <a:cs typeface="+mn-cs"/>
                        </a:rPr>
                        <a:t>Workshops</a:t>
                      </a:r>
                      <a:endParaRPr lang="en-US" sz="2000" i="1" kern="1200" dirty="0">
                        <a:solidFill>
                          <a:srgbClr val="002060"/>
                        </a:solidFill>
                        <a:latin typeface="Calibri" panose="020F0502020204030204" pitchFamily="34" charset="0"/>
                        <a:ea typeface="+mn-ea"/>
                        <a:cs typeface="+mn-cs"/>
                      </a:endParaRPr>
                    </a:p>
                  </a:txBody>
                  <a:tcPr/>
                </a:tc>
                <a:extLst>
                  <a:ext uri="{0D108BD9-81ED-4DB2-BD59-A6C34878D82A}">
                    <a16:rowId xmlns:a16="http://schemas.microsoft.com/office/drawing/2014/main" val="2026895506"/>
                  </a:ext>
                </a:extLst>
              </a:tr>
              <a:tr h="74136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i="1" kern="1200" dirty="0">
                          <a:solidFill>
                            <a:srgbClr val="002060"/>
                          </a:solidFill>
                          <a:latin typeface="Calibri" panose="020F0502020204030204" pitchFamily="34" charset="0"/>
                          <a:ea typeface="+mn-ea"/>
                          <a:cs typeface="+mn-cs"/>
                        </a:rPr>
                        <a:t>Consultation on draft</a:t>
                      </a:r>
                      <a:r>
                        <a:rPr lang="en-GB" sz="2000" i="1" kern="1200" baseline="0" dirty="0">
                          <a:solidFill>
                            <a:srgbClr val="002060"/>
                          </a:solidFill>
                          <a:latin typeface="Calibri" panose="020F0502020204030204" pitchFamily="34" charset="0"/>
                          <a:ea typeface="+mn-ea"/>
                          <a:cs typeface="+mn-cs"/>
                        </a:rPr>
                        <a:t> H2020 assessment report </a:t>
                      </a:r>
                      <a:endParaRPr lang="en-GB" sz="2000" i="1" kern="1200" dirty="0">
                        <a:solidFill>
                          <a:srgbClr val="002060"/>
                        </a:solidFill>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i="1" kern="1200" dirty="0">
                        <a:solidFill>
                          <a:srgbClr val="002060"/>
                        </a:solidFill>
                        <a:latin typeface="Calibri" panose="020F0502020204030204" pitchFamily="34" charset="0"/>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i="1" kern="1200" dirty="0">
                          <a:solidFill>
                            <a:srgbClr val="002060"/>
                          </a:solidFill>
                          <a:latin typeface="Calibri" panose="020F0502020204030204" pitchFamily="34" charset="0"/>
                          <a:ea typeface="+mn-ea"/>
                          <a:cs typeface="+mn-cs"/>
                        </a:rPr>
                        <a:t>July-August 2019</a:t>
                      </a:r>
                      <a:endParaRPr lang="en-US" sz="2000" i="1" kern="1200" dirty="0">
                        <a:solidFill>
                          <a:srgbClr val="002060"/>
                        </a:solidFill>
                        <a:latin typeface="Calibri" panose="020F0502020204030204" pitchFamily="34" charset="0"/>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i="1" kern="1200" dirty="0">
                        <a:solidFill>
                          <a:srgbClr val="002060"/>
                        </a:solidFill>
                        <a:latin typeface="Calibri" panose="020F0502020204030204" pitchFamily="34" charset="0"/>
                        <a:ea typeface="+mn-ea"/>
                        <a:cs typeface="+mn-cs"/>
                      </a:endParaRPr>
                    </a:p>
                  </a:txBody>
                  <a:tcPr/>
                </a:tc>
                <a:extLst>
                  <a:ext uri="{0D108BD9-81ED-4DB2-BD59-A6C34878D82A}">
                    <a16:rowId xmlns:a16="http://schemas.microsoft.com/office/drawing/2014/main" val="2542786091"/>
                  </a:ext>
                </a:extLst>
              </a:tr>
              <a:tr h="107618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i="1" kern="1200" dirty="0">
                          <a:solidFill>
                            <a:srgbClr val="002060"/>
                          </a:solidFill>
                          <a:latin typeface="Calibri" panose="020F0502020204030204" pitchFamily="34" charset="0"/>
                          <a:ea typeface="+mn-ea"/>
                          <a:cs typeface="+mn-cs"/>
                        </a:rPr>
                        <a:t>Provision of national case studies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i="1" kern="1200" dirty="0">
                          <a:solidFill>
                            <a:srgbClr val="002060"/>
                          </a:solidFill>
                          <a:latin typeface="Calibri" panose="020F0502020204030204" pitchFamily="34" charset="0"/>
                          <a:ea typeface="+mn-ea"/>
                          <a:cs typeface="+mn-cs"/>
                        </a:rPr>
                        <a:t>(cut</a:t>
                      </a:r>
                      <a:r>
                        <a:rPr lang="en-GB" sz="2000" i="1" kern="1200" baseline="0" dirty="0">
                          <a:solidFill>
                            <a:srgbClr val="002060"/>
                          </a:solidFill>
                          <a:latin typeface="Calibri" panose="020F0502020204030204" pitchFamily="34" charset="0"/>
                          <a:ea typeface="+mn-ea"/>
                          <a:cs typeface="+mn-cs"/>
                        </a:rPr>
                        <a:t> off date for data)</a:t>
                      </a:r>
                      <a:endParaRPr lang="en-GB" sz="2000" i="1" kern="1200" dirty="0">
                        <a:solidFill>
                          <a:srgbClr val="002060"/>
                        </a:solidFill>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i="1" kern="1200" dirty="0">
                        <a:solidFill>
                          <a:srgbClr val="002060"/>
                        </a:solidFill>
                        <a:latin typeface="Calibri" panose="020F0502020204030204" pitchFamily="34" charset="0"/>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i="1" kern="1200" dirty="0">
                          <a:solidFill>
                            <a:srgbClr val="002060"/>
                          </a:solidFill>
                          <a:latin typeface="Calibri" panose="020F0502020204030204" pitchFamily="34" charset="0"/>
                          <a:ea typeface="+mn-ea"/>
                          <a:cs typeface="+mn-cs"/>
                        </a:rPr>
                        <a:t>End of August 2019</a:t>
                      </a:r>
                      <a:endParaRPr lang="en-US" sz="2000" i="1" kern="1200" dirty="0">
                        <a:solidFill>
                          <a:srgbClr val="002060"/>
                        </a:solidFill>
                        <a:latin typeface="Calibri" panose="020F0502020204030204" pitchFamily="34" charset="0"/>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i="1" kern="1200" dirty="0">
                          <a:solidFill>
                            <a:srgbClr val="002060"/>
                          </a:solidFill>
                          <a:latin typeface="Calibri" panose="020F0502020204030204" pitchFamily="34" charset="0"/>
                          <a:ea typeface="+mn-ea"/>
                          <a:cs typeface="+mn-cs"/>
                        </a:rPr>
                        <a:t>SSFA, TA</a:t>
                      </a:r>
                      <a:endParaRPr lang="en-US" sz="2000" i="1" kern="1200" dirty="0">
                        <a:solidFill>
                          <a:srgbClr val="002060"/>
                        </a:solidFill>
                        <a:latin typeface="Calibri" panose="020F0502020204030204" pitchFamily="34" charset="0"/>
                        <a:ea typeface="+mn-ea"/>
                        <a:cs typeface="+mn-cs"/>
                      </a:endParaRPr>
                    </a:p>
                  </a:txBody>
                  <a:tcPr/>
                </a:tc>
                <a:extLst>
                  <a:ext uri="{0D108BD9-81ED-4DB2-BD59-A6C34878D82A}">
                    <a16:rowId xmlns:a16="http://schemas.microsoft.com/office/drawing/2014/main" val="619200139"/>
                  </a:ext>
                </a:extLst>
              </a:tr>
              <a:tr h="4065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i="1" kern="1200" dirty="0">
                          <a:solidFill>
                            <a:srgbClr val="002060"/>
                          </a:solidFill>
                          <a:latin typeface="Calibri" panose="020F0502020204030204" pitchFamily="34" charset="0"/>
                          <a:ea typeface="+mn-ea"/>
                          <a:cs typeface="+mn-cs"/>
                        </a:rPr>
                        <a:t>Regional</a:t>
                      </a:r>
                      <a:r>
                        <a:rPr lang="en-GB" sz="2000" i="1" kern="1200" baseline="0" dirty="0">
                          <a:solidFill>
                            <a:srgbClr val="002060"/>
                          </a:solidFill>
                          <a:latin typeface="Calibri" panose="020F0502020204030204" pitchFamily="34" charset="0"/>
                          <a:ea typeface="+mn-ea"/>
                          <a:cs typeface="+mn-cs"/>
                        </a:rPr>
                        <a:t> H2020 assessment workshop</a:t>
                      </a:r>
                      <a:endParaRPr lang="en-US" sz="2000" i="1" kern="1200" dirty="0">
                        <a:solidFill>
                          <a:srgbClr val="002060"/>
                        </a:solidFill>
                        <a:latin typeface="Calibri" panose="020F0502020204030204" pitchFamily="34" charset="0"/>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i="1" kern="1200" dirty="0">
                          <a:solidFill>
                            <a:srgbClr val="002060"/>
                          </a:solidFill>
                          <a:latin typeface="Calibri" panose="020F0502020204030204" pitchFamily="34" charset="0"/>
                          <a:ea typeface="+mn-ea"/>
                          <a:cs typeface="+mn-cs"/>
                        </a:rPr>
                        <a:t>September 2019</a:t>
                      </a:r>
                      <a:endParaRPr lang="en-US" sz="2000" i="1" kern="1200" dirty="0">
                        <a:solidFill>
                          <a:srgbClr val="002060"/>
                        </a:solidFill>
                        <a:latin typeface="Calibri" panose="020F0502020204030204" pitchFamily="34" charset="0"/>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i="1" kern="1200" dirty="0">
                        <a:solidFill>
                          <a:srgbClr val="002060"/>
                        </a:solidFill>
                        <a:latin typeface="Calibri" panose="020F0502020204030204" pitchFamily="34" charset="0"/>
                        <a:ea typeface="+mn-ea"/>
                        <a:cs typeface="+mn-cs"/>
                      </a:endParaRPr>
                    </a:p>
                  </a:txBody>
                  <a:tcPr/>
                </a:tc>
                <a:extLst>
                  <a:ext uri="{0D108BD9-81ED-4DB2-BD59-A6C34878D82A}">
                    <a16:rowId xmlns:a16="http://schemas.microsoft.com/office/drawing/2014/main" val="12914754"/>
                  </a:ext>
                </a:extLst>
              </a:tr>
              <a:tr h="406557">
                <a:tc>
                  <a:txBody>
                    <a:bodyPr/>
                    <a:lstStyle/>
                    <a:p>
                      <a:r>
                        <a:rPr lang="en-GB" sz="2000" i="0" kern="1200" dirty="0">
                          <a:solidFill>
                            <a:srgbClr val="002060"/>
                          </a:solidFill>
                          <a:latin typeface="Calibri" panose="020F0502020204030204" pitchFamily="34" charset="0"/>
                          <a:ea typeface="+mn-ea"/>
                          <a:cs typeface="+mn-cs"/>
                        </a:rPr>
                        <a:t>H2020 Assessment Report ready for production</a:t>
                      </a:r>
                      <a:r>
                        <a:rPr lang="en-GB" sz="2000" i="0" kern="1200" baseline="0" dirty="0">
                          <a:solidFill>
                            <a:srgbClr val="002060"/>
                          </a:solidFill>
                          <a:latin typeface="Calibri" panose="020F0502020204030204" pitchFamily="34" charset="0"/>
                          <a:ea typeface="+mn-ea"/>
                          <a:cs typeface="+mn-cs"/>
                        </a:rPr>
                        <a:t> (thematic assessment, factsheets)</a:t>
                      </a:r>
                    </a:p>
                    <a:p>
                      <a:r>
                        <a:rPr lang="en-GB" sz="2000" i="0" kern="1200" baseline="0" dirty="0">
                          <a:solidFill>
                            <a:srgbClr val="002060"/>
                          </a:solidFill>
                          <a:latin typeface="Calibri" panose="020F0502020204030204" pitchFamily="34" charset="0"/>
                          <a:ea typeface="+mn-ea"/>
                          <a:cs typeface="+mn-cs"/>
                        </a:rPr>
                        <a:t>Synthesis</a:t>
                      </a:r>
                      <a:endParaRPr lang="en-US" sz="2000" i="0" kern="1200" dirty="0">
                        <a:solidFill>
                          <a:srgbClr val="002060"/>
                        </a:solidFill>
                        <a:latin typeface="Calibri" panose="020F0502020204030204" pitchFamily="34" charset="0"/>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i="0" kern="1200" dirty="0">
                          <a:solidFill>
                            <a:srgbClr val="002060"/>
                          </a:solidFill>
                          <a:latin typeface="Calibri" panose="020F0502020204030204" pitchFamily="34" charset="0"/>
                          <a:ea typeface="+mn-ea"/>
                          <a:cs typeface="+mn-cs"/>
                        </a:rPr>
                        <a:t>End October</a:t>
                      </a:r>
                      <a:r>
                        <a:rPr lang="en-GB" sz="2000" i="0" kern="1200" baseline="0" dirty="0">
                          <a:solidFill>
                            <a:srgbClr val="002060"/>
                          </a:solidFill>
                          <a:latin typeface="Calibri" panose="020F0502020204030204" pitchFamily="34" charset="0"/>
                          <a:ea typeface="+mn-ea"/>
                          <a:cs typeface="+mn-cs"/>
                        </a:rPr>
                        <a:t> 2019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i="0" kern="1200" baseline="0" dirty="0">
                        <a:solidFill>
                          <a:srgbClr val="002060"/>
                        </a:solidFill>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000" i="0" kern="1200" baseline="0" dirty="0">
                          <a:solidFill>
                            <a:srgbClr val="002060"/>
                          </a:solidFill>
                          <a:latin typeface="Calibri" panose="020F0502020204030204" pitchFamily="34" charset="0"/>
                          <a:ea typeface="+mn-ea"/>
                          <a:cs typeface="+mn-cs"/>
                        </a:rPr>
                        <a:t>December 2019</a:t>
                      </a:r>
                      <a:endParaRPr lang="en-US" sz="2000" i="0" kern="1200" dirty="0">
                        <a:solidFill>
                          <a:srgbClr val="002060"/>
                        </a:solidFill>
                        <a:latin typeface="Calibri" panose="020F0502020204030204" pitchFamily="34" charset="0"/>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i="1" kern="1200" dirty="0">
                        <a:solidFill>
                          <a:srgbClr val="002060"/>
                        </a:solidFill>
                        <a:latin typeface="Calibri" panose="020F0502020204030204" pitchFamily="34" charset="0"/>
                        <a:ea typeface="+mn-ea"/>
                        <a:cs typeface="+mn-cs"/>
                      </a:endParaRPr>
                    </a:p>
                  </a:txBody>
                  <a:tcPr/>
                </a:tc>
                <a:extLst>
                  <a:ext uri="{0D108BD9-81ED-4DB2-BD59-A6C34878D82A}">
                    <a16:rowId xmlns:a16="http://schemas.microsoft.com/office/drawing/2014/main" val="3648151756"/>
                  </a:ext>
                </a:extLst>
              </a:tr>
            </a:tbl>
          </a:graphicData>
        </a:graphic>
      </p:graphicFrame>
    </p:spTree>
    <p:extLst>
      <p:ext uri="{BB962C8B-B14F-4D97-AF65-F5344CB8AC3E}">
        <p14:creationId xmlns:p14="http://schemas.microsoft.com/office/powerpoint/2010/main" val="8688216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07243" y="-23443"/>
            <a:ext cx="10515600" cy="1325563"/>
          </a:xfrm>
        </p:spPr>
        <p:txBody>
          <a:bodyPr>
            <a:normAutofit/>
          </a:bodyPr>
          <a:lstStyle/>
          <a:p>
            <a:pPr eaLnBrk="1" hangingPunct="1">
              <a:defRPr/>
            </a:pPr>
            <a:endParaRPr lang="da-DK" sz="3200" b="1" dirty="0">
              <a:solidFill>
                <a:schemeClr val="accent1"/>
              </a:solidFill>
              <a:latin typeface="+mn-lt"/>
              <a:ea typeface="+mn-ea"/>
              <a:cs typeface="+mn-cs"/>
            </a:endParaRPr>
          </a:p>
        </p:txBody>
      </p:sp>
      <p:cxnSp>
        <p:nvCxnSpPr>
          <p:cNvPr id="5" name="Straight Connector 4"/>
          <p:cNvCxnSpPr/>
          <p:nvPr/>
        </p:nvCxnSpPr>
        <p:spPr>
          <a:xfrm>
            <a:off x="307241" y="1029677"/>
            <a:ext cx="9154259" cy="0"/>
          </a:xfrm>
          <a:prstGeom prst="line">
            <a:avLst/>
          </a:prstGeom>
          <a:ln w="76200">
            <a:solidFill>
              <a:srgbClr val="6FBFBD"/>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221202" y="6118411"/>
            <a:ext cx="2437399" cy="489656"/>
          </a:xfrm>
          <a:prstGeom prst="rect">
            <a:avLst/>
          </a:prstGeom>
        </p:spPr>
      </p:pic>
      <p:pic>
        <p:nvPicPr>
          <p:cNvPr id="11" name="Picture 10" descr="C:\Users\stomasina\AppData\Local\Microsoft\Windows\Temporary Internet Files\Content.Outlook\IX13HL5J\UNEP MAP colors (002).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69543" y="6079171"/>
            <a:ext cx="1326515" cy="608330"/>
          </a:xfrm>
          <a:prstGeom prst="rect">
            <a:avLst/>
          </a:prstGeom>
          <a:noFill/>
          <a:ln>
            <a:noFill/>
          </a:ln>
        </p:spPr>
      </p:pic>
      <p:sp>
        <p:nvSpPr>
          <p:cNvPr id="12" name="Text Placeholder 1"/>
          <p:cNvSpPr txBox="1">
            <a:spLocks/>
          </p:cNvSpPr>
          <p:nvPr/>
        </p:nvSpPr>
        <p:spPr>
          <a:xfrm>
            <a:off x="1634455" y="1985759"/>
            <a:ext cx="8870319" cy="2294082"/>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a-DK" sz="6000" b="1" dirty="0">
                <a:solidFill>
                  <a:schemeClr val="accent1"/>
                </a:solidFill>
              </a:rPr>
              <a:t>H2020 Waste indicators</a:t>
            </a:r>
            <a:endParaRPr lang="en-US" sz="6000" b="1" dirty="0">
              <a:solidFill>
                <a:srgbClr val="002060"/>
              </a:solidFill>
            </a:endParaRPr>
          </a:p>
        </p:txBody>
      </p:sp>
    </p:spTree>
    <p:extLst>
      <p:ext uri="{BB962C8B-B14F-4D97-AF65-F5344CB8AC3E}">
        <p14:creationId xmlns:p14="http://schemas.microsoft.com/office/powerpoint/2010/main" val="12203520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07243" y="-23443"/>
            <a:ext cx="10515600" cy="1325563"/>
          </a:xfrm>
        </p:spPr>
        <p:txBody>
          <a:bodyPr>
            <a:normAutofit/>
          </a:bodyPr>
          <a:lstStyle/>
          <a:p>
            <a:pPr eaLnBrk="1" hangingPunct="1">
              <a:defRPr/>
            </a:pPr>
            <a:r>
              <a:rPr lang="da-DK" sz="3200" b="1" dirty="0">
                <a:solidFill>
                  <a:schemeClr val="accent1"/>
                </a:solidFill>
                <a:latin typeface="+mn-lt"/>
                <a:ea typeface="+mn-ea"/>
                <a:cs typeface="+mn-cs"/>
              </a:rPr>
              <a:t>H2020 Waste indicators</a:t>
            </a:r>
          </a:p>
        </p:txBody>
      </p:sp>
      <p:cxnSp>
        <p:nvCxnSpPr>
          <p:cNvPr id="5" name="Straight Connector 4"/>
          <p:cNvCxnSpPr/>
          <p:nvPr/>
        </p:nvCxnSpPr>
        <p:spPr>
          <a:xfrm>
            <a:off x="307241" y="1029677"/>
            <a:ext cx="9154259" cy="0"/>
          </a:xfrm>
          <a:prstGeom prst="line">
            <a:avLst/>
          </a:prstGeom>
          <a:ln w="76200">
            <a:solidFill>
              <a:srgbClr val="6FBFBD"/>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221202" y="6118411"/>
            <a:ext cx="2437399" cy="489656"/>
          </a:xfrm>
          <a:prstGeom prst="rect">
            <a:avLst/>
          </a:prstGeom>
        </p:spPr>
      </p:pic>
      <p:pic>
        <p:nvPicPr>
          <p:cNvPr id="11" name="Picture 10" descr="C:\Users\stomasina\AppData\Local\Microsoft\Windows\Temporary Internet Files\Content.Outlook\IX13HL5J\UNEP MAP colors (002).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69543" y="6079171"/>
            <a:ext cx="1326515" cy="608330"/>
          </a:xfrm>
          <a:prstGeom prst="rect">
            <a:avLst/>
          </a:prstGeom>
          <a:noFill/>
          <a:ln>
            <a:noFill/>
          </a:ln>
        </p:spPr>
      </p:pic>
      <p:sp>
        <p:nvSpPr>
          <p:cNvPr id="12" name="Text Placeholder 1"/>
          <p:cNvSpPr txBox="1">
            <a:spLocks/>
          </p:cNvSpPr>
          <p:nvPr/>
        </p:nvSpPr>
        <p:spPr>
          <a:xfrm>
            <a:off x="1634455" y="2194478"/>
            <a:ext cx="8870319" cy="2294082"/>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200" b="1" dirty="0">
                <a:solidFill>
                  <a:srgbClr val="002060"/>
                </a:solidFill>
              </a:rPr>
              <a:t>IND 1 - Municipal waste generation</a:t>
            </a:r>
          </a:p>
          <a:p>
            <a:r>
              <a:rPr lang="en-US" sz="3200" b="1" dirty="0">
                <a:solidFill>
                  <a:srgbClr val="002060"/>
                </a:solidFill>
              </a:rPr>
              <a:t>IND 2 - Hardware of waste management</a:t>
            </a:r>
          </a:p>
          <a:p>
            <a:r>
              <a:rPr lang="en-US" sz="3200" b="1" dirty="0">
                <a:solidFill>
                  <a:srgbClr val="002060"/>
                </a:solidFill>
              </a:rPr>
              <a:t>IND 3 - Software of waste management</a:t>
            </a:r>
          </a:p>
        </p:txBody>
      </p:sp>
    </p:spTree>
    <p:extLst>
      <p:ext uri="{BB962C8B-B14F-4D97-AF65-F5344CB8AC3E}">
        <p14:creationId xmlns:p14="http://schemas.microsoft.com/office/powerpoint/2010/main" val="11574283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07243" y="-23443"/>
            <a:ext cx="10515600" cy="1325563"/>
          </a:xfrm>
        </p:spPr>
        <p:txBody>
          <a:bodyPr>
            <a:normAutofit/>
          </a:bodyPr>
          <a:lstStyle/>
          <a:p>
            <a:pPr eaLnBrk="1" hangingPunct="1">
              <a:defRPr/>
            </a:pPr>
            <a:endParaRPr lang="da-DK" sz="3200" b="1" dirty="0">
              <a:solidFill>
                <a:schemeClr val="accent1"/>
              </a:solidFill>
              <a:latin typeface="+mn-lt"/>
              <a:ea typeface="+mn-ea"/>
              <a:cs typeface="+mn-cs"/>
            </a:endParaRPr>
          </a:p>
        </p:txBody>
      </p:sp>
      <p:cxnSp>
        <p:nvCxnSpPr>
          <p:cNvPr id="5" name="Straight Connector 4"/>
          <p:cNvCxnSpPr/>
          <p:nvPr/>
        </p:nvCxnSpPr>
        <p:spPr>
          <a:xfrm>
            <a:off x="307241" y="1029677"/>
            <a:ext cx="9154259" cy="0"/>
          </a:xfrm>
          <a:prstGeom prst="line">
            <a:avLst/>
          </a:prstGeom>
          <a:ln w="76200">
            <a:solidFill>
              <a:srgbClr val="6FBFBD"/>
            </a:solidFill>
          </a:ln>
        </p:spPr>
        <p:style>
          <a:lnRef idx="1">
            <a:schemeClr val="accent1"/>
          </a:lnRef>
          <a:fillRef idx="0">
            <a:schemeClr val="accent1"/>
          </a:fillRef>
          <a:effectRef idx="0">
            <a:schemeClr val="accent1"/>
          </a:effectRef>
          <a:fontRef idx="minor">
            <a:schemeClr val="tx1"/>
          </a:fontRef>
        </p:style>
      </p:cxnSp>
      <p:pic>
        <p:nvPicPr>
          <p:cNvPr id="11" name="Picture 10" descr="C:\Users\stomasina\AppData\Local\Microsoft\Windows\Temporary Internet Files\Content.Outlook\IX13HL5J\UNEP MAP colors (00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69543" y="6079171"/>
            <a:ext cx="1326515" cy="608330"/>
          </a:xfrm>
          <a:prstGeom prst="rect">
            <a:avLst/>
          </a:prstGeom>
          <a:noFill/>
          <a:ln>
            <a:noFill/>
          </a:ln>
        </p:spPr>
      </p:pic>
      <p:pic>
        <p:nvPicPr>
          <p:cNvPr id="6" name="Picture 4" descr="Image result for ellen macarthur foundation plastics production"/>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550" r="3247"/>
          <a:stretch/>
        </p:blipFill>
        <p:spPr bwMode="auto">
          <a:xfrm>
            <a:off x="1" y="0"/>
            <a:ext cx="9826257"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2" name="Group 1"/>
          <p:cNvGrpSpPr/>
          <p:nvPr/>
        </p:nvGrpSpPr>
        <p:grpSpPr>
          <a:xfrm>
            <a:off x="10220771" y="5660140"/>
            <a:ext cx="1899303" cy="1035531"/>
            <a:chOff x="10220770" y="5660138"/>
            <a:chExt cx="1899303" cy="1035531"/>
          </a:xfrm>
        </p:grpSpPr>
        <p:pic>
          <p:nvPicPr>
            <p:cNvPr id="10" name="Picture 9"/>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220770" y="6314113"/>
              <a:ext cx="1899303" cy="381556"/>
            </a:xfrm>
            <a:prstGeom prst="rect">
              <a:avLst/>
            </a:prstGeom>
          </p:spPr>
        </p:pic>
        <p:pic>
          <p:nvPicPr>
            <p:cNvPr id="7" name="Picture 6" descr="C:\Users\stomasina\AppData\Local\Microsoft\Windows\Temporary Internet Files\Content.Outlook\IX13HL5J\UNEP MAP colors (00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20808" y="5660138"/>
              <a:ext cx="1326515" cy="608330"/>
            </a:xfrm>
            <a:prstGeom prst="rect">
              <a:avLst/>
            </a:prstGeom>
            <a:noFill/>
            <a:ln>
              <a:noFill/>
            </a:ln>
          </p:spPr>
        </p:pic>
      </p:grpSp>
    </p:spTree>
    <p:extLst>
      <p:ext uri="{BB962C8B-B14F-4D97-AF65-F5344CB8AC3E}">
        <p14:creationId xmlns:p14="http://schemas.microsoft.com/office/powerpoint/2010/main" val="23777824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07243" y="-23443"/>
            <a:ext cx="10515600" cy="1325563"/>
          </a:xfrm>
        </p:spPr>
        <p:txBody>
          <a:bodyPr>
            <a:normAutofit/>
          </a:bodyPr>
          <a:lstStyle/>
          <a:p>
            <a:pPr eaLnBrk="1" hangingPunct="1">
              <a:defRPr/>
            </a:pPr>
            <a:endParaRPr lang="da-DK" sz="3200" b="1" dirty="0">
              <a:solidFill>
                <a:schemeClr val="accent1"/>
              </a:solidFill>
              <a:latin typeface="+mn-lt"/>
              <a:ea typeface="+mn-ea"/>
              <a:cs typeface="+mn-cs"/>
            </a:endParaRPr>
          </a:p>
        </p:txBody>
      </p:sp>
      <p:cxnSp>
        <p:nvCxnSpPr>
          <p:cNvPr id="5" name="Straight Connector 4"/>
          <p:cNvCxnSpPr/>
          <p:nvPr/>
        </p:nvCxnSpPr>
        <p:spPr>
          <a:xfrm>
            <a:off x="307241" y="1029677"/>
            <a:ext cx="9154259" cy="0"/>
          </a:xfrm>
          <a:prstGeom prst="line">
            <a:avLst/>
          </a:prstGeom>
          <a:ln w="76200">
            <a:solidFill>
              <a:srgbClr val="6FBFBD"/>
            </a:solidFill>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10220771" y="5660140"/>
            <a:ext cx="1899303" cy="1035531"/>
            <a:chOff x="10220770" y="5660138"/>
            <a:chExt cx="1899303" cy="1035531"/>
          </a:xfrm>
        </p:grpSpPr>
        <p:pic>
          <p:nvPicPr>
            <p:cNvPr id="10" name="Picture 9"/>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220770" y="6314113"/>
              <a:ext cx="1899303" cy="381556"/>
            </a:xfrm>
            <a:prstGeom prst="rect">
              <a:avLst/>
            </a:prstGeom>
          </p:spPr>
        </p:pic>
        <p:pic>
          <p:nvPicPr>
            <p:cNvPr id="7" name="Picture 6" descr="C:\Users\stomasina\AppData\Local\Microsoft\Windows\Temporary Internet Files\Content.Outlook\IX13HL5J\UNEP MAP colors (00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20808" y="5660138"/>
              <a:ext cx="1326515" cy="608330"/>
            </a:xfrm>
            <a:prstGeom prst="rect">
              <a:avLst/>
            </a:prstGeom>
            <a:noFill/>
            <a:ln>
              <a:noFill/>
            </a:ln>
          </p:spPr>
        </p:pic>
      </p:grpSp>
      <p:pic>
        <p:nvPicPr>
          <p:cNvPr id="9" name="Picture 2" descr="Related image"/>
          <p:cNvPicPr>
            <a:picLocks noChangeAspect="1" noChangeArrowheads="1"/>
          </p:cNvPicPr>
          <p:nvPr/>
        </p:nvPicPr>
        <p:blipFill rotWithShape="1">
          <a:blip r:embed="rId4">
            <a:extLst>
              <a:ext uri="{28A0092B-C50C-407E-A947-70E740481C1C}">
                <a14:useLocalDpi xmlns:a14="http://schemas.microsoft.com/office/drawing/2010/main" val="0"/>
              </a:ext>
            </a:extLst>
          </a:blip>
          <a:srcRect l="8351" r="6732"/>
          <a:stretch/>
        </p:blipFill>
        <p:spPr bwMode="auto">
          <a:xfrm>
            <a:off x="12195" y="-7380"/>
            <a:ext cx="9755649" cy="6945022"/>
          </a:xfrm>
          <a:prstGeom prst="rect">
            <a:avLst/>
          </a:prstGeom>
          <a:noFill/>
          <a:extLst>
            <a:ext uri="{909E8E84-426E-40DD-AFC4-6F175D3DCCD1}">
              <a14:hiddenFill xmlns:a14="http://schemas.microsoft.com/office/drawing/2010/main">
                <a:solidFill>
                  <a:srgbClr val="FFFFFF"/>
                </a:solidFill>
              </a14:hiddenFill>
            </a:ext>
          </a:extLst>
        </p:spPr>
      </p:pic>
      <p:sp>
        <p:nvSpPr>
          <p:cNvPr id="12" name="Oval 11"/>
          <p:cNvSpPr/>
          <p:nvPr/>
        </p:nvSpPr>
        <p:spPr>
          <a:xfrm>
            <a:off x="3432067" y="2001469"/>
            <a:ext cx="766312" cy="576064"/>
          </a:xfrm>
          <a:prstGeom prst="ellipse">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Oval 12"/>
          <p:cNvSpPr/>
          <p:nvPr/>
        </p:nvSpPr>
        <p:spPr>
          <a:xfrm>
            <a:off x="5149333" y="4010317"/>
            <a:ext cx="766312" cy="576064"/>
          </a:xfrm>
          <a:prstGeom prst="ellipse">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Oval 13"/>
          <p:cNvSpPr/>
          <p:nvPr/>
        </p:nvSpPr>
        <p:spPr>
          <a:xfrm>
            <a:off x="5149333" y="4586381"/>
            <a:ext cx="766312" cy="576064"/>
          </a:xfrm>
          <a:prstGeom prst="ellipse">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Oval 14"/>
          <p:cNvSpPr/>
          <p:nvPr/>
        </p:nvSpPr>
        <p:spPr>
          <a:xfrm>
            <a:off x="2435860" y="3465131"/>
            <a:ext cx="1379363" cy="1008112"/>
          </a:xfrm>
          <a:prstGeom prst="ellipse">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6190495" y="6026081"/>
            <a:ext cx="902515" cy="759280"/>
          </a:xfrm>
          <a:prstGeom prst="ellipse">
            <a:avLst/>
          </a:pr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13835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par>
                          <p:cTn id="23" fill="hold">
                            <p:stCondLst>
                              <p:cond delay="500"/>
                            </p:stCondLst>
                            <p:childTnLst>
                              <p:par>
                                <p:cTn id="24" presetID="22" presetClass="entr" presetSubtype="4"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down)">
                                      <p:cBhvr>
                                        <p:cTn id="2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07243" y="-23443"/>
            <a:ext cx="10515600" cy="1325563"/>
          </a:xfrm>
        </p:spPr>
        <p:txBody>
          <a:bodyPr>
            <a:normAutofit/>
          </a:bodyPr>
          <a:lstStyle/>
          <a:p>
            <a:pPr eaLnBrk="1" hangingPunct="1">
              <a:defRPr/>
            </a:pPr>
            <a:r>
              <a:rPr lang="da-DK" sz="3200" b="1" dirty="0">
                <a:solidFill>
                  <a:schemeClr val="accent1"/>
                </a:solidFill>
                <a:latin typeface="+mn-lt"/>
                <a:ea typeface="+mn-ea"/>
                <a:cs typeface="+mn-cs"/>
              </a:rPr>
              <a:t>H2020 Waste Indicators</a:t>
            </a:r>
          </a:p>
        </p:txBody>
      </p:sp>
      <p:cxnSp>
        <p:nvCxnSpPr>
          <p:cNvPr id="5" name="Straight Connector 4"/>
          <p:cNvCxnSpPr/>
          <p:nvPr/>
        </p:nvCxnSpPr>
        <p:spPr>
          <a:xfrm>
            <a:off x="307241" y="1029677"/>
            <a:ext cx="9154259" cy="0"/>
          </a:xfrm>
          <a:prstGeom prst="line">
            <a:avLst/>
          </a:prstGeom>
          <a:ln w="76200">
            <a:solidFill>
              <a:srgbClr val="6FBFBD"/>
            </a:solidFill>
          </a:ln>
        </p:spPr>
        <p:style>
          <a:lnRef idx="1">
            <a:schemeClr val="accent1"/>
          </a:lnRef>
          <a:fillRef idx="0">
            <a:schemeClr val="accent1"/>
          </a:fillRef>
          <a:effectRef idx="0">
            <a:schemeClr val="accent1"/>
          </a:effectRef>
          <a:fontRef idx="minor">
            <a:schemeClr val="tx1"/>
          </a:fontRef>
        </p:style>
      </p:cxnSp>
      <p:pic>
        <p:nvPicPr>
          <p:cNvPr id="11" name="Picture 10" descr="C:\Users\stomasina\AppData\Local\Microsoft\Windows\Temporary Internet Files\Content.Outlook\IX13HL5J\UNEP MAP colors (00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9543" y="6079171"/>
            <a:ext cx="1326515" cy="608330"/>
          </a:xfrm>
          <a:prstGeom prst="rect">
            <a:avLst/>
          </a:prstGeom>
          <a:noFill/>
          <a:ln>
            <a:noFill/>
          </a:ln>
        </p:spPr>
      </p:pic>
      <p:graphicFrame>
        <p:nvGraphicFramePr>
          <p:cNvPr id="6" name="Content Placeholder 3"/>
          <p:cNvGraphicFramePr>
            <a:graphicFrameLocks noGrp="1"/>
          </p:cNvGraphicFramePr>
          <p:nvPr>
            <p:ph idx="1"/>
            <p:extLst>
              <p:ext uri="{D42A27DB-BD31-4B8C-83A1-F6EECF244321}">
                <p14:modId xmlns:p14="http://schemas.microsoft.com/office/powerpoint/2010/main" val="470576721"/>
              </p:ext>
            </p:extLst>
          </p:nvPr>
        </p:nvGraphicFramePr>
        <p:xfrm>
          <a:off x="357695" y="1212651"/>
          <a:ext cx="9837441" cy="5428020"/>
        </p:xfrm>
        <a:graphic>
          <a:graphicData uri="http://schemas.openxmlformats.org/drawingml/2006/table">
            <a:tbl>
              <a:tblPr firstRow="1" firstCol="1" bandRow="1" bandCol="1">
                <a:tableStyleId>{5C22544A-7EE6-4342-B048-85BDC9FD1C3A}</a:tableStyleId>
              </a:tblPr>
              <a:tblGrid>
                <a:gridCol w="855411">
                  <a:extLst>
                    <a:ext uri="{9D8B030D-6E8A-4147-A177-3AD203B41FA5}">
                      <a16:colId xmlns:a16="http://schemas.microsoft.com/office/drawing/2014/main" val="20000"/>
                    </a:ext>
                  </a:extLst>
                </a:gridCol>
                <a:gridCol w="2541139">
                  <a:extLst>
                    <a:ext uri="{9D8B030D-6E8A-4147-A177-3AD203B41FA5}">
                      <a16:colId xmlns:a16="http://schemas.microsoft.com/office/drawing/2014/main" val="20001"/>
                    </a:ext>
                  </a:extLst>
                </a:gridCol>
                <a:gridCol w="6440891">
                  <a:extLst>
                    <a:ext uri="{9D8B030D-6E8A-4147-A177-3AD203B41FA5}">
                      <a16:colId xmlns:a16="http://schemas.microsoft.com/office/drawing/2014/main" val="20002"/>
                    </a:ext>
                  </a:extLst>
                </a:gridCol>
              </a:tblGrid>
              <a:tr h="346437">
                <a:tc>
                  <a:txBody>
                    <a:bodyPr/>
                    <a:lstStyle/>
                    <a:p>
                      <a:pPr>
                        <a:lnSpc>
                          <a:spcPct val="115000"/>
                        </a:lnSpc>
                        <a:spcAft>
                          <a:spcPts val="0"/>
                        </a:spcAft>
                      </a:pPr>
                      <a:r>
                        <a:rPr lang="en-GB" sz="1800" dirty="0">
                          <a:effectLst/>
                        </a:rPr>
                        <a:t> </a:t>
                      </a:r>
                      <a:endParaRPr lang="en-GB" sz="1800" dirty="0">
                        <a:effectLst/>
                        <a:latin typeface="Calibri"/>
                        <a:ea typeface="SimSun"/>
                        <a:cs typeface="Times New Roman"/>
                      </a:endParaRPr>
                    </a:p>
                  </a:txBody>
                  <a:tcPr marL="58075" marR="58075" marT="0" marB="0" anchor="ctr"/>
                </a:tc>
                <a:tc>
                  <a:txBody>
                    <a:bodyPr/>
                    <a:lstStyle/>
                    <a:p>
                      <a:pPr>
                        <a:lnSpc>
                          <a:spcPct val="115000"/>
                        </a:lnSpc>
                        <a:spcAft>
                          <a:spcPts val="0"/>
                        </a:spcAft>
                      </a:pPr>
                      <a:r>
                        <a:rPr lang="en-GB" sz="1800" dirty="0">
                          <a:effectLst/>
                        </a:rPr>
                        <a:t>Title of indicator</a:t>
                      </a:r>
                      <a:endParaRPr lang="en-GB" sz="1800" dirty="0">
                        <a:effectLst/>
                        <a:latin typeface="Calibri"/>
                        <a:ea typeface="SimSun"/>
                        <a:cs typeface="Times New Roman"/>
                      </a:endParaRPr>
                    </a:p>
                  </a:txBody>
                  <a:tcPr marL="58075" marR="58075" marT="0" marB="0" anchor="ctr"/>
                </a:tc>
                <a:tc>
                  <a:txBody>
                    <a:bodyPr/>
                    <a:lstStyle/>
                    <a:p>
                      <a:pPr marL="73025">
                        <a:lnSpc>
                          <a:spcPct val="115000"/>
                        </a:lnSpc>
                        <a:spcAft>
                          <a:spcPts val="0"/>
                        </a:spcAft>
                      </a:pPr>
                      <a:r>
                        <a:rPr lang="en-GB" sz="1800" dirty="0">
                          <a:effectLst/>
                        </a:rPr>
                        <a:t>Sub-indicators</a:t>
                      </a:r>
                      <a:endParaRPr lang="en-GB" sz="1800" dirty="0">
                        <a:effectLst/>
                        <a:latin typeface="Calibri"/>
                        <a:ea typeface="SimSun"/>
                        <a:cs typeface="Times New Roman"/>
                      </a:endParaRPr>
                    </a:p>
                  </a:txBody>
                  <a:tcPr marL="58075" marR="58075" marT="0" marB="0" anchor="ctr"/>
                </a:tc>
                <a:extLst>
                  <a:ext uri="{0D108BD9-81ED-4DB2-BD59-A6C34878D82A}">
                    <a16:rowId xmlns:a16="http://schemas.microsoft.com/office/drawing/2014/main" val="10000"/>
                  </a:ext>
                </a:extLst>
              </a:tr>
              <a:tr h="306929">
                <a:tc rowSpan="4">
                  <a:txBody>
                    <a:bodyPr/>
                    <a:lstStyle/>
                    <a:p>
                      <a:pPr>
                        <a:lnSpc>
                          <a:spcPct val="115000"/>
                        </a:lnSpc>
                        <a:spcBef>
                          <a:spcPts val="600"/>
                        </a:spcBef>
                        <a:spcAft>
                          <a:spcPts val="0"/>
                        </a:spcAft>
                      </a:pPr>
                      <a:endParaRPr lang="en-GB" sz="1800" b="1" dirty="0">
                        <a:effectLst/>
                      </a:endParaRPr>
                    </a:p>
                    <a:p>
                      <a:pPr>
                        <a:lnSpc>
                          <a:spcPct val="115000"/>
                        </a:lnSpc>
                        <a:spcBef>
                          <a:spcPts val="600"/>
                        </a:spcBef>
                        <a:spcAft>
                          <a:spcPts val="0"/>
                        </a:spcAft>
                      </a:pPr>
                      <a:r>
                        <a:rPr lang="en-GB" sz="1800" b="1" dirty="0">
                          <a:effectLst/>
                        </a:rPr>
                        <a:t>IND 1</a:t>
                      </a:r>
                      <a:endParaRPr lang="en-GB" sz="1800" b="1" dirty="0">
                        <a:effectLst/>
                        <a:latin typeface="Calibri"/>
                        <a:ea typeface="SimSun"/>
                        <a:cs typeface="Times New Roman"/>
                      </a:endParaRPr>
                    </a:p>
                  </a:txBody>
                  <a:tcPr marL="58075" marR="58075" marT="0" marB="0"/>
                </a:tc>
                <a:tc rowSpan="4">
                  <a:txBody>
                    <a:bodyPr/>
                    <a:lstStyle/>
                    <a:p>
                      <a:pPr>
                        <a:lnSpc>
                          <a:spcPct val="115000"/>
                        </a:lnSpc>
                        <a:spcBef>
                          <a:spcPts val="600"/>
                        </a:spcBef>
                        <a:spcAft>
                          <a:spcPts val="0"/>
                        </a:spcAft>
                      </a:pPr>
                      <a:endParaRPr lang="en-GB" sz="1800" b="1" dirty="0">
                        <a:effectLst/>
                      </a:endParaRPr>
                    </a:p>
                    <a:p>
                      <a:pPr>
                        <a:lnSpc>
                          <a:spcPct val="115000"/>
                        </a:lnSpc>
                        <a:spcBef>
                          <a:spcPts val="600"/>
                        </a:spcBef>
                        <a:spcAft>
                          <a:spcPts val="0"/>
                        </a:spcAft>
                      </a:pPr>
                      <a:r>
                        <a:rPr lang="en-GB" sz="1800" b="1" dirty="0">
                          <a:effectLst/>
                        </a:rPr>
                        <a:t>Municipal Waste Generation</a:t>
                      </a:r>
                      <a:endParaRPr lang="en-GB" sz="1800" b="1" dirty="0">
                        <a:effectLst/>
                        <a:latin typeface="Calibri"/>
                        <a:ea typeface="SimSun"/>
                        <a:cs typeface="Times New Roman"/>
                      </a:endParaRPr>
                    </a:p>
                  </a:txBody>
                  <a:tcPr marL="58075" marR="58075" marT="0" marB="0"/>
                </a:tc>
                <a:tc>
                  <a:txBody>
                    <a:bodyPr/>
                    <a:lstStyle/>
                    <a:p>
                      <a:pPr marL="420370" marR="73025" indent="-347345">
                        <a:lnSpc>
                          <a:spcPct val="115000"/>
                        </a:lnSpc>
                        <a:spcBef>
                          <a:spcPts val="600"/>
                        </a:spcBef>
                        <a:spcAft>
                          <a:spcPts val="300"/>
                        </a:spcAft>
                      </a:pPr>
                      <a:r>
                        <a:rPr lang="en-GB" sz="1800" dirty="0">
                          <a:effectLst/>
                        </a:rPr>
                        <a:t>IND 1.A </a:t>
                      </a:r>
                      <a:r>
                        <a:rPr lang="en-GB" sz="1800" b="0" dirty="0">
                          <a:effectLst/>
                        </a:rPr>
                        <a:t>Municipal</a:t>
                      </a:r>
                      <a:r>
                        <a:rPr lang="en-GB" sz="1800" b="1" dirty="0">
                          <a:effectLst/>
                        </a:rPr>
                        <a:t> waste composition</a:t>
                      </a:r>
                      <a:endParaRPr lang="en-GB" sz="1800" dirty="0">
                        <a:effectLst/>
                        <a:latin typeface="Calibri"/>
                        <a:ea typeface="SimSun"/>
                        <a:cs typeface="Times New Roman"/>
                      </a:endParaRPr>
                    </a:p>
                  </a:txBody>
                  <a:tcPr marL="58075" marR="58075" marT="0" marB="0"/>
                </a:tc>
                <a:extLst>
                  <a:ext uri="{0D108BD9-81ED-4DB2-BD59-A6C34878D82A}">
                    <a16:rowId xmlns:a16="http://schemas.microsoft.com/office/drawing/2014/main" val="10001"/>
                  </a:ext>
                </a:extLst>
              </a:tr>
              <a:tr h="346437">
                <a:tc vMerge="1">
                  <a:txBody>
                    <a:bodyPr/>
                    <a:lstStyle/>
                    <a:p>
                      <a:endParaRPr lang="en-GB"/>
                    </a:p>
                  </a:txBody>
                  <a:tcPr/>
                </a:tc>
                <a:tc vMerge="1">
                  <a:txBody>
                    <a:bodyPr/>
                    <a:lstStyle/>
                    <a:p>
                      <a:endParaRPr lang="en-GB"/>
                    </a:p>
                  </a:txBody>
                  <a:tcPr/>
                </a:tc>
                <a:tc>
                  <a:txBody>
                    <a:bodyPr/>
                    <a:lstStyle/>
                    <a:p>
                      <a:pPr marL="420370" marR="73025" indent="-347345">
                        <a:lnSpc>
                          <a:spcPct val="115000"/>
                        </a:lnSpc>
                        <a:spcBef>
                          <a:spcPts val="600"/>
                        </a:spcBef>
                        <a:spcAft>
                          <a:spcPts val="300"/>
                        </a:spcAft>
                      </a:pPr>
                      <a:r>
                        <a:rPr lang="en-GB" sz="1800" dirty="0">
                          <a:effectLst/>
                        </a:rPr>
                        <a:t>IND 1.B </a:t>
                      </a:r>
                      <a:r>
                        <a:rPr lang="en-GB" sz="1800" b="1" dirty="0">
                          <a:effectLst/>
                        </a:rPr>
                        <a:t>Plastic</a:t>
                      </a:r>
                      <a:r>
                        <a:rPr lang="en-GB" sz="1800" dirty="0">
                          <a:effectLst/>
                        </a:rPr>
                        <a:t> waste </a:t>
                      </a:r>
                      <a:r>
                        <a:rPr lang="en-GB" sz="1800" b="1" dirty="0">
                          <a:effectLst/>
                        </a:rPr>
                        <a:t>generation</a:t>
                      </a:r>
                      <a:r>
                        <a:rPr lang="en-GB" sz="1800" dirty="0">
                          <a:effectLst/>
                        </a:rPr>
                        <a:t> per capita</a:t>
                      </a:r>
                      <a:endParaRPr lang="en-GB" sz="1800" dirty="0">
                        <a:effectLst/>
                        <a:latin typeface="Calibri"/>
                        <a:ea typeface="SimSun"/>
                        <a:cs typeface="Times New Roman"/>
                      </a:endParaRPr>
                    </a:p>
                  </a:txBody>
                  <a:tcPr marL="58075" marR="58075" marT="0" marB="0"/>
                </a:tc>
                <a:extLst>
                  <a:ext uri="{0D108BD9-81ED-4DB2-BD59-A6C34878D82A}">
                    <a16:rowId xmlns:a16="http://schemas.microsoft.com/office/drawing/2014/main" val="10002"/>
                  </a:ext>
                </a:extLst>
              </a:tr>
              <a:tr h="346437">
                <a:tc vMerge="1">
                  <a:txBody>
                    <a:bodyPr/>
                    <a:lstStyle/>
                    <a:p>
                      <a:endParaRPr lang="en-GB"/>
                    </a:p>
                  </a:txBody>
                  <a:tcPr/>
                </a:tc>
                <a:tc vMerge="1">
                  <a:txBody>
                    <a:bodyPr/>
                    <a:lstStyle/>
                    <a:p>
                      <a:endParaRPr lang="en-GB"/>
                    </a:p>
                  </a:txBody>
                  <a:tcPr/>
                </a:tc>
                <a:tc>
                  <a:txBody>
                    <a:bodyPr/>
                    <a:lstStyle/>
                    <a:p>
                      <a:pPr marL="420370" marR="73025" indent="-347345">
                        <a:lnSpc>
                          <a:spcPct val="115000"/>
                        </a:lnSpc>
                        <a:spcBef>
                          <a:spcPts val="600"/>
                        </a:spcBef>
                        <a:spcAft>
                          <a:spcPts val="300"/>
                        </a:spcAft>
                      </a:pPr>
                      <a:r>
                        <a:rPr lang="en-GB" sz="1800" dirty="0">
                          <a:effectLst/>
                        </a:rPr>
                        <a:t>IND 1.C % of </a:t>
                      </a:r>
                      <a:r>
                        <a:rPr lang="en-GB" sz="1800" b="1" dirty="0">
                          <a:effectLst/>
                        </a:rPr>
                        <a:t>population</a:t>
                      </a:r>
                      <a:r>
                        <a:rPr lang="en-GB" sz="1800" dirty="0">
                          <a:effectLst/>
                        </a:rPr>
                        <a:t> living in Coastal Areas</a:t>
                      </a:r>
                      <a:endParaRPr lang="en-GB" sz="1800" dirty="0">
                        <a:effectLst/>
                        <a:latin typeface="Calibri"/>
                        <a:ea typeface="SimSun"/>
                        <a:cs typeface="Times New Roman"/>
                      </a:endParaRPr>
                    </a:p>
                  </a:txBody>
                  <a:tcPr marL="58075" marR="58075" marT="0" marB="0"/>
                </a:tc>
                <a:extLst>
                  <a:ext uri="{0D108BD9-81ED-4DB2-BD59-A6C34878D82A}">
                    <a16:rowId xmlns:a16="http://schemas.microsoft.com/office/drawing/2014/main" val="10003"/>
                  </a:ext>
                </a:extLst>
              </a:tr>
              <a:tr h="595061">
                <a:tc vMerge="1">
                  <a:txBody>
                    <a:bodyPr/>
                    <a:lstStyle/>
                    <a:p>
                      <a:endParaRPr lang="en-GB"/>
                    </a:p>
                  </a:txBody>
                  <a:tcPr/>
                </a:tc>
                <a:tc vMerge="1">
                  <a:txBody>
                    <a:bodyPr/>
                    <a:lstStyle/>
                    <a:p>
                      <a:endParaRPr lang="en-GB"/>
                    </a:p>
                  </a:txBody>
                  <a:tcPr/>
                </a:tc>
                <a:tc>
                  <a:txBody>
                    <a:bodyPr/>
                    <a:lstStyle/>
                    <a:p>
                      <a:pPr marL="420370" marR="73025" indent="-347345">
                        <a:lnSpc>
                          <a:spcPct val="115000"/>
                        </a:lnSpc>
                        <a:spcBef>
                          <a:spcPts val="600"/>
                        </a:spcBef>
                        <a:spcAft>
                          <a:spcPts val="300"/>
                        </a:spcAft>
                      </a:pPr>
                      <a:r>
                        <a:rPr lang="en-GB" sz="1800" dirty="0">
                          <a:effectLst/>
                        </a:rPr>
                        <a:t>IND 1.D % of </a:t>
                      </a:r>
                      <a:r>
                        <a:rPr lang="en-GB" sz="1800" b="1" dirty="0">
                          <a:effectLst/>
                        </a:rPr>
                        <a:t>Tourists</a:t>
                      </a:r>
                      <a:r>
                        <a:rPr lang="en-GB" sz="1800" dirty="0">
                          <a:effectLst/>
                        </a:rPr>
                        <a:t> in Coastal Areas / Population in Coastal Areas</a:t>
                      </a:r>
                      <a:endParaRPr lang="en-GB" sz="1800" dirty="0">
                        <a:effectLst/>
                        <a:latin typeface="Calibri"/>
                        <a:ea typeface="SimSun"/>
                        <a:cs typeface="Times New Roman"/>
                      </a:endParaRPr>
                    </a:p>
                  </a:txBody>
                  <a:tcPr marL="58075" marR="58075" marT="0" marB="0"/>
                </a:tc>
                <a:extLst>
                  <a:ext uri="{0D108BD9-81ED-4DB2-BD59-A6C34878D82A}">
                    <a16:rowId xmlns:a16="http://schemas.microsoft.com/office/drawing/2014/main" val="10004"/>
                  </a:ext>
                </a:extLst>
              </a:tr>
              <a:tr h="1135144">
                <a:tc rowSpan="3">
                  <a:txBody>
                    <a:bodyPr/>
                    <a:lstStyle/>
                    <a:p>
                      <a:pPr>
                        <a:lnSpc>
                          <a:spcPct val="115000"/>
                        </a:lnSpc>
                        <a:spcBef>
                          <a:spcPts val="600"/>
                        </a:spcBef>
                        <a:spcAft>
                          <a:spcPts val="0"/>
                        </a:spcAft>
                      </a:pPr>
                      <a:endParaRPr lang="en-GB" sz="1800" dirty="0">
                        <a:effectLst/>
                      </a:endParaRPr>
                    </a:p>
                    <a:p>
                      <a:pPr>
                        <a:lnSpc>
                          <a:spcPct val="115000"/>
                        </a:lnSpc>
                        <a:spcBef>
                          <a:spcPts val="600"/>
                        </a:spcBef>
                        <a:spcAft>
                          <a:spcPts val="0"/>
                        </a:spcAft>
                      </a:pPr>
                      <a:r>
                        <a:rPr lang="en-GB" sz="1800" dirty="0">
                          <a:effectLst/>
                        </a:rPr>
                        <a:t>IND 2</a:t>
                      </a:r>
                      <a:endParaRPr lang="en-GB" sz="1800" dirty="0">
                        <a:effectLst/>
                        <a:latin typeface="Calibri"/>
                        <a:ea typeface="SimSun"/>
                        <a:cs typeface="Times New Roman"/>
                      </a:endParaRPr>
                    </a:p>
                  </a:txBody>
                  <a:tcPr marL="58075" marR="58075" marT="0" marB="0"/>
                </a:tc>
                <a:tc rowSpan="3">
                  <a:txBody>
                    <a:bodyPr/>
                    <a:lstStyle/>
                    <a:p>
                      <a:pPr>
                        <a:lnSpc>
                          <a:spcPct val="115000"/>
                        </a:lnSpc>
                        <a:spcBef>
                          <a:spcPts val="600"/>
                        </a:spcBef>
                        <a:spcAft>
                          <a:spcPts val="0"/>
                        </a:spcAft>
                      </a:pPr>
                      <a:endParaRPr lang="en-GB" sz="1800" dirty="0">
                        <a:effectLst/>
                      </a:endParaRPr>
                    </a:p>
                    <a:p>
                      <a:pPr>
                        <a:lnSpc>
                          <a:spcPct val="115000"/>
                        </a:lnSpc>
                        <a:spcBef>
                          <a:spcPts val="600"/>
                        </a:spcBef>
                        <a:spcAft>
                          <a:spcPts val="0"/>
                        </a:spcAft>
                      </a:pPr>
                      <a:r>
                        <a:rPr lang="en-GB" sz="1800" b="1" dirty="0">
                          <a:effectLst/>
                        </a:rPr>
                        <a:t>“Hardware” of waste management</a:t>
                      </a:r>
                      <a:endParaRPr lang="en-GB" sz="1800" b="1" dirty="0">
                        <a:effectLst/>
                        <a:latin typeface="Calibri"/>
                        <a:ea typeface="SimSun"/>
                        <a:cs typeface="Times New Roman"/>
                      </a:endParaRPr>
                    </a:p>
                  </a:txBody>
                  <a:tcPr marL="58075" marR="58075" marT="0" marB="0"/>
                </a:tc>
                <a:tc>
                  <a:txBody>
                    <a:bodyPr/>
                    <a:lstStyle/>
                    <a:p>
                      <a:pPr marL="420370" marR="73025" indent="-347345">
                        <a:lnSpc>
                          <a:spcPct val="115000"/>
                        </a:lnSpc>
                        <a:spcBef>
                          <a:spcPts val="600"/>
                        </a:spcBef>
                        <a:spcAft>
                          <a:spcPts val="300"/>
                        </a:spcAft>
                      </a:pPr>
                      <a:r>
                        <a:rPr lang="en-GB" sz="1800" dirty="0">
                          <a:effectLst/>
                        </a:rPr>
                        <a:t>IND 2.A </a:t>
                      </a:r>
                      <a:r>
                        <a:rPr lang="en-GB" sz="1800" b="1" dirty="0">
                          <a:effectLst/>
                        </a:rPr>
                        <a:t>Waste</a:t>
                      </a:r>
                      <a:r>
                        <a:rPr lang="en-GB" sz="1800" dirty="0">
                          <a:effectLst/>
                        </a:rPr>
                        <a:t> </a:t>
                      </a:r>
                      <a:r>
                        <a:rPr lang="en-GB" sz="1800" b="1" dirty="0">
                          <a:effectLst/>
                        </a:rPr>
                        <a:t>collection</a:t>
                      </a:r>
                    </a:p>
                    <a:p>
                      <a:pPr marL="420370" marR="73025" indent="-347345">
                        <a:lnSpc>
                          <a:spcPct val="115000"/>
                        </a:lnSpc>
                        <a:spcBef>
                          <a:spcPts val="600"/>
                        </a:spcBef>
                        <a:spcAft>
                          <a:spcPts val="300"/>
                        </a:spcAft>
                      </a:pPr>
                      <a:r>
                        <a:rPr lang="en-GB" sz="1800" dirty="0">
                          <a:effectLst/>
                        </a:rPr>
                        <a:t>      IND 2.A.1 Waste collection coverage</a:t>
                      </a:r>
                    </a:p>
                    <a:p>
                      <a:pPr marL="420370" marR="73025" indent="-347345">
                        <a:lnSpc>
                          <a:spcPct val="115000"/>
                        </a:lnSpc>
                        <a:spcBef>
                          <a:spcPts val="600"/>
                        </a:spcBef>
                        <a:spcAft>
                          <a:spcPts val="300"/>
                        </a:spcAft>
                      </a:pPr>
                      <a:r>
                        <a:rPr lang="en-GB" sz="1800" dirty="0">
                          <a:effectLst/>
                        </a:rPr>
                        <a:t>      IND 2.A.2 Waste captured by the formal waste sector. </a:t>
                      </a:r>
                      <a:endParaRPr lang="en-GB" sz="1800" dirty="0">
                        <a:effectLst/>
                        <a:latin typeface="Calibri"/>
                        <a:ea typeface="SimSun"/>
                        <a:cs typeface="Times New Roman"/>
                      </a:endParaRPr>
                    </a:p>
                  </a:txBody>
                  <a:tcPr marL="58075" marR="58075" marT="0" marB="0"/>
                </a:tc>
                <a:extLst>
                  <a:ext uri="{0D108BD9-81ED-4DB2-BD59-A6C34878D82A}">
                    <a16:rowId xmlns:a16="http://schemas.microsoft.com/office/drawing/2014/main" val="10005"/>
                  </a:ext>
                </a:extLst>
              </a:tr>
              <a:tr h="1553951">
                <a:tc vMerge="1">
                  <a:txBody>
                    <a:bodyPr/>
                    <a:lstStyle/>
                    <a:p>
                      <a:endParaRPr lang="en-GB"/>
                    </a:p>
                  </a:txBody>
                  <a:tcPr/>
                </a:tc>
                <a:tc vMerge="1">
                  <a:txBody>
                    <a:bodyPr/>
                    <a:lstStyle/>
                    <a:p>
                      <a:endParaRPr lang="en-GB"/>
                    </a:p>
                  </a:txBody>
                  <a:tcPr/>
                </a:tc>
                <a:tc>
                  <a:txBody>
                    <a:bodyPr/>
                    <a:lstStyle/>
                    <a:p>
                      <a:pPr marL="420370" marR="73025" indent="-347345">
                        <a:lnSpc>
                          <a:spcPct val="115000"/>
                        </a:lnSpc>
                        <a:spcBef>
                          <a:spcPts val="600"/>
                        </a:spcBef>
                        <a:spcAft>
                          <a:spcPts val="300"/>
                        </a:spcAft>
                      </a:pPr>
                      <a:r>
                        <a:rPr lang="en-GB" sz="1800" dirty="0">
                          <a:effectLst/>
                        </a:rPr>
                        <a:t>IND 2.B </a:t>
                      </a:r>
                      <a:r>
                        <a:rPr lang="en-GB" sz="1800" b="1" dirty="0">
                          <a:effectLst/>
                        </a:rPr>
                        <a:t>Environmental Control </a:t>
                      </a:r>
                    </a:p>
                    <a:p>
                      <a:pPr marL="420370" marR="73025" indent="-347345">
                        <a:lnSpc>
                          <a:spcPct val="115000"/>
                        </a:lnSpc>
                        <a:spcBef>
                          <a:spcPts val="600"/>
                        </a:spcBef>
                        <a:spcAft>
                          <a:spcPts val="300"/>
                        </a:spcAft>
                      </a:pPr>
                      <a:r>
                        <a:rPr lang="en-GB" sz="1800" dirty="0">
                          <a:effectLst/>
                        </a:rPr>
                        <a:t>      IND 2.B.1 % of waste to uncontrolled </a:t>
                      </a:r>
                      <a:r>
                        <a:rPr lang="en-GB" sz="1800" b="1" dirty="0">
                          <a:effectLst/>
                        </a:rPr>
                        <a:t>dumpsites</a:t>
                      </a:r>
                    </a:p>
                    <a:p>
                      <a:pPr marL="420370" marR="73025" indent="-347345">
                        <a:lnSpc>
                          <a:spcPct val="115000"/>
                        </a:lnSpc>
                        <a:spcBef>
                          <a:spcPts val="600"/>
                        </a:spcBef>
                        <a:spcAft>
                          <a:spcPts val="300"/>
                        </a:spcAft>
                      </a:pPr>
                      <a:r>
                        <a:rPr lang="en-GB" sz="1800" dirty="0">
                          <a:effectLst/>
                        </a:rPr>
                        <a:t>      IND 2.B.2 Uncontrolled dumpsites in Coastal Areas</a:t>
                      </a:r>
                    </a:p>
                    <a:p>
                      <a:pPr marL="420370" marR="73025" indent="-347345">
                        <a:lnSpc>
                          <a:spcPct val="115000"/>
                        </a:lnSpc>
                        <a:spcBef>
                          <a:spcPts val="600"/>
                        </a:spcBef>
                        <a:spcAft>
                          <a:spcPts val="300"/>
                        </a:spcAft>
                      </a:pPr>
                      <a:r>
                        <a:rPr lang="en-GB" sz="1800" dirty="0">
                          <a:effectLst/>
                        </a:rPr>
                        <a:t>      IND 2.B.3 Waste going to dumpsites in Coastal Areas</a:t>
                      </a:r>
                      <a:endParaRPr lang="en-GB" sz="1800" dirty="0">
                        <a:effectLst/>
                        <a:latin typeface="Calibri"/>
                        <a:ea typeface="SimSun"/>
                        <a:cs typeface="Times New Roman"/>
                      </a:endParaRPr>
                    </a:p>
                  </a:txBody>
                  <a:tcPr marL="58075" marR="58075" marT="0" marB="0"/>
                </a:tc>
                <a:extLst>
                  <a:ext uri="{0D108BD9-81ED-4DB2-BD59-A6C34878D82A}">
                    <a16:rowId xmlns:a16="http://schemas.microsoft.com/office/drawing/2014/main" val="10006"/>
                  </a:ext>
                </a:extLst>
              </a:tr>
              <a:tr h="716337">
                <a:tc vMerge="1">
                  <a:txBody>
                    <a:bodyPr/>
                    <a:lstStyle/>
                    <a:p>
                      <a:endParaRPr lang="en-GB"/>
                    </a:p>
                  </a:txBody>
                  <a:tcPr/>
                </a:tc>
                <a:tc vMerge="1">
                  <a:txBody>
                    <a:bodyPr/>
                    <a:lstStyle/>
                    <a:p>
                      <a:endParaRPr lang="en-GB"/>
                    </a:p>
                  </a:txBody>
                  <a:tcPr/>
                </a:tc>
                <a:tc>
                  <a:txBody>
                    <a:bodyPr/>
                    <a:lstStyle/>
                    <a:p>
                      <a:pPr marL="420370" marR="73025" indent="-347345">
                        <a:lnSpc>
                          <a:spcPct val="115000"/>
                        </a:lnSpc>
                        <a:spcBef>
                          <a:spcPts val="600"/>
                        </a:spcBef>
                        <a:spcAft>
                          <a:spcPts val="300"/>
                        </a:spcAft>
                      </a:pPr>
                      <a:r>
                        <a:rPr lang="en-GB" sz="1800" dirty="0">
                          <a:effectLst/>
                        </a:rPr>
                        <a:t>IND 2.C </a:t>
                      </a:r>
                      <a:r>
                        <a:rPr lang="en-GB" sz="1800" b="1" dirty="0">
                          <a:effectLst/>
                        </a:rPr>
                        <a:t>Resource Recovery</a:t>
                      </a:r>
                    </a:p>
                    <a:p>
                      <a:pPr marL="420370" marR="73025" indent="-347345">
                        <a:lnSpc>
                          <a:spcPct val="115000"/>
                        </a:lnSpc>
                        <a:spcBef>
                          <a:spcPts val="600"/>
                        </a:spcBef>
                        <a:spcAft>
                          <a:spcPts val="300"/>
                        </a:spcAft>
                      </a:pPr>
                      <a:r>
                        <a:rPr lang="en-GB" sz="1800" dirty="0">
                          <a:effectLst/>
                        </a:rPr>
                        <a:t>	IND 2.C.1 % of </a:t>
                      </a:r>
                      <a:r>
                        <a:rPr lang="en-GB" sz="1800" b="1" dirty="0">
                          <a:effectLst/>
                        </a:rPr>
                        <a:t>plastic</a:t>
                      </a:r>
                      <a:r>
                        <a:rPr lang="en-GB" sz="1800" dirty="0">
                          <a:effectLst/>
                        </a:rPr>
                        <a:t> waste generated that is </a:t>
                      </a:r>
                      <a:r>
                        <a:rPr lang="en-GB" sz="1800" b="1" dirty="0">
                          <a:effectLst/>
                        </a:rPr>
                        <a:t>recycled</a:t>
                      </a:r>
                      <a:r>
                        <a:rPr lang="en-GB" sz="1800" dirty="0">
                          <a:effectLst/>
                        </a:rPr>
                        <a:t>.</a:t>
                      </a:r>
                      <a:endParaRPr lang="en-GB" sz="1800" dirty="0">
                        <a:effectLst/>
                        <a:latin typeface="Calibri"/>
                        <a:ea typeface="SimSun"/>
                        <a:cs typeface="Times New Roman"/>
                      </a:endParaRPr>
                    </a:p>
                  </a:txBody>
                  <a:tcPr marL="58075" marR="58075" marT="0" marB="0"/>
                </a:tc>
                <a:extLst>
                  <a:ext uri="{0D108BD9-81ED-4DB2-BD59-A6C34878D82A}">
                    <a16:rowId xmlns:a16="http://schemas.microsoft.com/office/drawing/2014/main" val="10007"/>
                  </a:ext>
                </a:extLst>
              </a:tr>
            </a:tbl>
          </a:graphicData>
        </a:graphic>
      </p:graphicFrame>
      <p:grpSp>
        <p:nvGrpSpPr>
          <p:cNvPr id="7" name="Group 6"/>
          <p:cNvGrpSpPr/>
          <p:nvPr/>
        </p:nvGrpSpPr>
        <p:grpSpPr>
          <a:xfrm>
            <a:off x="10220771" y="5660140"/>
            <a:ext cx="1899303" cy="1035531"/>
            <a:chOff x="10220770" y="5660138"/>
            <a:chExt cx="1899303" cy="1035531"/>
          </a:xfrm>
        </p:grpSpPr>
        <p:pic>
          <p:nvPicPr>
            <p:cNvPr id="8" name="Picture 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220770" y="6314113"/>
              <a:ext cx="1899303" cy="381556"/>
            </a:xfrm>
            <a:prstGeom prst="rect">
              <a:avLst/>
            </a:prstGeom>
          </p:spPr>
        </p:pic>
        <p:pic>
          <p:nvPicPr>
            <p:cNvPr id="9" name="Picture 8" descr="C:\Users\stomasina\AppData\Local\Microsoft\Windows\Temporary Internet Files\Content.Outlook\IX13HL5J\UNEP MAP colors (00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20808" y="5660138"/>
              <a:ext cx="1326515" cy="608330"/>
            </a:xfrm>
            <a:prstGeom prst="rect">
              <a:avLst/>
            </a:prstGeom>
            <a:noFill/>
            <a:ln>
              <a:noFill/>
            </a:ln>
          </p:spPr>
        </p:pic>
      </p:grpSp>
      <p:sp>
        <p:nvSpPr>
          <p:cNvPr id="12" name="Rectangle 11"/>
          <p:cNvSpPr/>
          <p:nvPr/>
        </p:nvSpPr>
        <p:spPr>
          <a:xfrm>
            <a:off x="9682431" y="1762528"/>
            <a:ext cx="899592" cy="288032"/>
          </a:xfrm>
          <a:prstGeom prst="rect">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100" b="1" dirty="0"/>
              <a:t>PRESSSURE</a:t>
            </a:r>
          </a:p>
        </p:txBody>
      </p:sp>
      <p:sp>
        <p:nvSpPr>
          <p:cNvPr id="13" name="Rectangle 12"/>
          <p:cNvSpPr/>
          <p:nvPr/>
        </p:nvSpPr>
        <p:spPr>
          <a:xfrm>
            <a:off x="9682431" y="2398252"/>
            <a:ext cx="899592" cy="288032"/>
          </a:xfrm>
          <a:prstGeom prst="rect">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100" b="1" dirty="0"/>
              <a:t>DRIVER</a:t>
            </a:r>
          </a:p>
        </p:txBody>
      </p:sp>
      <p:sp>
        <p:nvSpPr>
          <p:cNvPr id="14" name="Rectangle 13"/>
          <p:cNvSpPr/>
          <p:nvPr/>
        </p:nvSpPr>
        <p:spPr>
          <a:xfrm>
            <a:off x="9682431" y="3308880"/>
            <a:ext cx="899592" cy="288032"/>
          </a:xfrm>
          <a:prstGeom prst="rect">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100" b="1" dirty="0"/>
              <a:t>RESPONSE</a:t>
            </a:r>
          </a:p>
        </p:txBody>
      </p:sp>
      <p:sp>
        <p:nvSpPr>
          <p:cNvPr id="15" name="Rectangle 14"/>
          <p:cNvSpPr/>
          <p:nvPr/>
        </p:nvSpPr>
        <p:spPr>
          <a:xfrm>
            <a:off x="9694660" y="4465914"/>
            <a:ext cx="899592" cy="288032"/>
          </a:xfrm>
          <a:prstGeom prst="rect">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100" b="1" dirty="0"/>
              <a:t>PRESSSURE</a:t>
            </a:r>
          </a:p>
        </p:txBody>
      </p:sp>
      <p:sp>
        <p:nvSpPr>
          <p:cNvPr id="16" name="Rectangle 15"/>
          <p:cNvSpPr/>
          <p:nvPr/>
        </p:nvSpPr>
        <p:spPr>
          <a:xfrm>
            <a:off x="9694660" y="6085540"/>
            <a:ext cx="899592" cy="288032"/>
          </a:xfrm>
          <a:prstGeom prst="rect">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100" b="1" dirty="0"/>
              <a:t>RESPONSE</a:t>
            </a:r>
          </a:p>
        </p:txBody>
      </p:sp>
    </p:spTree>
    <p:extLst>
      <p:ext uri="{BB962C8B-B14F-4D97-AF65-F5344CB8AC3E}">
        <p14:creationId xmlns:p14="http://schemas.microsoft.com/office/powerpoint/2010/main" val="31392022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239875" y="2172527"/>
            <a:ext cx="7893720" cy="4398481"/>
          </a:xfrm>
        </p:spPr>
        <p:txBody>
          <a:bodyPr>
            <a:noAutofit/>
          </a:bodyPr>
          <a:lstStyle/>
          <a:p>
            <a:r>
              <a:rPr lang="en-GB" sz="1800" dirty="0"/>
              <a:t>Launched in November 2006 </a:t>
            </a:r>
            <a:r>
              <a:rPr lang="en-GB" sz="1800" dirty="0" err="1"/>
              <a:t>EuroMediterranean</a:t>
            </a:r>
            <a:r>
              <a:rPr lang="en-GB" sz="1800" dirty="0"/>
              <a:t> Environment Ministerial Conference held in Cairo </a:t>
            </a:r>
          </a:p>
          <a:p>
            <a:r>
              <a:rPr lang="en-GB" sz="1800" dirty="0"/>
              <a:t>Reaffirmed by the UfM Ministers at the Ministerial Meeting on Environment and Climate Change in May 2014 in Athens</a:t>
            </a:r>
          </a:p>
          <a:p>
            <a:r>
              <a:rPr lang="en-US" sz="1800" dirty="0"/>
              <a:t>Key flagship initiative of the UfM since its launch in Paris in 2008, joint endeavor and commitment of all 43 UfM countries</a:t>
            </a:r>
          </a:p>
          <a:p>
            <a:pPr marL="0" indent="0">
              <a:buNone/>
            </a:pPr>
            <a:r>
              <a:rPr lang="en-GB" sz="1800" dirty="0">
                <a:solidFill>
                  <a:srgbClr val="002060"/>
                </a:solidFill>
              </a:rPr>
              <a:t>Phase II 2014-2020: </a:t>
            </a:r>
          </a:p>
          <a:p>
            <a:r>
              <a:rPr lang="en-GB" sz="1800" dirty="0">
                <a:solidFill>
                  <a:srgbClr val="002060"/>
                </a:solidFill>
              </a:rPr>
              <a:t>focus on pollution prevention and to emerging issues including </a:t>
            </a:r>
            <a:r>
              <a:rPr lang="en-GB" sz="1800" b="1" dirty="0">
                <a:solidFill>
                  <a:srgbClr val="002060"/>
                </a:solidFill>
              </a:rPr>
              <a:t>hazardous waste </a:t>
            </a:r>
            <a:r>
              <a:rPr lang="en-GB" sz="1800" dirty="0">
                <a:solidFill>
                  <a:srgbClr val="002060"/>
                </a:solidFill>
              </a:rPr>
              <a:t>and </a:t>
            </a:r>
            <a:r>
              <a:rPr lang="en-GB" sz="1800" b="1" dirty="0">
                <a:solidFill>
                  <a:srgbClr val="002060"/>
                </a:solidFill>
              </a:rPr>
              <a:t>marine litter</a:t>
            </a:r>
          </a:p>
          <a:p>
            <a:r>
              <a:rPr lang="en-GB" sz="1800" dirty="0">
                <a:solidFill>
                  <a:srgbClr val="002060"/>
                </a:solidFill>
              </a:rPr>
              <a:t>Commitment to </a:t>
            </a:r>
            <a:r>
              <a:rPr lang="en-GB" sz="1800" b="1" dirty="0">
                <a:solidFill>
                  <a:srgbClr val="002060"/>
                </a:solidFill>
              </a:rPr>
              <a:t>apply SEIS principles </a:t>
            </a:r>
            <a:r>
              <a:rPr lang="en-GB" sz="1800" dirty="0">
                <a:solidFill>
                  <a:srgbClr val="002060"/>
                </a:solidFill>
              </a:rPr>
              <a:t>in line with </a:t>
            </a:r>
            <a:r>
              <a:rPr lang="en-GB" sz="1800" dirty="0" err="1">
                <a:solidFill>
                  <a:srgbClr val="002060"/>
                </a:solidFill>
              </a:rPr>
              <a:t>UNenvironment</a:t>
            </a:r>
            <a:r>
              <a:rPr lang="en-GB" sz="1800" dirty="0">
                <a:solidFill>
                  <a:srgbClr val="002060"/>
                </a:solidFill>
              </a:rPr>
              <a:t> MAP Ecosystem Approach Decisions and other regional initiatives</a:t>
            </a:r>
          </a:p>
          <a:p>
            <a:r>
              <a:rPr lang="en-GB" sz="1800" dirty="0">
                <a:solidFill>
                  <a:srgbClr val="002060"/>
                </a:solidFill>
              </a:rPr>
              <a:t>Commitment to initiate </a:t>
            </a:r>
            <a:r>
              <a:rPr lang="en-GB" sz="1800" b="1" dirty="0">
                <a:solidFill>
                  <a:srgbClr val="002060"/>
                </a:solidFill>
              </a:rPr>
              <a:t>reforms </a:t>
            </a:r>
            <a:r>
              <a:rPr lang="en-GB" sz="1800" dirty="0">
                <a:solidFill>
                  <a:srgbClr val="002060"/>
                </a:solidFill>
              </a:rPr>
              <a:t>at national level to create an attractive investment environment</a:t>
            </a:r>
          </a:p>
          <a:p>
            <a:r>
              <a:rPr lang="en-GB" sz="1800" dirty="0">
                <a:solidFill>
                  <a:srgbClr val="002060"/>
                </a:solidFill>
              </a:rPr>
              <a:t>Commitment regarding </a:t>
            </a:r>
            <a:r>
              <a:rPr lang="en-GB" sz="1800" b="1" dirty="0">
                <a:solidFill>
                  <a:srgbClr val="002060"/>
                </a:solidFill>
              </a:rPr>
              <a:t>implementation and enforcement </a:t>
            </a:r>
            <a:r>
              <a:rPr lang="en-GB" sz="1800" dirty="0">
                <a:solidFill>
                  <a:srgbClr val="002060"/>
                </a:solidFill>
              </a:rPr>
              <a:t>of legislation</a:t>
            </a:r>
          </a:p>
        </p:txBody>
      </p:sp>
      <p:sp>
        <p:nvSpPr>
          <p:cNvPr id="3" name="Text Placeholder 2"/>
          <p:cNvSpPr>
            <a:spLocks noGrp="1"/>
          </p:cNvSpPr>
          <p:nvPr>
            <p:ph type="body" sz="quarter" idx="11"/>
          </p:nvPr>
        </p:nvSpPr>
        <p:spPr>
          <a:xfrm>
            <a:off x="304693" y="248987"/>
            <a:ext cx="11667778" cy="1279264"/>
          </a:xfrm>
        </p:spPr>
        <p:txBody>
          <a:bodyPr>
            <a:normAutofit/>
          </a:bodyPr>
          <a:lstStyle/>
          <a:p>
            <a:r>
              <a:rPr lang="en-GB" dirty="0">
                <a:solidFill>
                  <a:srgbClr val="002060"/>
                </a:solidFill>
              </a:rPr>
              <a:t>Union for the Mediterranean (</a:t>
            </a:r>
            <a:r>
              <a:rPr lang="en-GB" dirty="0" err="1">
                <a:solidFill>
                  <a:srgbClr val="002060"/>
                </a:solidFill>
              </a:rPr>
              <a:t>UfM</a:t>
            </a:r>
            <a:r>
              <a:rPr lang="en-GB" dirty="0">
                <a:solidFill>
                  <a:srgbClr val="002060"/>
                </a:solidFill>
              </a:rPr>
              <a:t>) – Horizon 2020 Initiative for a cleaner Mediterranean </a:t>
            </a:r>
          </a:p>
        </p:txBody>
      </p:sp>
      <p:cxnSp>
        <p:nvCxnSpPr>
          <p:cNvPr id="9" name="Straight Connector 8"/>
          <p:cNvCxnSpPr/>
          <p:nvPr/>
        </p:nvCxnSpPr>
        <p:spPr>
          <a:xfrm>
            <a:off x="389965" y="1190273"/>
            <a:ext cx="11497234" cy="40968"/>
          </a:xfrm>
          <a:prstGeom prst="line">
            <a:avLst/>
          </a:prstGeom>
          <a:ln w="76200">
            <a:solidFill>
              <a:srgbClr val="6FBFBD"/>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802476" y="6097276"/>
            <a:ext cx="2437399" cy="489656"/>
          </a:xfrm>
          <a:prstGeom prst="rect">
            <a:avLst/>
          </a:prstGeom>
        </p:spPr>
      </p:pic>
      <p:pic>
        <p:nvPicPr>
          <p:cNvPr id="12" name="Picture 11" descr="C:\Users\stomasina\AppData\Local\Microsoft\Windows\Temporary Internet Files\Content.Outlook\IX13HL5J\UNEP MAP colors (002).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2962" y="6118411"/>
            <a:ext cx="1326515" cy="608330"/>
          </a:xfrm>
          <a:prstGeom prst="rect">
            <a:avLst/>
          </a:prstGeom>
          <a:noFill/>
          <a:ln>
            <a:noFill/>
          </a:ln>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92642" y="2264815"/>
            <a:ext cx="3486314" cy="1965324"/>
          </a:xfrm>
          <a:prstGeom prst="rect">
            <a:avLst/>
          </a:prstGeom>
        </p:spPr>
      </p:pic>
      <p:sp>
        <p:nvSpPr>
          <p:cNvPr id="13" name="TextBox 12"/>
          <p:cNvSpPr txBox="1"/>
          <p:nvPr/>
        </p:nvSpPr>
        <p:spPr>
          <a:xfrm>
            <a:off x="431722" y="1341485"/>
            <a:ext cx="11592364" cy="984885"/>
          </a:xfrm>
          <a:prstGeom prst="rect">
            <a:avLst/>
          </a:prstGeom>
          <a:noFill/>
        </p:spPr>
        <p:txBody>
          <a:bodyPr wrap="square" rtlCol="0">
            <a:spAutoFit/>
          </a:bodyPr>
          <a:lstStyle/>
          <a:p>
            <a:r>
              <a:rPr lang="en-GB" sz="2000" dirty="0"/>
              <a:t>Joint effort to substantially reducing pollution by the year 2020 by tackling main  sources of pollution affecting Mediterranean Sea: </a:t>
            </a:r>
            <a:r>
              <a:rPr lang="en-GB" sz="2000" b="1" dirty="0"/>
              <a:t>municipal waste, urban waste water and industrial pollution</a:t>
            </a:r>
            <a:r>
              <a:rPr lang="en-GB" sz="2000" dirty="0"/>
              <a:t>.</a:t>
            </a:r>
          </a:p>
          <a:p>
            <a:endParaRPr lang="en-US" dirty="0"/>
          </a:p>
        </p:txBody>
      </p:sp>
    </p:spTree>
    <p:extLst>
      <p:ext uri="{BB962C8B-B14F-4D97-AF65-F5344CB8AC3E}">
        <p14:creationId xmlns:p14="http://schemas.microsoft.com/office/powerpoint/2010/main" val="36921539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07243" y="-23443"/>
            <a:ext cx="10515600" cy="1325563"/>
          </a:xfrm>
        </p:spPr>
        <p:txBody>
          <a:bodyPr>
            <a:normAutofit/>
          </a:bodyPr>
          <a:lstStyle/>
          <a:p>
            <a:pPr eaLnBrk="1" hangingPunct="1">
              <a:defRPr/>
            </a:pPr>
            <a:r>
              <a:rPr lang="da-DK" sz="3200" b="1" dirty="0">
                <a:solidFill>
                  <a:schemeClr val="accent1"/>
                </a:solidFill>
                <a:latin typeface="+mn-lt"/>
                <a:ea typeface="+mn-ea"/>
                <a:cs typeface="+mn-cs"/>
              </a:rPr>
              <a:t>Xxx</a:t>
            </a:r>
          </a:p>
        </p:txBody>
      </p:sp>
      <p:cxnSp>
        <p:nvCxnSpPr>
          <p:cNvPr id="5" name="Straight Connector 4"/>
          <p:cNvCxnSpPr/>
          <p:nvPr/>
        </p:nvCxnSpPr>
        <p:spPr>
          <a:xfrm>
            <a:off x="307241" y="1029677"/>
            <a:ext cx="9154259" cy="0"/>
          </a:xfrm>
          <a:prstGeom prst="line">
            <a:avLst/>
          </a:prstGeom>
          <a:ln w="76200">
            <a:solidFill>
              <a:srgbClr val="6FBFBD"/>
            </a:solidFill>
          </a:ln>
        </p:spPr>
        <p:style>
          <a:lnRef idx="1">
            <a:schemeClr val="accent1"/>
          </a:lnRef>
          <a:fillRef idx="0">
            <a:schemeClr val="accent1"/>
          </a:fillRef>
          <a:effectRef idx="0">
            <a:schemeClr val="accent1"/>
          </a:effectRef>
          <a:fontRef idx="minor">
            <a:schemeClr val="tx1"/>
          </a:fontRef>
        </p:style>
      </p:cxnSp>
      <p:pic>
        <p:nvPicPr>
          <p:cNvPr id="11" name="Picture 10" descr="C:\Users\stomasina\AppData\Local\Microsoft\Windows\Temporary Internet Files\Content.Outlook\IX13HL5J\UNEP MAP colors (00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769543" y="6079171"/>
            <a:ext cx="1326515" cy="608330"/>
          </a:xfrm>
          <a:prstGeom prst="rect">
            <a:avLst/>
          </a:prstGeom>
          <a:noFill/>
          <a:ln>
            <a:noFill/>
          </a:ln>
        </p:spPr>
      </p:pic>
      <p:graphicFrame>
        <p:nvGraphicFramePr>
          <p:cNvPr id="6" name="Table 5"/>
          <p:cNvGraphicFramePr>
            <a:graphicFrameLocks noGrp="1"/>
          </p:cNvGraphicFramePr>
          <p:nvPr>
            <p:extLst>
              <p:ext uri="{D42A27DB-BD31-4B8C-83A1-F6EECF244321}">
                <p14:modId xmlns:p14="http://schemas.microsoft.com/office/powerpoint/2010/main" val="3202713348"/>
              </p:ext>
            </p:extLst>
          </p:nvPr>
        </p:nvGraphicFramePr>
        <p:xfrm>
          <a:off x="307243" y="186313"/>
          <a:ext cx="9879346" cy="6448552"/>
        </p:xfrm>
        <a:graphic>
          <a:graphicData uri="http://schemas.openxmlformats.org/drawingml/2006/table">
            <a:tbl>
              <a:tblPr firstRow="1" firstCol="1" bandRow="1" bandCol="1">
                <a:tableStyleId>{5C22544A-7EE6-4342-B048-85BDC9FD1C3A}</a:tableStyleId>
              </a:tblPr>
              <a:tblGrid>
                <a:gridCol w="944503">
                  <a:extLst>
                    <a:ext uri="{9D8B030D-6E8A-4147-A177-3AD203B41FA5}">
                      <a16:colId xmlns:a16="http://schemas.microsoft.com/office/drawing/2014/main" val="20000"/>
                    </a:ext>
                  </a:extLst>
                </a:gridCol>
                <a:gridCol w="1994808">
                  <a:extLst>
                    <a:ext uri="{9D8B030D-6E8A-4147-A177-3AD203B41FA5}">
                      <a16:colId xmlns:a16="http://schemas.microsoft.com/office/drawing/2014/main" val="20001"/>
                    </a:ext>
                  </a:extLst>
                </a:gridCol>
                <a:gridCol w="6940035">
                  <a:extLst>
                    <a:ext uri="{9D8B030D-6E8A-4147-A177-3AD203B41FA5}">
                      <a16:colId xmlns:a16="http://schemas.microsoft.com/office/drawing/2014/main" val="20002"/>
                    </a:ext>
                  </a:extLst>
                </a:gridCol>
              </a:tblGrid>
              <a:tr h="107559">
                <a:tc>
                  <a:txBody>
                    <a:bodyPr/>
                    <a:lstStyle/>
                    <a:p>
                      <a:pPr>
                        <a:lnSpc>
                          <a:spcPct val="115000"/>
                        </a:lnSpc>
                        <a:spcAft>
                          <a:spcPts val="0"/>
                        </a:spcAft>
                      </a:pPr>
                      <a:r>
                        <a:rPr lang="en-GB" sz="1600" dirty="0">
                          <a:effectLst/>
                        </a:rPr>
                        <a:t> </a:t>
                      </a:r>
                      <a:endParaRPr lang="en-GB" sz="1600" dirty="0">
                        <a:effectLst/>
                        <a:latin typeface="Calibri"/>
                        <a:ea typeface="SimSun"/>
                        <a:cs typeface="Times New Roman"/>
                      </a:endParaRPr>
                    </a:p>
                  </a:txBody>
                  <a:tcPr marL="58075" marR="58075" marT="0" marB="0" anchor="ctr"/>
                </a:tc>
                <a:tc>
                  <a:txBody>
                    <a:bodyPr/>
                    <a:lstStyle/>
                    <a:p>
                      <a:pPr>
                        <a:lnSpc>
                          <a:spcPct val="115000"/>
                        </a:lnSpc>
                        <a:spcAft>
                          <a:spcPts val="0"/>
                        </a:spcAft>
                      </a:pPr>
                      <a:r>
                        <a:rPr lang="en-GB" sz="1600" dirty="0">
                          <a:effectLst/>
                        </a:rPr>
                        <a:t>Title of indicator</a:t>
                      </a:r>
                      <a:endParaRPr lang="en-GB" sz="1600" dirty="0">
                        <a:effectLst/>
                        <a:latin typeface="Calibri"/>
                        <a:ea typeface="SimSun"/>
                        <a:cs typeface="Times New Roman"/>
                      </a:endParaRPr>
                    </a:p>
                  </a:txBody>
                  <a:tcPr marL="58075" marR="58075" marT="0" marB="0" anchor="ctr"/>
                </a:tc>
                <a:tc>
                  <a:txBody>
                    <a:bodyPr/>
                    <a:lstStyle/>
                    <a:p>
                      <a:pPr marL="73025">
                        <a:lnSpc>
                          <a:spcPct val="115000"/>
                        </a:lnSpc>
                        <a:spcAft>
                          <a:spcPts val="0"/>
                        </a:spcAft>
                      </a:pPr>
                      <a:r>
                        <a:rPr lang="en-GB" sz="1600" dirty="0">
                          <a:effectLst/>
                        </a:rPr>
                        <a:t>Sub-indicators</a:t>
                      </a:r>
                      <a:endParaRPr lang="en-GB" sz="1600" dirty="0">
                        <a:effectLst/>
                        <a:latin typeface="Calibri"/>
                        <a:ea typeface="SimSun"/>
                        <a:cs typeface="Times New Roman"/>
                      </a:endParaRPr>
                    </a:p>
                  </a:txBody>
                  <a:tcPr marL="58075" marR="58075" marT="0" marB="0" anchor="ctr"/>
                </a:tc>
                <a:extLst>
                  <a:ext uri="{0D108BD9-81ED-4DB2-BD59-A6C34878D82A}">
                    <a16:rowId xmlns:a16="http://schemas.microsoft.com/office/drawing/2014/main" val="10000"/>
                  </a:ext>
                </a:extLst>
              </a:tr>
              <a:tr h="4418404">
                <a:tc>
                  <a:txBody>
                    <a:bodyPr/>
                    <a:lstStyle/>
                    <a:p>
                      <a:pPr>
                        <a:lnSpc>
                          <a:spcPct val="115000"/>
                        </a:lnSpc>
                        <a:spcBef>
                          <a:spcPts val="600"/>
                        </a:spcBef>
                        <a:spcAft>
                          <a:spcPts val="0"/>
                        </a:spcAft>
                      </a:pPr>
                      <a:endParaRPr lang="en-GB" sz="1600" dirty="0">
                        <a:effectLst/>
                      </a:endParaRPr>
                    </a:p>
                    <a:p>
                      <a:pPr>
                        <a:lnSpc>
                          <a:spcPct val="115000"/>
                        </a:lnSpc>
                        <a:spcBef>
                          <a:spcPts val="600"/>
                        </a:spcBef>
                        <a:spcAft>
                          <a:spcPts val="0"/>
                        </a:spcAft>
                      </a:pPr>
                      <a:r>
                        <a:rPr lang="en-GB" sz="1600" dirty="0">
                          <a:effectLst/>
                        </a:rPr>
                        <a:t>IND Q</a:t>
                      </a:r>
                      <a:endParaRPr lang="en-GB" sz="1600" dirty="0">
                        <a:effectLst/>
                        <a:latin typeface="Calibri"/>
                        <a:ea typeface="SimSun"/>
                        <a:cs typeface="Times New Roman"/>
                      </a:endParaRPr>
                    </a:p>
                  </a:txBody>
                  <a:tcPr marL="38263" marR="38263" marT="0" marB="0"/>
                </a:tc>
                <a:tc>
                  <a:txBody>
                    <a:bodyPr/>
                    <a:lstStyle/>
                    <a:p>
                      <a:pPr>
                        <a:lnSpc>
                          <a:spcPct val="115000"/>
                        </a:lnSpc>
                        <a:spcBef>
                          <a:spcPts val="600"/>
                        </a:spcBef>
                        <a:spcAft>
                          <a:spcPts val="0"/>
                        </a:spcAft>
                      </a:pPr>
                      <a:endParaRPr lang="en-GB" sz="1600" kern="1200" dirty="0">
                        <a:effectLst/>
                      </a:endParaRPr>
                    </a:p>
                    <a:p>
                      <a:pPr>
                        <a:lnSpc>
                          <a:spcPct val="115000"/>
                        </a:lnSpc>
                        <a:spcBef>
                          <a:spcPts val="600"/>
                        </a:spcBef>
                        <a:spcAft>
                          <a:spcPts val="0"/>
                        </a:spcAft>
                      </a:pPr>
                      <a:r>
                        <a:rPr lang="en-GB" sz="1600" b="1" kern="1200" dirty="0">
                          <a:effectLst/>
                        </a:rPr>
                        <a:t>“Software” of waste management</a:t>
                      </a:r>
                    </a:p>
                    <a:p>
                      <a:pPr>
                        <a:lnSpc>
                          <a:spcPct val="115000"/>
                        </a:lnSpc>
                        <a:spcBef>
                          <a:spcPts val="600"/>
                        </a:spcBef>
                        <a:spcAft>
                          <a:spcPts val="0"/>
                        </a:spcAft>
                      </a:pPr>
                      <a:endParaRPr lang="en-GB" sz="1600" dirty="0">
                        <a:effectLst/>
                      </a:endParaRPr>
                    </a:p>
                    <a:p>
                      <a:pPr>
                        <a:lnSpc>
                          <a:spcPct val="115000"/>
                        </a:lnSpc>
                        <a:spcBef>
                          <a:spcPts val="600"/>
                        </a:spcBef>
                        <a:spcAft>
                          <a:spcPts val="0"/>
                        </a:spcAft>
                      </a:pPr>
                      <a:r>
                        <a:rPr lang="en-GB" sz="1600" dirty="0">
                          <a:effectLst/>
                        </a:rPr>
                        <a:t>(15 Y/N</a:t>
                      </a:r>
                      <a:r>
                        <a:rPr lang="en-GB" sz="1600" baseline="0" dirty="0">
                          <a:effectLst/>
                        </a:rPr>
                        <a:t> Questions)</a:t>
                      </a:r>
                      <a:r>
                        <a:rPr lang="en-GB" sz="1600" dirty="0">
                          <a:effectLst/>
                        </a:rPr>
                        <a:t> </a:t>
                      </a:r>
                      <a:endParaRPr lang="en-GB" sz="1600" dirty="0">
                        <a:effectLst/>
                        <a:latin typeface="Calibri"/>
                        <a:ea typeface="SimSun"/>
                        <a:cs typeface="Times New Roman"/>
                      </a:endParaRPr>
                    </a:p>
                  </a:txBody>
                  <a:tcPr marL="38263" marR="38263" marT="0" marB="0"/>
                </a:tc>
                <a:tc>
                  <a:txBody>
                    <a:bodyPr/>
                    <a:lstStyle/>
                    <a:p>
                      <a:pPr marL="420370" marR="73025" indent="-347345">
                        <a:lnSpc>
                          <a:spcPct val="115000"/>
                        </a:lnSpc>
                        <a:spcBef>
                          <a:spcPts val="600"/>
                        </a:spcBef>
                        <a:spcAft>
                          <a:spcPts val="300"/>
                        </a:spcAft>
                      </a:pPr>
                      <a:r>
                        <a:rPr lang="en-GB" sz="1600" dirty="0">
                          <a:effectLst/>
                        </a:rPr>
                        <a:t>3.Q.A </a:t>
                      </a:r>
                      <a:r>
                        <a:rPr lang="en-GB" sz="1600" b="1" dirty="0">
                          <a:effectLst/>
                        </a:rPr>
                        <a:t>MARINE LITTER &amp; WASTE MANAGEMENT FRAMEWORK </a:t>
                      </a:r>
                      <a:r>
                        <a:rPr lang="en-GB" sz="1600" dirty="0">
                          <a:effectLst/>
                        </a:rPr>
                        <a:t>(6)</a:t>
                      </a:r>
                    </a:p>
                    <a:p>
                      <a:pPr marL="420370" marR="73025" indent="-347345">
                        <a:lnSpc>
                          <a:spcPct val="115000"/>
                        </a:lnSpc>
                        <a:spcBef>
                          <a:spcPts val="600"/>
                        </a:spcBef>
                        <a:spcAft>
                          <a:spcPts val="300"/>
                        </a:spcAft>
                      </a:pPr>
                      <a:r>
                        <a:rPr lang="en-GB" sz="1600" i="1" dirty="0">
                          <a:effectLst/>
                        </a:rPr>
                        <a:t>Is there a National Assessment for ML and its impacts?</a:t>
                      </a:r>
                    </a:p>
                    <a:p>
                      <a:pPr marL="420370" marR="73025" indent="-347345">
                        <a:lnSpc>
                          <a:spcPct val="115000"/>
                        </a:lnSpc>
                        <a:spcBef>
                          <a:spcPts val="600"/>
                        </a:spcBef>
                        <a:spcAft>
                          <a:spcPts val="300"/>
                        </a:spcAft>
                      </a:pPr>
                      <a:r>
                        <a:rPr lang="en-GB" sz="1600" i="1" dirty="0">
                          <a:effectLst/>
                        </a:rPr>
                        <a:t>Is there a National Plan or Strategy for ML? </a:t>
                      </a:r>
                    </a:p>
                    <a:p>
                      <a:pPr marL="420370" marR="73025" indent="-347345">
                        <a:lnSpc>
                          <a:spcPct val="115000"/>
                        </a:lnSpc>
                        <a:spcBef>
                          <a:spcPts val="600"/>
                        </a:spcBef>
                        <a:spcAft>
                          <a:spcPts val="300"/>
                        </a:spcAft>
                      </a:pPr>
                      <a:r>
                        <a:rPr lang="en-GB" sz="1600" i="1" dirty="0">
                          <a:effectLst/>
                        </a:rPr>
                        <a:t>Is there a National Plan or Strategy for Waste Management?</a:t>
                      </a:r>
                    </a:p>
                    <a:p>
                      <a:pPr marL="420370" marR="73025" indent="-347345">
                        <a:lnSpc>
                          <a:spcPct val="115000"/>
                        </a:lnSpc>
                        <a:spcBef>
                          <a:spcPts val="600"/>
                        </a:spcBef>
                        <a:spcAft>
                          <a:spcPts val="300"/>
                        </a:spcAft>
                      </a:pPr>
                      <a:r>
                        <a:rPr lang="en-GB" sz="1600" i="1" dirty="0">
                          <a:effectLst/>
                        </a:rPr>
                        <a:t>Is there a national plan or target to close the dumpsites before 2030?</a:t>
                      </a:r>
                    </a:p>
                    <a:p>
                      <a:pPr marL="420370" marR="73025" indent="-347345">
                        <a:lnSpc>
                          <a:spcPct val="115000"/>
                        </a:lnSpc>
                        <a:spcBef>
                          <a:spcPts val="600"/>
                        </a:spcBef>
                        <a:spcAft>
                          <a:spcPts val="300"/>
                        </a:spcAft>
                      </a:pPr>
                      <a:r>
                        <a:rPr lang="en-GB" sz="1600" dirty="0">
                          <a:effectLst/>
                        </a:rPr>
                        <a:t>Q.B </a:t>
                      </a:r>
                      <a:r>
                        <a:rPr lang="en-GB" sz="1600" b="1" dirty="0">
                          <a:effectLst/>
                        </a:rPr>
                        <a:t>RESOURCE RECOVERY </a:t>
                      </a:r>
                      <a:r>
                        <a:rPr lang="en-GB" sz="1600" dirty="0">
                          <a:effectLst/>
                        </a:rPr>
                        <a:t>(5)</a:t>
                      </a:r>
                    </a:p>
                    <a:p>
                      <a:pPr marL="420370" marR="73025" indent="-347345">
                        <a:lnSpc>
                          <a:spcPct val="115000"/>
                        </a:lnSpc>
                        <a:spcBef>
                          <a:spcPts val="600"/>
                        </a:spcBef>
                        <a:spcAft>
                          <a:spcPts val="300"/>
                        </a:spcAft>
                      </a:pPr>
                      <a:r>
                        <a:rPr lang="en-US" sz="1600" i="1" dirty="0">
                          <a:effectLst/>
                        </a:rPr>
                        <a:t>Is there a National Plan or Strategy for Waste Prevention?</a:t>
                      </a:r>
                    </a:p>
                    <a:p>
                      <a:pPr marL="420370" marR="73025" indent="-347345">
                        <a:lnSpc>
                          <a:spcPct val="115000"/>
                        </a:lnSpc>
                        <a:spcBef>
                          <a:spcPts val="600"/>
                        </a:spcBef>
                        <a:spcAft>
                          <a:spcPts val="300"/>
                        </a:spcAft>
                      </a:pPr>
                      <a:r>
                        <a:rPr lang="en-GB" sz="1600" i="1" dirty="0">
                          <a:effectLst/>
                        </a:rPr>
                        <a:t>Are there mandatory targets for recycling - recovery of packaging waste?  </a:t>
                      </a:r>
                    </a:p>
                    <a:p>
                      <a:pPr marL="420370" marR="73025" indent="-347345">
                        <a:lnSpc>
                          <a:spcPct val="115000"/>
                        </a:lnSpc>
                        <a:spcBef>
                          <a:spcPts val="600"/>
                        </a:spcBef>
                        <a:spcAft>
                          <a:spcPts val="300"/>
                        </a:spcAft>
                      </a:pPr>
                      <a:r>
                        <a:rPr lang="en-GB" sz="1600" i="1" dirty="0">
                          <a:effectLst/>
                        </a:rPr>
                        <a:t>Are there EPR or Deposit- Return schemes for packaging waste?</a:t>
                      </a:r>
                    </a:p>
                    <a:p>
                      <a:pPr marL="420370" marR="73025" indent="-347345">
                        <a:lnSpc>
                          <a:spcPct val="115000"/>
                        </a:lnSpc>
                        <a:spcBef>
                          <a:spcPts val="600"/>
                        </a:spcBef>
                        <a:spcAft>
                          <a:spcPts val="300"/>
                        </a:spcAft>
                      </a:pPr>
                      <a:r>
                        <a:rPr lang="en-GB" sz="1600" i="1" dirty="0">
                          <a:effectLst/>
                        </a:rPr>
                        <a:t>Are there national policies to eliminate or reduce single-use plastics?</a:t>
                      </a:r>
                    </a:p>
                    <a:p>
                      <a:pPr marL="420370" marR="73025" indent="-347345">
                        <a:lnSpc>
                          <a:spcPct val="115000"/>
                        </a:lnSpc>
                        <a:spcBef>
                          <a:spcPts val="600"/>
                        </a:spcBef>
                        <a:spcAft>
                          <a:spcPts val="300"/>
                        </a:spcAft>
                      </a:pPr>
                      <a:r>
                        <a:rPr lang="en-GB" sz="1600" i="1" kern="1200" dirty="0">
                          <a:solidFill>
                            <a:schemeClr val="dk1"/>
                          </a:solidFill>
                          <a:effectLst/>
                          <a:latin typeface="+mn-lt"/>
                          <a:ea typeface="+mn-ea"/>
                          <a:cs typeface="+mn-cs"/>
                        </a:rPr>
                        <a:t>Are there financial incentives for reuse – resource recovery activities?</a:t>
                      </a:r>
                    </a:p>
                    <a:p>
                      <a:pPr marL="420370" marR="73025" indent="-347345">
                        <a:lnSpc>
                          <a:spcPct val="115000"/>
                        </a:lnSpc>
                        <a:spcBef>
                          <a:spcPts val="600"/>
                        </a:spcBef>
                        <a:spcAft>
                          <a:spcPts val="300"/>
                        </a:spcAft>
                      </a:pPr>
                      <a:r>
                        <a:rPr lang="en-GB" sz="1600" dirty="0">
                          <a:effectLst/>
                        </a:rPr>
                        <a:t>Q.C </a:t>
                      </a:r>
                      <a:r>
                        <a:rPr lang="en-GB" sz="1600" b="1" dirty="0">
                          <a:effectLst/>
                        </a:rPr>
                        <a:t>SUSTAINABLE CONSUMPTION AND PRODUCTION </a:t>
                      </a:r>
                      <a:r>
                        <a:rPr lang="en-GB" sz="1600" dirty="0">
                          <a:effectLst/>
                        </a:rPr>
                        <a:t>(4)</a:t>
                      </a:r>
                    </a:p>
                    <a:p>
                      <a:pPr marL="420370" marR="73025" indent="-347345">
                        <a:lnSpc>
                          <a:spcPct val="115000"/>
                        </a:lnSpc>
                        <a:spcBef>
                          <a:spcPts val="600"/>
                        </a:spcBef>
                        <a:spcAft>
                          <a:spcPts val="300"/>
                        </a:spcAft>
                      </a:pPr>
                      <a:r>
                        <a:rPr lang="en-GB" sz="1600" i="1" dirty="0">
                          <a:effectLst/>
                        </a:rPr>
                        <a:t>Are there Sustainable Consumption and Production plans or strategies? </a:t>
                      </a:r>
                    </a:p>
                    <a:p>
                      <a:pPr marL="420370" marR="73025" indent="-347345">
                        <a:lnSpc>
                          <a:spcPct val="115000"/>
                        </a:lnSpc>
                        <a:spcBef>
                          <a:spcPts val="600"/>
                        </a:spcBef>
                        <a:spcAft>
                          <a:spcPts val="300"/>
                        </a:spcAft>
                      </a:pPr>
                      <a:r>
                        <a:rPr lang="en-GB" sz="1600" i="1" dirty="0">
                          <a:effectLst/>
                        </a:rPr>
                        <a:t>Are there green procurement rules for the public sector in place?  </a:t>
                      </a:r>
                    </a:p>
                    <a:p>
                      <a:pPr marL="420370" marR="73025" indent="-347345">
                        <a:lnSpc>
                          <a:spcPct val="115000"/>
                        </a:lnSpc>
                        <a:spcBef>
                          <a:spcPts val="600"/>
                        </a:spcBef>
                        <a:spcAft>
                          <a:spcPts val="300"/>
                        </a:spcAft>
                      </a:pPr>
                      <a:r>
                        <a:rPr lang="en-GB" sz="1600" i="1" dirty="0">
                          <a:effectLst/>
                        </a:rPr>
                        <a:t>Are there policies to support sustainable tourism?  </a:t>
                      </a:r>
                    </a:p>
                    <a:p>
                      <a:pPr marL="420370" marR="73025" indent="-347345">
                        <a:lnSpc>
                          <a:spcPct val="115000"/>
                        </a:lnSpc>
                        <a:spcBef>
                          <a:spcPts val="600"/>
                        </a:spcBef>
                        <a:spcAft>
                          <a:spcPts val="300"/>
                        </a:spcAft>
                      </a:pPr>
                      <a:r>
                        <a:rPr lang="en-GB" sz="1600" i="1" dirty="0">
                          <a:effectLst/>
                        </a:rPr>
                        <a:t>Are there policies to support eco-labelling and eco-design?  </a:t>
                      </a:r>
                      <a:endParaRPr lang="en-GB" sz="1600" i="1" dirty="0">
                        <a:effectLst/>
                        <a:latin typeface="Calibri"/>
                        <a:ea typeface="SimSun"/>
                        <a:cs typeface="Times New Roman"/>
                      </a:endParaRPr>
                    </a:p>
                  </a:txBody>
                  <a:tcPr marL="38263" marR="38263" marT="0" marB="0"/>
                </a:tc>
                <a:extLst>
                  <a:ext uri="{0D108BD9-81ED-4DB2-BD59-A6C34878D82A}">
                    <a16:rowId xmlns:a16="http://schemas.microsoft.com/office/drawing/2014/main" val="10001"/>
                  </a:ext>
                </a:extLst>
              </a:tr>
            </a:tbl>
          </a:graphicData>
        </a:graphic>
      </p:graphicFrame>
      <p:grpSp>
        <p:nvGrpSpPr>
          <p:cNvPr id="7" name="Group 6"/>
          <p:cNvGrpSpPr/>
          <p:nvPr/>
        </p:nvGrpSpPr>
        <p:grpSpPr>
          <a:xfrm>
            <a:off x="10220771" y="5660140"/>
            <a:ext cx="1899303" cy="1035531"/>
            <a:chOff x="10220770" y="5660138"/>
            <a:chExt cx="1899303" cy="1035531"/>
          </a:xfrm>
        </p:grpSpPr>
        <p:pic>
          <p:nvPicPr>
            <p:cNvPr id="8" name="Picture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220770" y="6314113"/>
              <a:ext cx="1899303" cy="381556"/>
            </a:xfrm>
            <a:prstGeom prst="rect">
              <a:avLst/>
            </a:prstGeom>
          </p:spPr>
        </p:pic>
        <p:pic>
          <p:nvPicPr>
            <p:cNvPr id="9" name="Picture 8" descr="C:\Users\stomasina\AppData\Local\Microsoft\Windows\Temporary Internet Files\Content.Outlook\IX13HL5J\UNEP MAP colors (00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20808" y="5660138"/>
              <a:ext cx="1326515" cy="608330"/>
            </a:xfrm>
            <a:prstGeom prst="rect">
              <a:avLst/>
            </a:prstGeom>
            <a:noFill/>
            <a:ln>
              <a:noFill/>
            </a:ln>
          </p:spPr>
        </p:pic>
      </p:grpSp>
      <p:sp>
        <p:nvSpPr>
          <p:cNvPr id="12" name="Rectangle 11"/>
          <p:cNvSpPr/>
          <p:nvPr/>
        </p:nvSpPr>
        <p:spPr>
          <a:xfrm>
            <a:off x="9770975" y="885661"/>
            <a:ext cx="899592" cy="288032"/>
          </a:xfrm>
          <a:prstGeom prst="rect">
            <a:avLst/>
          </a:prstGeom>
          <a:solidFill>
            <a:srgbClr val="C00000"/>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1100" b="1" dirty="0"/>
              <a:t>RESPONSE</a:t>
            </a:r>
          </a:p>
        </p:txBody>
      </p:sp>
    </p:spTree>
    <p:extLst>
      <p:ext uri="{BB962C8B-B14F-4D97-AF65-F5344CB8AC3E}">
        <p14:creationId xmlns:p14="http://schemas.microsoft.com/office/powerpoint/2010/main" val="34343044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rc_mi" descr="Image result for houses icon">
            <a:hlinkClick r:id="rId3"/>
          </p:cNvPr>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117314" y="1832806"/>
            <a:ext cx="1020103" cy="843604"/>
          </a:xfrm>
          <a:prstGeom prst="rect">
            <a:avLst/>
          </a:prstGeom>
          <a:noFill/>
          <a:ln>
            <a:noFill/>
          </a:ln>
        </p:spPr>
      </p:pic>
      <p:pic>
        <p:nvPicPr>
          <p:cNvPr id="4" name="Picture 3" descr="Image result for ocean icon">
            <a:hlinkClick r:id="rId5"/>
          </p:cNvPr>
          <p:cNvPicPr>
            <a:picLocks noChangeAspect="1" noChangeArrowheads="1"/>
          </p:cNvPicPr>
          <p:nvPr/>
        </p:nvPicPr>
        <p:blipFill rotWithShape="1">
          <a:blip r:embed="rId6">
            <a:extLst>
              <a:ext uri="{BEBA8EAE-BF5A-486C-A8C5-ECC9F3942E4B}">
                <a14:imgProps xmlns:a14="http://schemas.microsoft.com/office/drawing/2010/main">
                  <a14:imgLayer r:embed="rId7">
                    <a14:imgEffect>
                      <a14:artisticGlass/>
                    </a14:imgEffect>
                    <a14:imgEffect>
                      <a14:saturation sat="33000"/>
                    </a14:imgEffect>
                  </a14:imgLayer>
                </a14:imgProps>
              </a:ext>
              <a:ext uri="{28A0092B-C50C-407E-A947-70E740481C1C}">
                <a14:useLocalDpi xmlns:a14="http://schemas.microsoft.com/office/drawing/2010/main" val="0"/>
              </a:ext>
            </a:extLst>
          </a:blip>
          <a:srcRect t="56130"/>
          <a:stretch/>
        </p:blipFill>
        <p:spPr bwMode="auto">
          <a:xfrm>
            <a:off x="1975058" y="4077074"/>
            <a:ext cx="9785572" cy="185329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Line Callout 1 (Accent Bar) 4"/>
          <p:cNvSpPr/>
          <p:nvPr/>
        </p:nvSpPr>
        <p:spPr>
          <a:xfrm flipH="1">
            <a:off x="332986" y="6043193"/>
            <a:ext cx="3362745" cy="527031"/>
          </a:xfrm>
          <a:prstGeom prst="accentCallout1">
            <a:avLst>
              <a:gd name="adj1" fmla="val 18750"/>
              <a:gd name="adj2" fmla="val -8333"/>
              <a:gd name="adj3" fmla="val -86634"/>
              <a:gd name="adj4" fmla="val -35763"/>
            </a:avLst>
          </a:prstGeom>
          <a:solidFill>
            <a:srgbClr val="FFFF00"/>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50" b="1" dirty="0">
                <a:solidFill>
                  <a:srgbClr val="C00000"/>
                </a:solidFill>
              </a:rPr>
              <a:t>CI 23 </a:t>
            </a:r>
            <a:r>
              <a:rPr lang="en-US" sz="1150" b="1" dirty="0">
                <a:solidFill>
                  <a:srgbClr val="000000"/>
                </a:solidFill>
              </a:rPr>
              <a:t>Litter in the water column </a:t>
            </a:r>
            <a:r>
              <a:rPr lang="en-US" sz="1150" b="1" dirty="0" err="1">
                <a:solidFill>
                  <a:srgbClr val="000000"/>
                </a:solidFill>
              </a:rPr>
              <a:t>inc</a:t>
            </a:r>
            <a:r>
              <a:rPr lang="en-US" sz="1150" b="1" dirty="0">
                <a:solidFill>
                  <a:srgbClr val="000000"/>
                </a:solidFill>
              </a:rPr>
              <a:t> microplastics and on the seafloor</a:t>
            </a:r>
          </a:p>
        </p:txBody>
      </p:sp>
      <p:sp>
        <p:nvSpPr>
          <p:cNvPr id="7" name="TextBox 13"/>
          <p:cNvSpPr txBox="1"/>
          <p:nvPr/>
        </p:nvSpPr>
        <p:spPr>
          <a:xfrm>
            <a:off x="332990" y="4972526"/>
            <a:ext cx="1922585" cy="369332"/>
          </a:xfrm>
          <a:prstGeom prst="rect">
            <a:avLst/>
          </a:prstGeom>
          <a:solidFill>
            <a:schemeClr val="accent5">
              <a:lumMod val="75000"/>
            </a:schemeClr>
          </a:solidFill>
          <a:ln>
            <a:solidFill>
              <a:schemeClr val="accent5">
                <a:lumMod val="50000"/>
              </a:schemeClr>
            </a:solidFill>
          </a:ln>
        </p:spPr>
        <p:style>
          <a:lnRef idx="1">
            <a:schemeClr val="accent2"/>
          </a:lnRef>
          <a:fillRef idx="3">
            <a:schemeClr val="accent2"/>
          </a:fillRef>
          <a:effectRef idx="2">
            <a:schemeClr val="accent2"/>
          </a:effectRef>
          <a:fontRef idx="minor">
            <a:schemeClr val="lt1"/>
          </a:fontRef>
        </p:style>
        <p:txBody>
          <a:bodyPr wrap="square"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dirty="0">
                <a:solidFill>
                  <a:prstClr val="white"/>
                </a:solidFill>
              </a:rPr>
              <a:t>STATE</a:t>
            </a:r>
            <a:endParaRPr lang="en-GB" b="1" dirty="0">
              <a:solidFill>
                <a:prstClr val="white"/>
              </a:solidFill>
            </a:endParaRPr>
          </a:p>
        </p:txBody>
      </p:sp>
      <p:sp>
        <p:nvSpPr>
          <p:cNvPr id="8" name="TextBox 13"/>
          <p:cNvSpPr txBox="1"/>
          <p:nvPr/>
        </p:nvSpPr>
        <p:spPr>
          <a:xfrm>
            <a:off x="9396830" y="5665098"/>
            <a:ext cx="1922585" cy="369332"/>
          </a:xfrm>
          <a:prstGeom prst="rect">
            <a:avLst/>
          </a:prstGeom>
          <a:solidFill>
            <a:schemeClr val="accent2"/>
          </a:solidFill>
          <a:ln>
            <a:solidFill>
              <a:schemeClr val="accent6">
                <a:lumMod val="50000"/>
              </a:schemeClr>
            </a:solidFill>
          </a:ln>
        </p:spPr>
        <p:style>
          <a:lnRef idx="1">
            <a:schemeClr val="accent2"/>
          </a:lnRef>
          <a:fillRef idx="3">
            <a:schemeClr val="accent2"/>
          </a:fillRef>
          <a:effectRef idx="2">
            <a:schemeClr val="accent2"/>
          </a:effectRef>
          <a:fontRef idx="minor">
            <a:schemeClr val="lt1"/>
          </a:fontRef>
        </p:style>
        <p:txBody>
          <a:bodyPr wrap="square"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dirty="0">
                <a:solidFill>
                  <a:prstClr val="white"/>
                </a:solidFill>
              </a:rPr>
              <a:t>IMPACTS</a:t>
            </a:r>
            <a:endParaRPr lang="en-GB" b="1" dirty="0">
              <a:solidFill>
                <a:prstClr val="white"/>
              </a:solidFill>
            </a:endParaRPr>
          </a:p>
        </p:txBody>
      </p:sp>
      <p:pic>
        <p:nvPicPr>
          <p:cNvPr id="9" name="Picture 5"/>
          <p:cNvPicPr>
            <a:picLocks noChangeAspect="1" noChangeArrowheads="1"/>
          </p:cNvPicPr>
          <p:nvPr/>
        </p:nvPicPr>
        <p:blipFill>
          <a:blip r:embed="rId8" cstate="print">
            <a:clrChange>
              <a:clrFrom>
                <a:srgbClr val="FFFFFF"/>
              </a:clrFrom>
              <a:clrTo>
                <a:srgbClr val="FFFFFF">
                  <a:alpha val="0"/>
                </a:srgbClr>
              </a:clrTo>
            </a:clrChange>
            <a:duotone>
              <a:schemeClr val="accent2">
                <a:shade val="45000"/>
                <a:satMod val="135000"/>
              </a:schemeClr>
              <a:prstClr val="white"/>
            </a:duotone>
            <a:extLst>
              <a:ext uri="{BEBA8EAE-BF5A-486C-A8C5-ECC9F3942E4B}">
                <a14:imgProps xmlns:a14="http://schemas.microsoft.com/office/drawing/2010/main">
                  <a14:imgLayer r:embed="rId9">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5383261" y="5329731"/>
            <a:ext cx="1435395" cy="8909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Line Callout 1 (Accent Bar) 9"/>
          <p:cNvSpPr/>
          <p:nvPr/>
        </p:nvSpPr>
        <p:spPr>
          <a:xfrm>
            <a:off x="7649639" y="6165307"/>
            <a:ext cx="2862852" cy="504057"/>
          </a:xfrm>
          <a:prstGeom prst="accentCallout1">
            <a:avLst>
              <a:gd name="adj1" fmla="val 13959"/>
              <a:gd name="adj2" fmla="val -5362"/>
              <a:gd name="adj3" fmla="val -59394"/>
              <a:gd name="adj4" fmla="val -28319"/>
            </a:avLst>
          </a:prstGeom>
          <a:solidFill>
            <a:srgbClr val="FFFF00"/>
          </a:solid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50" b="1" dirty="0">
                <a:solidFill>
                  <a:srgbClr val="C00000"/>
                </a:solidFill>
              </a:rPr>
              <a:t>CI 24 </a:t>
            </a:r>
            <a:r>
              <a:rPr lang="en-US" sz="1150" b="1" dirty="0">
                <a:solidFill>
                  <a:prstClr val="black"/>
                </a:solidFill>
              </a:rPr>
              <a:t>Litter ingested by or entangling marine organisms</a:t>
            </a:r>
          </a:p>
        </p:txBody>
      </p:sp>
      <p:pic>
        <p:nvPicPr>
          <p:cNvPr id="13" name="irc_mi" descr="Image result for houses icon">
            <a:hlinkClick r:id="rId3"/>
          </p:cNvPr>
          <p:cNvPicPr/>
          <p:nvPr/>
        </p:nvPicPr>
        <p:blipFill>
          <a:blip r:embed="rId10" cstate="print">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095991" y="3679005"/>
            <a:ext cx="1194949" cy="870910"/>
          </a:xfrm>
          <a:prstGeom prst="rect">
            <a:avLst/>
          </a:prstGeom>
          <a:noFill/>
          <a:ln>
            <a:noFill/>
          </a:ln>
        </p:spPr>
      </p:pic>
      <p:pic>
        <p:nvPicPr>
          <p:cNvPr id="14" name="Picture 3"/>
          <p:cNvPicPr>
            <a:picLocks noChangeAspect="1" noChangeArrowheads="1"/>
          </p:cNvPicPr>
          <p:nvPr/>
        </p:nvPicPr>
        <p:blipFill rotWithShape="1">
          <a:blip r:embed="rId11">
            <a:duotone>
              <a:schemeClr val="bg2">
                <a:shade val="45000"/>
                <a:satMod val="135000"/>
              </a:schemeClr>
              <a:prstClr val="white"/>
            </a:duotone>
            <a:extLst>
              <a:ext uri="{BEBA8EAE-BF5A-486C-A8C5-ECC9F3942E4B}">
                <a14:imgProps xmlns:a14="http://schemas.microsoft.com/office/drawing/2010/main">
                  <a14:imgLayer r:embed="rId12">
                    <a14:imgEffect>
                      <a14:brightnessContrast bright="20000"/>
                    </a14:imgEffect>
                  </a14:imgLayer>
                </a14:imgProps>
              </a:ext>
              <a:ext uri="{28A0092B-C50C-407E-A947-70E740481C1C}">
                <a14:useLocalDpi xmlns:a14="http://schemas.microsoft.com/office/drawing/2010/main" val="0"/>
              </a:ext>
            </a:extLst>
          </a:blip>
          <a:srcRect t="12308"/>
          <a:stretch/>
        </p:blipFill>
        <p:spPr bwMode="auto">
          <a:xfrm>
            <a:off x="3231011" y="3566202"/>
            <a:ext cx="1807847" cy="1222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Shape 15"/>
          <p:cNvSpPr/>
          <p:nvPr/>
        </p:nvSpPr>
        <p:spPr>
          <a:xfrm rot="5400000">
            <a:off x="4365184" y="4308487"/>
            <a:ext cx="648073" cy="960108"/>
          </a:xfrm>
          <a:prstGeom prst="swooshArrow">
            <a:avLst>
              <a:gd name="adj1" fmla="val 16310"/>
              <a:gd name="adj2" fmla="val 31370"/>
            </a:avLst>
          </a:prstGeom>
          <a:solidFill>
            <a:srgbClr val="C00000">
              <a:alpha val="68000"/>
            </a:srgb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solidFill>
                <a:srgbClr val="FFFFFF"/>
              </a:solidFill>
            </a:endParaRPr>
          </a:p>
        </p:txBody>
      </p:sp>
      <p:grpSp>
        <p:nvGrpSpPr>
          <p:cNvPr id="20" name="Group 19"/>
          <p:cNvGrpSpPr/>
          <p:nvPr/>
        </p:nvGrpSpPr>
        <p:grpSpPr>
          <a:xfrm>
            <a:off x="5154367" y="1732166"/>
            <a:ext cx="6510253" cy="3425026"/>
            <a:chOff x="1835696" y="731589"/>
            <a:chExt cx="6267336" cy="3820563"/>
          </a:xfrm>
          <a:effectLst>
            <a:glow rad="139700">
              <a:schemeClr val="accent5">
                <a:lumMod val="60000"/>
                <a:lumOff val="40000"/>
                <a:alpha val="74000"/>
              </a:schemeClr>
            </a:glow>
          </a:effectLst>
        </p:grpSpPr>
        <p:sp>
          <p:nvSpPr>
            <p:cNvPr id="18" name="Freeform 17"/>
            <p:cNvSpPr/>
            <p:nvPr/>
          </p:nvSpPr>
          <p:spPr>
            <a:xfrm>
              <a:off x="1835696" y="731589"/>
              <a:ext cx="4591189" cy="3820563"/>
            </a:xfrm>
            <a:custGeom>
              <a:avLst/>
              <a:gdLst>
                <a:gd name="connsiteX0" fmla="*/ 643878 w 4591189"/>
                <a:gd name="connsiteY0" fmla="*/ 0 h 3820563"/>
                <a:gd name="connsiteX1" fmla="*/ 1838936 w 4591189"/>
                <a:gd name="connsiteY1" fmla="*/ 769545 h 3820563"/>
                <a:gd name="connsiteX2" fmla="*/ 64457 w 4591189"/>
                <a:gd name="connsiteY2" fmla="*/ 1874068 h 3820563"/>
                <a:gd name="connsiteX3" fmla="*/ 4591189 w 4591189"/>
                <a:gd name="connsiteY3" fmla="*/ 3820563 h 3820563"/>
                <a:gd name="connsiteX4" fmla="*/ 4591189 w 4591189"/>
                <a:gd name="connsiteY4" fmla="*/ 3820563 h 38205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1189" h="3820563">
                  <a:moveTo>
                    <a:pt x="643878" y="0"/>
                  </a:moveTo>
                  <a:cubicBezTo>
                    <a:pt x="1289692" y="228600"/>
                    <a:pt x="1935506" y="457200"/>
                    <a:pt x="1838936" y="769545"/>
                  </a:cubicBezTo>
                  <a:cubicBezTo>
                    <a:pt x="1742366" y="1081890"/>
                    <a:pt x="-394252" y="1365565"/>
                    <a:pt x="64457" y="1874068"/>
                  </a:cubicBezTo>
                  <a:cubicBezTo>
                    <a:pt x="523166" y="2382571"/>
                    <a:pt x="4591189" y="3820563"/>
                    <a:pt x="4591189" y="3820563"/>
                  </a:cubicBezTo>
                  <a:lnTo>
                    <a:pt x="4591189" y="3820563"/>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9" name="Freeform 18"/>
            <p:cNvSpPr/>
            <p:nvPr/>
          </p:nvSpPr>
          <p:spPr>
            <a:xfrm>
              <a:off x="3131840" y="743857"/>
              <a:ext cx="4971192" cy="3710653"/>
            </a:xfrm>
            <a:custGeom>
              <a:avLst/>
              <a:gdLst>
                <a:gd name="connsiteX0" fmla="*/ 0 w 5115208"/>
                <a:gd name="connsiteY0" fmla="*/ 0 h 3539905"/>
                <a:gd name="connsiteX1" fmla="*/ 1910282 w 5115208"/>
                <a:gd name="connsiteY1" fmla="*/ 787651 h 3539905"/>
                <a:gd name="connsiteX2" fmla="*/ 199177 w 5115208"/>
                <a:gd name="connsiteY2" fmla="*/ 1720158 h 3539905"/>
                <a:gd name="connsiteX3" fmla="*/ 5115208 w 5115208"/>
                <a:gd name="connsiteY3" fmla="*/ 3467477 h 3539905"/>
                <a:gd name="connsiteX4" fmla="*/ 5115208 w 5115208"/>
                <a:gd name="connsiteY4" fmla="*/ 3467477 h 3539905"/>
                <a:gd name="connsiteX5" fmla="*/ 5115208 w 5115208"/>
                <a:gd name="connsiteY5" fmla="*/ 3467477 h 3539905"/>
                <a:gd name="connsiteX6" fmla="*/ 5115208 w 5115208"/>
                <a:gd name="connsiteY6" fmla="*/ 3467477 h 3539905"/>
                <a:gd name="connsiteX7" fmla="*/ 5060887 w 5115208"/>
                <a:gd name="connsiteY7" fmla="*/ 3539905 h 3539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5208" h="3539905">
                  <a:moveTo>
                    <a:pt x="0" y="0"/>
                  </a:moveTo>
                  <a:cubicBezTo>
                    <a:pt x="938543" y="250479"/>
                    <a:pt x="1877086" y="500958"/>
                    <a:pt x="1910282" y="787651"/>
                  </a:cubicBezTo>
                  <a:cubicBezTo>
                    <a:pt x="1943478" y="1074344"/>
                    <a:pt x="-334977" y="1273520"/>
                    <a:pt x="199177" y="1720158"/>
                  </a:cubicBezTo>
                  <a:cubicBezTo>
                    <a:pt x="733331" y="2166796"/>
                    <a:pt x="5115208" y="3467477"/>
                    <a:pt x="5115208" y="3467477"/>
                  </a:cubicBezTo>
                  <a:lnTo>
                    <a:pt x="5115208" y="3467477"/>
                  </a:lnTo>
                  <a:lnTo>
                    <a:pt x="5115208" y="3467477"/>
                  </a:lnTo>
                  <a:lnTo>
                    <a:pt x="5115208" y="3467477"/>
                  </a:lnTo>
                  <a:lnTo>
                    <a:pt x="5060887" y="3539905"/>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grpSp>
      <p:pic>
        <p:nvPicPr>
          <p:cNvPr id="15" name="Picture 2"/>
          <p:cNvPicPr>
            <a:picLocks noChangeAspect="1" noChangeArrowheads="1"/>
          </p:cNvPicPr>
          <p:nvPr/>
        </p:nvPicPr>
        <p:blipFill>
          <a:blip r:embed="rId13" cstate="print">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135893" y="3805975"/>
            <a:ext cx="2194200" cy="983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Line Callout 1 (Accent Bar) 20"/>
          <p:cNvSpPr/>
          <p:nvPr/>
        </p:nvSpPr>
        <p:spPr>
          <a:xfrm flipH="1">
            <a:off x="132810" y="2564907"/>
            <a:ext cx="1653516" cy="566773"/>
          </a:xfrm>
          <a:prstGeom prst="accentCallout1">
            <a:avLst>
              <a:gd name="adj1" fmla="val 18750"/>
              <a:gd name="adj2" fmla="val -8333"/>
              <a:gd name="adj3" fmla="val 229281"/>
              <a:gd name="adj4" fmla="val -108756"/>
            </a:avLst>
          </a:prstGeom>
          <a:solidFill>
            <a:srgbClr val="FFFF00"/>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150" b="1" dirty="0">
                <a:solidFill>
                  <a:srgbClr val="C00000"/>
                </a:solidFill>
              </a:rPr>
              <a:t>IND 1.D </a:t>
            </a:r>
            <a:r>
              <a:rPr lang="en-US" sz="1150" b="1" dirty="0">
                <a:solidFill>
                  <a:srgbClr val="000000"/>
                </a:solidFill>
              </a:rPr>
              <a:t>% of Tourists in Coastal Areas </a:t>
            </a:r>
          </a:p>
        </p:txBody>
      </p:sp>
      <p:sp>
        <p:nvSpPr>
          <p:cNvPr id="22" name="TextBox 11"/>
          <p:cNvSpPr txBox="1"/>
          <p:nvPr/>
        </p:nvSpPr>
        <p:spPr>
          <a:xfrm>
            <a:off x="125229" y="3992705"/>
            <a:ext cx="1784015" cy="369332"/>
          </a:xfrm>
          <a:prstGeom prst="rect">
            <a:avLst/>
          </a:prstGeom>
          <a:solidFill>
            <a:srgbClr val="7030A0"/>
          </a:solidFill>
          <a:ln w="3175">
            <a:solidFill>
              <a:schemeClr val="tx1">
                <a:lumMod val="65000"/>
                <a:lumOff val="35000"/>
              </a:schemeClr>
            </a:solidFill>
          </a:ln>
        </p:spPr>
        <p:style>
          <a:lnRef idx="1">
            <a:schemeClr val="accent2"/>
          </a:lnRef>
          <a:fillRef idx="3">
            <a:schemeClr val="accent2"/>
          </a:fillRef>
          <a:effectRef idx="2">
            <a:schemeClr val="accent2"/>
          </a:effectRef>
          <a:fontRef idx="minor">
            <a:schemeClr val="lt1"/>
          </a:fontRef>
        </p:style>
        <p:txBody>
          <a:bodyPr wrap="square"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dirty="0">
                <a:solidFill>
                  <a:prstClr val="white"/>
                </a:solidFill>
              </a:rPr>
              <a:t>DRIVERS</a:t>
            </a:r>
            <a:endParaRPr lang="en-GB" b="1" dirty="0">
              <a:solidFill>
                <a:prstClr val="white"/>
              </a:solidFill>
            </a:endParaRPr>
          </a:p>
        </p:txBody>
      </p:sp>
      <p:sp>
        <p:nvSpPr>
          <p:cNvPr id="23" name="Line Callout 1 (Accent Bar) 22"/>
          <p:cNvSpPr/>
          <p:nvPr/>
        </p:nvSpPr>
        <p:spPr>
          <a:xfrm flipH="1">
            <a:off x="125227" y="3212979"/>
            <a:ext cx="1653516" cy="659567"/>
          </a:xfrm>
          <a:prstGeom prst="accentCallout1">
            <a:avLst>
              <a:gd name="adj1" fmla="val 18750"/>
              <a:gd name="adj2" fmla="val -8333"/>
              <a:gd name="adj3" fmla="val 87211"/>
              <a:gd name="adj4" fmla="val -45242"/>
            </a:avLst>
          </a:prstGeom>
          <a:solidFill>
            <a:srgbClr val="FFFF00"/>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150" b="1" dirty="0">
                <a:solidFill>
                  <a:srgbClr val="C00000"/>
                </a:solidFill>
              </a:rPr>
              <a:t>IND 1.C </a:t>
            </a:r>
            <a:r>
              <a:rPr lang="en-US" sz="1150" b="1" dirty="0">
                <a:solidFill>
                  <a:srgbClr val="000000"/>
                </a:solidFill>
              </a:rPr>
              <a:t>% of population living in Coastal Areas</a:t>
            </a:r>
          </a:p>
        </p:txBody>
      </p:sp>
      <p:pic>
        <p:nvPicPr>
          <p:cNvPr id="26" name="irc_mi" descr="Image result for houses icon">
            <a:hlinkClick r:id="rId3"/>
          </p:cNvPr>
          <p:cNvPicPr/>
          <p:nvPr/>
        </p:nvPicPr>
        <p:blipFill>
          <a:blip r:embed="rId14"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195157" y="932977"/>
            <a:ext cx="559675" cy="537105"/>
          </a:xfrm>
          <a:prstGeom prst="rect">
            <a:avLst/>
          </a:prstGeom>
          <a:noFill/>
          <a:ln>
            <a:noFill/>
          </a:ln>
        </p:spPr>
      </p:pic>
      <p:pic>
        <p:nvPicPr>
          <p:cNvPr id="27" name="irc_mi" descr="Image result for houses icon">
            <a:hlinkClick r:id="rId3"/>
          </p:cNvPr>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806734" y="999834"/>
            <a:ext cx="656395" cy="530743"/>
          </a:xfrm>
          <a:prstGeom prst="rect">
            <a:avLst/>
          </a:prstGeom>
          <a:noFill/>
          <a:ln>
            <a:noFill/>
          </a:ln>
        </p:spPr>
      </p:pic>
      <p:pic>
        <p:nvPicPr>
          <p:cNvPr id="28" name="Picture 11"/>
          <p:cNvPicPr>
            <a:picLocks noChangeAspect="1" noChangeArrowheads="1"/>
          </p:cNvPicPr>
          <p:nvPr/>
        </p:nvPicPr>
        <p:blipFill>
          <a:blip r:embed="rId15" cstate="print">
            <a:duotone>
              <a:schemeClr val="accent6">
                <a:shade val="45000"/>
                <a:satMod val="135000"/>
              </a:schemeClr>
              <a:prstClr val="white"/>
            </a:duotone>
            <a:extLst>
              <a:ext uri="{BEBA8EAE-BF5A-486C-A8C5-ECC9F3942E4B}">
                <a14:imgProps xmlns:a14="http://schemas.microsoft.com/office/drawing/2010/main">
                  <a14:imgLayer r:embed="rId16">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flipH="1">
            <a:off x="7068381" y="999831"/>
            <a:ext cx="913855" cy="662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9" name="Right Arrow 28"/>
          <p:cNvSpPr/>
          <p:nvPr/>
        </p:nvSpPr>
        <p:spPr>
          <a:xfrm>
            <a:off x="5898185" y="1296737"/>
            <a:ext cx="976115" cy="130292"/>
          </a:xfrm>
          <a:prstGeom prst="rightArrow">
            <a:avLst/>
          </a:prstGeom>
          <a:solidFill>
            <a:schemeClr val="accent6"/>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solidFill>
                <a:prstClr val="white"/>
              </a:solidFill>
            </a:endParaRPr>
          </a:p>
        </p:txBody>
      </p:sp>
      <p:sp>
        <p:nvSpPr>
          <p:cNvPr id="30" name="TextBox 11"/>
          <p:cNvSpPr txBox="1"/>
          <p:nvPr/>
        </p:nvSpPr>
        <p:spPr>
          <a:xfrm>
            <a:off x="8016215" y="132884"/>
            <a:ext cx="1784015" cy="369332"/>
          </a:xfrm>
          <a:prstGeom prst="rect">
            <a:avLst/>
          </a:prstGeom>
          <a:solidFill>
            <a:schemeClr val="accent6">
              <a:lumMod val="75000"/>
            </a:schemeClr>
          </a:solidFill>
          <a:ln>
            <a:solidFill>
              <a:schemeClr val="accent3">
                <a:lumMod val="50000"/>
              </a:schemeClr>
            </a:solidFill>
          </a:ln>
        </p:spPr>
        <p:style>
          <a:lnRef idx="1">
            <a:schemeClr val="accent2"/>
          </a:lnRef>
          <a:fillRef idx="3">
            <a:schemeClr val="accent2"/>
          </a:fillRef>
          <a:effectRef idx="2">
            <a:schemeClr val="accent2"/>
          </a:effectRef>
          <a:fontRef idx="minor">
            <a:schemeClr val="lt1"/>
          </a:fontRef>
        </p:style>
        <p:txBody>
          <a:bodyPr wrap="square"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b="1" dirty="0">
                <a:solidFill>
                  <a:prstClr val="white"/>
                </a:solidFill>
              </a:rPr>
              <a:t>RESPONSES</a:t>
            </a:r>
            <a:endParaRPr lang="en-GB" b="1" dirty="0">
              <a:solidFill>
                <a:prstClr val="white"/>
              </a:solidFill>
            </a:endParaRPr>
          </a:p>
        </p:txBody>
      </p:sp>
      <p:sp>
        <p:nvSpPr>
          <p:cNvPr id="32" name="Line Callout 1 (Accent Bar) 31"/>
          <p:cNvSpPr/>
          <p:nvPr/>
        </p:nvSpPr>
        <p:spPr>
          <a:xfrm>
            <a:off x="6170094" y="186651"/>
            <a:ext cx="1686268" cy="631130"/>
          </a:xfrm>
          <a:prstGeom prst="accentCallout1">
            <a:avLst>
              <a:gd name="adj1" fmla="val 18750"/>
              <a:gd name="adj2" fmla="val -8333"/>
              <a:gd name="adj3" fmla="val 110510"/>
              <a:gd name="adj4" fmla="val -47062"/>
            </a:avLst>
          </a:prstGeom>
          <a:solidFill>
            <a:srgbClr val="FFFF00"/>
          </a:solidFill>
          <a:ln w="222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150" b="1" dirty="0">
                <a:solidFill>
                  <a:srgbClr val="C00000"/>
                </a:solidFill>
              </a:rPr>
              <a:t>IND 2.A.1 </a:t>
            </a:r>
            <a:r>
              <a:rPr lang="en-US" sz="1150" b="1" dirty="0">
                <a:solidFill>
                  <a:srgbClr val="000000"/>
                </a:solidFill>
              </a:rPr>
              <a:t>Waste collection coverage</a:t>
            </a:r>
            <a:endParaRPr lang="en-US" sz="1150" dirty="0">
              <a:solidFill>
                <a:srgbClr val="000000"/>
              </a:solidFill>
            </a:endParaRPr>
          </a:p>
        </p:txBody>
      </p:sp>
      <p:sp>
        <p:nvSpPr>
          <p:cNvPr id="33" name="Line Callout 1 (Accent Bar) 32"/>
          <p:cNvSpPr/>
          <p:nvPr/>
        </p:nvSpPr>
        <p:spPr>
          <a:xfrm>
            <a:off x="10412665" y="1042652"/>
            <a:ext cx="1614611" cy="802172"/>
          </a:xfrm>
          <a:prstGeom prst="accentCallout1">
            <a:avLst>
              <a:gd name="adj1" fmla="val 18750"/>
              <a:gd name="adj2" fmla="val -8333"/>
              <a:gd name="adj3" fmla="val 41992"/>
              <a:gd name="adj4" fmla="val -38136"/>
            </a:avLst>
          </a:prstGeom>
          <a:solidFill>
            <a:srgbClr val="FFFF00"/>
          </a:solidFill>
          <a:ln w="222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50" b="1" dirty="0">
                <a:solidFill>
                  <a:srgbClr val="C00000"/>
                </a:solidFill>
              </a:rPr>
              <a:t>IND 2.C.1 </a:t>
            </a:r>
            <a:r>
              <a:rPr lang="en-US" sz="1150" b="1" dirty="0">
                <a:solidFill>
                  <a:srgbClr val="000000"/>
                </a:solidFill>
              </a:rPr>
              <a:t>% of plastic waste generated that is recycled</a:t>
            </a:r>
          </a:p>
        </p:txBody>
      </p:sp>
      <p:pic>
        <p:nvPicPr>
          <p:cNvPr id="34" name="Picture 2"/>
          <p:cNvPicPr>
            <a:picLocks noChangeAspect="1" noChangeArrowheads="1"/>
          </p:cNvPicPr>
          <p:nvPr/>
        </p:nvPicPr>
        <p:blipFill>
          <a:blip r:embed="rId13" cstate="print">
            <a:clrChange>
              <a:clrFrom>
                <a:srgbClr val="FFFFFF"/>
              </a:clrFrom>
              <a:clrTo>
                <a:srgbClr val="FFFFFF">
                  <a:alpha val="0"/>
                </a:srgbClr>
              </a:clrTo>
            </a:clrChange>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202141" y="2745211"/>
            <a:ext cx="1560184" cy="6994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35" name="Straight Arrow Connector 34"/>
          <p:cNvCxnSpPr/>
          <p:nvPr/>
        </p:nvCxnSpPr>
        <p:spPr>
          <a:xfrm flipH="1">
            <a:off x="8589096" y="2448812"/>
            <a:ext cx="287445" cy="455196"/>
          </a:xfrm>
          <a:prstGeom prst="straightConnector1">
            <a:avLst/>
          </a:prstGeom>
          <a:ln w="158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36" name="Line Callout 1 (Accent Bar) 35"/>
          <p:cNvSpPr/>
          <p:nvPr/>
        </p:nvSpPr>
        <p:spPr>
          <a:xfrm>
            <a:off x="9840416" y="3388342"/>
            <a:ext cx="2068056" cy="727981"/>
          </a:xfrm>
          <a:prstGeom prst="accentCallout1">
            <a:avLst>
              <a:gd name="adj1" fmla="val 18750"/>
              <a:gd name="adj2" fmla="val -8333"/>
              <a:gd name="adj3" fmla="val 132927"/>
              <a:gd name="adj4" fmla="val -139482"/>
            </a:avLst>
          </a:prstGeom>
          <a:solidFill>
            <a:srgbClr val="FFFF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50" b="1" dirty="0">
                <a:solidFill>
                  <a:srgbClr val="C00000"/>
                </a:solidFill>
              </a:rPr>
              <a:t>IND 2.B.2 </a:t>
            </a:r>
            <a:r>
              <a:rPr lang="en-US" sz="1150" b="1" dirty="0">
                <a:solidFill>
                  <a:prstClr val="black"/>
                </a:solidFill>
              </a:rPr>
              <a:t>Uncontrolled dumpsites in Coastal Areas</a:t>
            </a:r>
          </a:p>
        </p:txBody>
      </p:sp>
      <p:sp>
        <p:nvSpPr>
          <p:cNvPr id="37" name="Right Arrow 36"/>
          <p:cNvSpPr/>
          <p:nvPr/>
        </p:nvSpPr>
        <p:spPr>
          <a:xfrm>
            <a:off x="8146862" y="1249012"/>
            <a:ext cx="729681" cy="155681"/>
          </a:xfrm>
          <a:prstGeom prst="rightArrow">
            <a:avLst/>
          </a:prstGeom>
          <a:solidFill>
            <a:schemeClr val="accent6"/>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solidFill>
                <a:prstClr val="white"/>
              </a:solidFill>
            </a:endParaRPr>
          </a:p>
        </p:txBody>
      </p:sp>
      <p:pic>
        <p:nvPicPr>
          <p:cNvPr id="38" name="Picture 2" descr="Image result for recycling icon"/>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b="10991"/>
          <a:stretch/>
        </p:blipFill>
        <p:spPr bwMode="auto">
          <a:xfrm>
            <a:off x="9108848" y="1089112"/>
            <a:ext cx="575960" cy="415250"/>
          </a:xfrm>
          <a:prstGeom prst="rect">
            <a:avLst/>
          </a:prstGeom>
          <a:noFill/>
          <a:extLst>
            <a:ext uri="{909E8E84-426E-40DD-AFC4-6F175D3DCCD1}">
              <a14:hiddenFill xmlns:a14="http://schemas.microsoft.com/office/drawing/2010/main">
                <a:solidFill>
                  <a:srgbClr val="FFFFFF"/>
                </a:solidFill>
              </a14:hiddenFill>
            </a:ext>
          </a:extLst>
        </p:spPr>
      </p:pic>
      <p:sp>
        <p:nvSpPr>
          <p:cNvPr id="39" name="Line Callout 1 (Accent Bar) 38"/>
          <p:cNvSpPr/>
          <p:nvPr/>
        </p:nvSpPr>
        <p:spPr>
          <a:xfrm>
            <a:off x="10167713" y="309856"/>
            <a:ext cx="1859563" cy="623118"/>
          </a:xfrm>
          <a:prstGeom prst="accentCallout1">
            <a:avLst>
              <a:gd name="adj1" fmla="val 18750"/>
              <a:gd name="adj2" fmla="val -8333"/>
              <a:gd name="adj3" fmla="val 121825"/>
              <a:gd name="adj4" fmla="val -58826"/>
            </a:avLst>
          </a:prstGeom>
          <a:solidFill>
            <a:srgbClr val="FFFF00"/>
          </a:solidFill>
          <a:ln w="222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150" b="1" dirty="0">
                <a:solidFill>
                  <a:srgbClr val="C00000"/>
                </a:solidFill>
              </a:rPr>
              <a:t>IND 2.A.2 </a:t>
            </a:r>
            <a:r>
              <a:rPr lang="en-US" sz="1150" b="1" dirty="0">
                <a:solidFill>
                  <a:srgbClr val="000000"/>
                </a:solidFill>
              </a:rPr>
              <a:t>Waste captured by the formal waste sector</a:t>
            </a:r>
            <a:endParaRPr lang="en-US" sz="1150" dirty="0">
              <a:solidFill>
                <a:srgbClr val="000000"/>
              </a:solidFill>
            </a:endParaRPr>
          </a:p>
        </p:txBody>
      </p:sp>
      <p:pic>
        <p:nvPicPr>
          <p:cNvPr id="40" name="irc_mi" descr="Image result for houses icon">
            <a:hlinkClick r:id="rId3"/>
          </p:cNvPr>
          <p:cNvPicPr/>
          <p:nvPr/>
        </p:nvPicPr>
        <p:blipFill>
          <a:blip r:embed="rId18"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30247" y="617259"/>
            <a:ext cx="355072" cy="342206"/>
          </a:xfrm>
          <a:prstGeom prst="rect">
            <a:avLst/>
          </a:prstGeom>
          <a:noFill/>
          <a:ln>
            <a:noFill/>
          </a:ln>
        </p:spPr>
      </p:pic>
      <p:pic>
        <p:nvPicPr>
          <p:cNvPr id="43" name="irc_mi" descr="Image result for houses icon">
            <a:hlinkClick r:id="rId3"/>
          </p:cNvPr>
          <p:cNvPicPr/>
          <p:nvPr/>
        </p:nvPicPr>
        <p:blipFill>
          <a:blip r:embed="rId4"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654582" y="1732169"/>
            <a:ext cx="983356" cy="807313"/>
          </a:xfrm>
          <a:prstGeom prst="rect">
            <a:avLst/>
          </a:prstGeom>
          <a:noFill/>
          <a:ln>
            <a:noFill/>
          </a:ln>
        </p:spPr>
      </p:pic>
      <p:sp>
        <p:nvSpPr>
          <p:cNvPr id="49" name="TextBox 12"/>
          <p:cNvSpPr txBox="1"/>
          <p:nvPr/>
        </p:nvSpPr>
        <p:spPr>
          <a:xfrm>
            <a:off x="10008405" y="2254611"/>
            <a:ext cx="1818323" cy="353943"/>
          </a:xfrm>
          <a:prstGeom prst="rect">
            <a:avLst/>
          </a:prstGeom>
          <a:solidFill>
            <a:srgbClr val="C00000"/>
          </a:solidFill>
        </p:spPr>
        <p:style>
          <a:lnRef idx="1">
            <a:schemeClr val="accent2"/>
          </a:lnRef>
          <a:fillRef idx="3">
            <a:schemeClr val="accent2"/>
          </a:fillRef>
          <a:effectRef idx="2">
            <a:schemeClr val="accent2"/>
          </a:effectRef>
          <a:fontRef idx="minor">
            <a:schemeClr val="lt1"/>
          </a:fontRef>
        </p:style>
        <p:txBody>
          <a:bodyPr wrap="square"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700" b="1" dirty="0">
                <a:solidFill>
                  <a:prstClr val="white"/>
                </a:solidFill>
              </a:rPr>
              <a:t>PRESSURES</a:t>
            </a:r>
            <a:endParaRPr lang="en-GB" sz="1700" b="1" dirty="0">
              <a:solidFill>
                <a:prstClr val="white"/>
              </a:solidFill>
            </a:endParaRPr>
          </a:p>
        </p:txBody>
      </p:sp>
      <p:pic>
        <p:nvPicPr>
          <p:cNvPr id="50" name="irc_mi" descr="Image result for houses icon">
            <a:hlinkClick r:id="rId3"/>
          </p:cNvPr>
          <p:cNvPicPr/>
          <p:nvPr/>
        </p:nvPicPr>
        <p:blipFill>
          <a:blip r:embed="rId14"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557637" y="674348"/>
            <a:ext cx="559675" cy="442140"/>
          </a:xfrm>
          <a:prstGeom prst="rect">
            <a:avLst/>
          </a:prstGeom>
          <a:noFill/>
          <a:ln>
            <a:noFill/>
          </a:ln>
        </p:spPr>
      </p:pic>
      <p:sp>
        <p:nvSpPr>
          <p:cNvPr id="52" name="Line Callout 1 (Accent Bar) 51"/>
          <p:cNvSpPr/>
          <p:nvPr/>
        </p:nvSpPr>
        <p:spPr>
          <a:xfrm>
            <a:off x="9840416" y="2708923"/>
            <a:ext cx="2068056" cy="578827"/>
          </a:xfrm>
          <a:prstGeom prst="accentCallout1">
            <a:avLst>
              <a:gd name="adj1" fmla="val 18750"/>
              <a:gd name="adj2" fmla="val -8333"/>
              <a:gd name="adj3" fmla="val 801"/>
              <a:gd name="adj4" fmla="val -48005"/>
            </a:avLst>
          </a:prstGeom>
          <a:solidFill>
            <a:srgbClr val="FFFF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50" b="1" dirty="0">
                <a:solidFill>
                  <a:srgbClr val="C00000"/>
                </a:solidFill>
              </a:rPr>
              <a:t>IND 2.B.1 </a:t>
            </a:r>
            <a:r>
              <a:rPr lang="en-US" sz="1150" b="1" dirty="0">
                <a:solidFill>
                  <a:prstClr val="black"/>
                </a:solidFill>
              </a:rPr>
              <a:t>% of waste to uncontrolled dumpsites</a:t>
            </a:r>
          </a:p>
        </p:txBody>
      </p:sp>
      <p:sp>
        <p:nvSpPr>
          <p:cNvPr id="56" name="Line Callout 1 (Accent Bar) 55"/>
          <p:cNvSpPr/>
          <p:nvPr/>
        </p:nvSpPr>
        <p:spPr>
          <a:xfrm flipH="1">
            <a:off x="360069" y="582323"/>
            <a:ext cx="1735920" cy="534166"/>
          </a:xfrm>
          <a:prstGeom prst="accentCallout1">
            <a:avLst>
              <a:gd name="adj1" fmla="val 18750"/>
              <a:gd name="adj2" fmla="val -8333"/>
              <a:gd name="adj3" fmla="val 47422"/>
              <a:gd name="adj4" fmla="val -96450"/>
            </a:avLst>
          </a:prstGeom>
          <a:solidFill>
            <a:srgbClr val="FFFF00"/>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it-IT" sz="1150" b="1" dirty="0">
                <a:solidFill>
                  <a:srgbClr val="C00000"/>
                </a:solidFill>
              </a:rPr>
              <a:t>IND 1.B </a:t>
            </a:r>
            <a:r>
              <a:rPr lang="it-IT" sz="1150" b="1" dirty="0">
                <a:solidFill>
                  <a:prstClr val="black"/>
                </a:solidFill>
              </a:rPr>
              <a:t>Plastic </a:t>
            </a:r>
            <a:r>
              <a:rPr lang="it-IT" sz="1150" b="1" dirty="0" err="1">
                <a:solidFill>
                  <a:prstClr val="black"/>
                </a:solidFill>
              </a:rPr>
              <a:t>waste</a:t>
            </a:r>
            <a:r>
              <a:rPr lang="it-IT" sz="1150" b="1" dirty="0">
                <a:solidFill>
                  <a:prstClr val="black"/>
                </a:solidFill>
              </a:rPr>
              <a:t> generation per capita</a:t>
            </a:r>
            <a:endParaRPr lang="en-US" sz="1150" b="1" dirty="0">
              <a:solidFill>
                <a:prstClr val="black"/>
              </a:solidFill>
            </a:endParaRPr>
          </a:p>
        </p:txBody>
      </p:sp>
      <p:sp>
        <p:nvSpPr>
          <p:cNvPr id="57" name="Line Callout 1 (Accent Bar) 56"/>
          <p:cNvSpPr/>
          <p:nvPr/>
        </p:nvSpPr>
        <p:spPr>
          <a:xfrm flipH="1">
            <a:off x="360069" y="1341186"/>
            <a:ext cx="1735920" cy="595615"/>
          </a:xfrm>
          <a:prstGeom prst="accentCallout1">
            <a:avLst>
              <a:gd name="adj1" fmla="val 18750"/>
              <a:gd name="adj2" fmla="val -8333"/>
              <a:gd name="adj3" fmla="val 49884"/>
              <a:gd name="adj4" fmla="val -130489"/>
            </a:avLst>
          </a:prstGeom>
          <a:solidFill>
            <a:srgbClr val="FFFF00"/>
          </a:solidFill>
          <a:ln w="127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150" b="1" dirty="0">
                <a:solidFill>
                  <a:srgbClr val="C00000"/>
                </a:solidFill>
              </a:rPr>
              <a:t>IND 1.A </a:t>
            </a:r>
            <a:r>
              <a:rPr lang="en-US" sz="1150" b="1" dirty="0">
                <a:solidFill>
                  <a:srgbClr val="000000"/>
                </a:solidFill>
              </a:rPr>
              <a:t>Municipal waste composition</a:t>
            </a:r>
          </a:p>
        </p:txBody>
      </p:sp>
      <p:sp>
        <p:nvSpPr>
          <p:cNvPr id="45" name="TextBox 12"/>
          <p:cNvSpPr txBox="1"/>
          <p:nvPr/>
        </p:nvSpPr>
        <p:spPr>
          <a:xfrm>
            <a:off x="360069" y="132884"/>
            <a:ext cx="1818323" cy="353943"/>
          </a:xfrm>
          <a:prstGeom prst="rect">
            <a:avLst/>
          </a:prstGeom>
          <a:solidFill>
            <a:srgbClr val="C00000"/>
          </a:solidFill>
        </p:spPr>
        <p:style>
          <a:lnRef idx="1">
            <a:schemeClr val="accent2"/>
          </a:lnRef>
          <a:fillRef idx="3">
            <a:schemeClr val="accent2"/>
          </a:fillRef>
          <a:effectRef idx="2">
            <a:schemeClr val="accent2"/>
          </a:effectRef>
          <a:fontRef idx="minor">
            <a:schemeClr val="lt1"/>
          </a:fontRef>
        </p:style>
        <p:txBody>
          <a:bodyPr wrap="square"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1700" b="1" dirty="0">
                <a:solidFill>
                  <a:prstClr val="white"/>
                </a:solidFill>
              </a:rPr>
              <a:t>PRESSURES</a:t>
            </a:r>
            <a:endParaRPr lang="en-GB" sz="1700" b="1" dirty="0">
              <a:solidFill>
                <a:prstClr val="white"/>
              </a:solidFill>
            </a:endParaRPr>
          </a:p>
        </p:txBody>
      </p:sp>
      <p:sp>
        <p:nvSpPr>
          <p:cNvPr id="46" name="Shape 45"/>
          <p:cNvSpPr/>
          <p:nvPr/>
        </p:nvSpPr>
        <p:spPr>
          <a:xfrm rot="5400000" flipV="1">
            <a:off x="7184114" y="3110732"/>
            <a:ext cx="679474" cy="910943"/>
          </a:xfrm>
          <a:prstGeom prst="swooshArrow">
            <a:avLst>
              <a:gd name="adj1" fmla="val 16310"/>
              <a:gd name="adj2" fmla="val 31370"/>
            </a:avLst>
          </a:prstGeom>
          <a:solidFill>
            <a:srgbClr val="C00000">
              <a:alpha val="68000"/>
            </a:srgb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solidFill>
                <a:srgbClr val="FFFFFF"/>
              </a:solidFill>
            </a:endParaRPr>
          </a:p>
        </p:txBody>
      </p:sp>
      <p:sp>
        <p:nvSpPr>
          <p:cNvPr id="17" name="Shape 16"/>
          <p:cNvSpPr/>
          <p:nvPr/>
        </p:nvSpPr>
        <p:spPr>
          <a:xfrm rot="5400000">
            <a:off x="6595640" y="4334414"/>
            <a:ext cx="779813" cy="1039995"/>
          </a:xfrm>
          <a:prstGeom prst="swooshArrow">
            <a:avLst>
              <a:gd name="adj1" fmla="val 16310"/>
              <a:gd name="adj2" fmla="val 31370"/>
            </a:avLst>
          </a:prstGeom>
          <a:solidFill>
            <a:srgbClr val="C00000">
              <a:alpha val="68000"/>
            </a:srgb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solidFill>
                <a:srgbClr val="FFFFFF"/>
              </a:solidFill>
            </a:endParaRPr>
          </a:p>
        </p:txBody>
      </p:sp>
      <p:sp>
        <p:nvSpPr>
          <p:cNvPr id="47" name="Line Callout 1 (Accent Bar) 46"/>
          <p:cNvSpPr/>
          <p:nvPr/>
        </p:nvSpPr>
        <p:spPr>
          <a:xfrm>
            <a:off x="9840416" y="4225448"/>
            <a:ext cx="2068056" cy="643715"/>
          </a:xfrm>
          <a:prstGeom prst="accentCallout1">
            <a:avLst>
              <a:gd name="adj1" fmla="val 18750"/>
              <a:gd name="adj2" fmla="val -8333"/>
              <a:gd name="adj3" fmla="val 34476"/>
              <a:gd name="adj4" fmla="val -128392"/>
            </a:avLst>
          </a:prstGeom>
          <a:solidFill>
            <a:srgbClr val="FFFF00"/>
          </a:solid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150" b="1" dirty="0">
                <a:solidFill>
                  <a:srgbClr val="C00000"/>
                </a:solidFill>
              </a:rPr>
              <a:t>IND 2.B.3 </a:t>
            </a:r>
            <a:r>
              <a:rPr lang="en-US" sz="1150" b="1" dirty="0">
                <a:solidFill>
                  <a:prstClr val="black"/>
                </a:solidFill>
              </a:rPr>
              <a:t>Waste going to dumpsites in Coastal Areas</a:t>
            </a:r>
          </a:p>
        </p:txBody>
      </p:sp>
      <p:sp>
        <p:nvSpPr>
          <p:cNvPr id="6" name="Line Callout 1 (Accent Bar) 5"/>
          <p:cNvSpPr/>
          <p:nvPr/>
        </p:nvSpPr>
        <p:spPr>
          <a:xfrm flipH="1">
            <a:off x="332987" y="5440537"/>
            <a:ext cx="2498649" cy="489832"/>
          </a:xfrm>
          <a:prstGeom prst="accentCallout1">
            <a:avLst>
              <a:gd name="adj1" fmla="val 18750"/>
              <a:gd name="adj2" fmla="val -8333"/>
              <a:gd name="adj3" fmla="val -194197"/>
              <a:gd name="adj4" fmla="val -38827"/>
            </a:avLst>
          </a:prstGeom>
          <a:solidFill>
            <a:srgbClr val="FFFF00"/>
          </a:solidFill>
          <a:ln w="1905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1150" b="1" dirty="0">
                <a:solidFill>
                  <a:srgbClr val="C00000"/>
                </a:solidFill>
              </a:rPr>
              <a:t>CI 22 </a:t>
            </a:r>
            <a:r>
              <a:rPr lang="en-US" sz="1150" b="1" dirty="0">
                <a:solidFill>
                  <a:srgbClr val="000000"/>
                </a:solidFill>
              </a:rPr>
              <a:t>Litter washed ashore and deposited on coastlines</a:t>
            </a:r>
          </a:p>
        </p:txBody>
      </p:sp>
      <p:pic>
        <p:nvPicPr>
          <p:cNvPr id="1027" name="Picture 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4582160" y="1408803"/>
            <a:ext cx="801101" cy="5279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1" name="Shape 50"/>
          <p:cNvSpPr/>
          <p:nvPr/>
        </p:nvSpPr>
        <p:spPr>
          <a:xfrm rot="5400000">
            <a:off x="6141512" y="2029292"/>
            <a:ext cx="648073" cy="960108"/>
          </a:xfrm>
          <a:prstGeom prst="swooshArrow">
            <a:avLst>
              <a:gd name="adj1" fmla="val 16310"/>
              <a:gd name="adj2" fmla="val 31370"/>
            </a:avLst>
          </a:prstGeom>
          <a:solidFill>
            <a:srgbClr val="C00000">
              <a:alpha val="68000"/>
            </a:srgb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a:lstStyle/>
          <a:p>
            <a:endParaRPr lang="en-GB">
              <a:solidFill>
                <a:srgbClr val="FFFFFF"/>
              </a:solidFill>
            </a:endParaRPr>
          </a:p>
        </p:txBody>
      </p:sp>
      <p:pic>
        <p:nvPicPr>
          <p:cNvPr id="48" name="Picture 2" descr="http://investeur.co/wp-content/uploads/2017/09/market-icon.png"/>
          <p:cNvPicPr>
            <a:picLocks noChangeAspect="1" noChangeArrowheads="1"/>
          </p:cNvPicPr>
          <p:nvPr/>
        </p:nvPicPr>
        <p:blipFill>
          <a:blip r:embed="rId20" cstate="print">
            <a:extLst>
              <a:ext uri="{BEBA8EAE-BF5A-486C-A8C5-ECC9F3942E4B}">
                <a14:imgProps xmlns:a14="http://schemas.microsoft.com/office/drawing/2010/main">
                  <a14:imgLayer r:embed="rId21">
                    <a14:imgEffect>
                      <a14:saturation sat="0"/>
                    </a14:imgEffect>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3880571" y="1832806"/>
            <a:ext cx="657189" cy="6571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4147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right)">
                                      <p:cBhvr>
                                        <p:cTn id="7" dur="500"/>
                                        <p:tgtEl>
                                          <p:spTgt spid="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right)">
                                      <p:cBhvr>
                                        <p:cTn id="10" dur="500"/>
                                        <p:tgtEl>
                                          <p:spTgt spid="6"/>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right)">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grpId="0"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right)">
                                      <p:cBhvr>
                                        <p:cTn id="26" dur="500"/>
                                        <p:tgtEl>
                                          <p:spTgt spid="22"/>
                                        </p:tgtEl>
                                      </p:cBhvr>
                                    </p:animEffect>
                                  </p:childTnLst>
                                </p:cTn>
                              </p:par>
                              <p:par>
                                <p:cTn id="27" presetID="22" presetClass="entr" presetSubtype="2"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right)">
                                      <p:cBhvr>
                                        <p:cTn id="29" dur="500"/>
                                        <p:tgtEl>
                                          <p:spTgt spid="23"/>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right)">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2" fill="hold" grpId="0" nodeType="click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wipe(right)">
                                      <p:cBhvr>
                                        <p:cTn id="37" dur="500"/>
                                        <p:tgtEl>
                                          <p:spTgt spid="45"/>
                                        </p:tgtEl>
                                      </p:cBhvr>
                                    </p:animEffect>
                                  </p:childTnLst>
                                </p:cTn>
                              </p:par>
                              <p:par>
                                <p:cTn id="38" presetID="22" presetClass="entr" presetSubtype="2" fill="hold" grpId="0" nodeType="withEffect">
                                  <p:stCondLst>
                                    <p:cond delay="0"/>
                                  </p:stCondLst>
                                  <p:childTnLst>
                                    <p:set>
                                      <p:cBhvr>
                                        <p:cTn id="39" dur="1" fill="hold">
                                          <p:stCondLst>
                                            <p:cond delay="0"/>
                                          </p:stCondLst>
                                        </p:cTn>
                                        <p:tgtEl>
                                          <p:spTgt spid="56"/>
                                        </p:tgtEl>
                                        <p:attrNameLst>
                                          <p:attrName>style.visibility</p:attrName>
                                        </p:attrNameLst>
                                      </p:cBhvr>
                                      <p:to>
                                        <p:strVal val="visible"/>
                                      </p:to>
                                    </p:set>
                                    <p:animEffect transition="in" filter="wipe(right)">
                                      <p:cBhvr>
                                        <p:cTn id="40" dur="500"/>
                                        <p:tgtEl>
                                          <p:spTgt spid="56"/>
                                        </p:tgtEl>
                                      </p:cBhvr>
                                    </p:animEffect>
                                  </p:childTnLst>
                                </p:cTn>
                              </p:par>
                              <p:par>
                                <p:cTn id="41" presetID="22" presetClass="entr" presetSubtype="2" fill="hold" grpId="0" nodeType="with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right)">
                                      <p:cBhvr>
                                        <p:cTn id="43" dur="500"/>
                                        <p:tgtEl>
                                          <p:spTgt spid="57"/>
                                        </p:tgtEl>
                                      </p:cBhvr>
                                    </p:animEffect>
                                  </p:childTnLst>
                                </p:cTn>
                              </p:par>
                              <p:par>
                                <p:cTn id="44" presetID="22" presetClass="entr" presetSubtype="2" fill="hold" nodeType="withEffect">
                                  <p:stCondLst>
                                    <p:cond delay="0"/>
                                  </p:stCondLst>
                                  <p:childTnLst>
                                    <p:set>
                                      <p:cBhvr>
                                        <p:cTn id="45" dur="1" fill="hold">
                                          <p:stCondLst>
                                            <p:cond delay="0"/>
                                          </p:stCondLst>
                                        </p:cTn>
                                        <p:tgtEl>
                                          <p:spTgt spid="1027"/>
                                        </p:tgtEl>
                                        <p:attrNameLst>
                                          <p:attrName>style.visibility</p:attrName>
                                        </p:attrNameLst>
                                      </p:cBhvr>
                                      <p:to>
                                        <p:strVal val="visible"/>
                                      </p:to>
                                    </p:set>
                                    <p:animEffect transition="in" filter="wipe(right)">
                                      <p:cBhvr>
                                        <p:cTn id="46" dur="500"/>
                                        <p:tgtEl>
                                          <p:spTgt spid="1027"/>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49"/>
                                        </p:tgtEl>
                                        <p:attrNameLst>
                                          <p:attrName>style.visibility</p:attrName>
                                        </p:attrNameLst>
                                      </p:cBhvr>
                                      <p:to>
                                        <p:strVal val="visible"/>
                                      </p:to>
                                    </p:set>
                                    <p:animEffect transition="in" filter="wipe(left)">
                                      <p:cBhvr>
                                        <p:cTn id="51" dur="500"/>
                                        <p:tgtEl>
                                          <p:spTgt spid="49"/>
                                        </p:tgtEl>
                                      </p:cBhvr>
                                    </p:animEffect>
                                  </p:childTnLst>
                                </p:cTn>
                              </p:par>
                              <p:par>
                                <p:cTn id="52" presetID="22" presetClass="entr" presetSubtype="8" fill="hold" nodeType="with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left)">
                                      <p:cBhvr>
                                        <p:cTn id="54" dur="500"/>
                                        <p:tgtEl>
                                          <p:spTgt spid="35"/>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36"/>
                                        </p:tgtEl>
                                        <p:attrNameLst>
                                          <p:attrName>style.visibility</p:attrName>
                                        </p:attrNameLst>
                                      </p:cBhvr>
                                      <p:to>
                                        <p:strVal val="visible"/>
                                      </p:to>
                                    </p:set>
                                    <p:animEffect transition="in" filter="wipe(left)">
                                      <p:cBhvr>
                                        <p:cTn id="60" dur="500"/>
                                        <p:tgtEl>
                                          <p:spTgt spid="36"/>
                                        </p:tgtEl>
                                      </p:cBhvr>
                                    </p:animEffect>
                                  </p:childTnLst>
                                </p:cTn>
                              </p:par>
                              <p:par>
                                <p:cTn id="61" presetID="22" presetClass="entr" presetSubtype="8" fill="hold" grpId="0" nodeType="with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left)">
                                      <p:cBhvr>
                                        <p:cTn id="63" dur="500"/>
                                        <p:tgtEl>
                                          <p:spTgt spid="47"/>
                                        </p:tgtEl>
                                      </p:cBhvr>
                                    </p:animEffect>
                                  </p:childTnLst>
                                </p:cTn>
                              </p:par>
                              <p:par>
                                <p:cTn id="64" presetID="22" presetClass="entr" presetSubtype="8" fill="hold" nodeType="with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left)">
                                      <p:cBhvr>
                                        <p:cTn id="66" dur="500"/>
                                        <p:tgtEl>
                                          <p:spTgt spid="15"/>
                                        </p:tgtEl>
                                      </p:cBhvr>
                                    </p:animEffect>
                                  </p:childTnLst>
                                </p:cTn>
                              </p:par>
                              <p:par>
                                <p:cTn id="67" presetID="22" presetClass="entr" presetSubtype="8" fill="hold" nodeType="with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wipe(left)">
                                      <p:cBhvr>
                                        <p:cTn id="69" dur="500"/>
                                        <p:tgtEl>
                                          <p:spTgt spid="34"/>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1" fill="hold" grpId="0" nodeType="clickEffect">
                                  <p:stCondLst>
                                    <p:cond delay="0"/>
                                  </p:stCondLst>
                                  <p:childTnLst>
                                    <p:set>
                                      <p:cBhvr>
                                        <p:cTn id="73" dur="1" fill="hold">
                                          <p:stCondLst>
                                            <p:cond delay="0"/>
                                          </p:stCondLst>
                                        </p:cTn>
                                        <p:tgtEl>
                                          <p:spTgt spid="51"/>
                                        </p:tgtEl>
                                        <p:attrNameLst>
                                          <p:attrName>style.visibility</p:attrName>
                                        </p:attrNameLst>
                                      </p:cBhvr>
                                      <p:to>
                                        <p:strVal val="visible"/>
                                      </p:to>
                                    </p:set>
                                    <p:animEffect transition="in" filter="wipe(up)">
                                      <p:cBhvr>
                                        <p:cTn id="74" dur="500"/>
                                        <p:tgtEl>
                                          <p:spTgt spid="51"/>
                                        </p:tgtEl>
                                      </p:cBhvr>
                                    </p:animEffect>
                                  </p:childTnLst>
                                </p:cTn>
                              </p:par>
                              <p:par>
                                <p:cTn id="75" presetID="22" presetClass="entr" presetSubtype="1" fill="hold" grpId="0" nodeType="with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wipe(up)">
                                      <p:cBhvr>
                                        <p:cTn id="77" dur="500"/>
                                        <p:tgtEl>
                                          <p:spTgt spid="46"/>
                                        </p:tgtEl>
                                      </p:cBhvr>
                                    </p:animEffect>
                                  </p:childTnLst>
                                </p:cTn>
                              </p:par>
                              <p:par>
                                <p:cTn id="78" presetID="22" presetClass="entr" presetSubtype="1"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wipe(up)">
                                      <p:cBhvr>
                                        <p:cTn id="80" dur="500"/>
                                        <p:tgtEl>
                                          <p:spTgt spid="16"/>
                                        </p:tgtEl>
                                      </p:cBhvr>
                                    </p:animEffect>
                                  </p:childTnLst>
                                </p:cTn>
                              </p:par>
                              <p:par>
                                <p:cTn id="81" presetID="22" presetClass="entr" presetSubtype="1" fill="hold" grpId="0" nodeType="with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up)">
                                      <p:cBhvr>
                                        <p:cTn id="83" dur="500"/>
                                        <p:tgtEl>
                                          <p:spTgt spid="17"/>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nodeType="clickEffect">
                                  <p:stCondLst>
                                    <p:cond delay="0"/>
                                  </p:stCondLst>
                                  <p:childTnLst>
                                    <p:set>
                                      <p:cBhvr>
                                        <p:cTn id="87" dur="1" fill="hold">
                                          <p:stCondLst>
                                            <p:cond delay="0"/>
                                          </p:stCondLst>
                                        </p:cTn>
                                        <p:tgtEl>
                                          <p:spTgt spid="50"/>
                                        </p:tgtEl>
                                        <p:attrNameLst>
                                          <p:attrName>style.visibility</p:attrName>
                                        </p:attrNameLst>
                                      </p:cBhvr>
                                      <p:to>
                                        <p:strVal val="visible"/>
                                      </p:to>
                                    </p:set>
                                    <p:animEffect transition="in" filter="wipe(left)">
                                      <p:cBhvr>
                                        <p:cTn id="88" dur="500"/>
                                        <p:tgtEl>
                                          <p:spTgt spid="50"/>
                                        </p:tgtEl>
                                      </p:cBhvr>
                                    </p:animEffect>
                                  </p:childTnLst>
                                </p:cTn>
                              </p:par>
                              <p:par>
                                <p:cTn id="89" presetID="22" presetClass="entr" presetSubtype="8" fill="hold" nodeType="with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left)">
                                      <p:cBhvr>
                                        <p:cTn id="91" dur="500"/>
                                        <p:tgtEl>
                                          <p:spTgt spid="26"/>
                                        </p:tgtEl>
                                      </p:cBhvr>
                                    </p:animEffect>
                                  </p:childTnLst>
                                </p:cTn>
                              </p:par>
                              <p:par>
                                <p:cTn id="92" presetID="22" presetClass="entr" presetSubtype="8" fill="hold" grpId="0" nodeType="withEffect">
                                  <p:stCondLst>
                                    <p:cond delay="0"/>
                                  </p:stCondLst>
                                  <p:childTnLst>
                                    <p:set>
                                      <p:cBhvr>
                                        <p:cTn id="93" dur="1" fill="hold">
                                          <p:stCondLst>
                                            <p:cond delay="0"/>
                                          </p:stCondLst>
                                        </p:cTn>
                                        <p:tgtEl>
                                          <p:spTgt spid="29"/>
                                        </p:tgtEl>
                                        <p:attrNameLst>
                                          <p:attrName>style.visibility</p:attrName>
                                        </p:attrNameLst>
                                      </p:cBhvr>
                                      <p:to>
                                        <p:strVal val="visible"/>
                                      </p:to>
                                    </p:set>
                                    <p:animEffect transition="in" filter="wipe(left)">
                                      <p:cBhvr>
                                        <p:cTn id="94" dur="500"/>
                                        <p:tgtEl>
                                          <p:spTgt spid="29"/>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wipe(left)">
                                      <p:cBhvr>
                                        <p:cTn id="97" dur="500"/>
                                        <p:tgtEl>
                                          <p:spTgt spid="32"/>
                                        </p:tgtEl>
                                      </p:cBhvr>
                                    </p:animEffect>
                                  </p:childTnLst>
                                </p:cTn>
                              </p:par>
                              <p:par>
                                <p:cTn id="98" presetID="22" presetClass="entr" presetSubtype="8" fill="hold" nodeType="withEffect">
                                  <p:stCondLst>
                                    <p:cond delay="0"/>
                                  </p:stCondLst>
                                  <p:childTnLst>
                                    <p:set>
                                      <p:cBhvr>
                                        <p:cTn id="99" dur="1" fill="hold">
                                          <p:stCondLst>
                                            <p:cond delay="0"/>
                                          </p:stCondLst>
                                        </p:cTn>
                                        <p:tgtEl>
                                          <p:spTgt spid="28"/>
                                        </p:tgtEl>
                                        <p:attrNameLst>
                                          <p:attrName>style.visibility</p:attrName>
                                        </p:attrNameLst>
                                      </p:cBhvr>
                                      <p:to>
                                        <p:strVal val="visible"/>
                                      </p:to>
                                    </p:set>
                                    <p:animEffect transition="in" filter="wipe(left)">
                                      <p:cBhvr>
                                        <p:cTn id="100" dur="500"/>
                                        <p:tgtEl>
                                          <p:spTgt spid="28"/>
                                        </p:tgtEl>
                                      </p:cBhvr>
                                    </p:animEffect>
                                  </p:childTnLst>
                                </p:cTn>
                              </p:par>
                              <p:par>
                                <p:cTn id="101" presetID="22" presetClass="entr" presetSubtype="8" fill="hold" grpId="0" nodeType="with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wipe(left)">
                                      <p:cBhvr>
                                        <p:cTn id="103" dur="500"/>
                                        <p:tgtEl>
                                          <p:spTgt spid="30"/>
                                        </p:tgtEl>
                                      </p:cBhvr>
                                    </p:animEffect>
                                  </p:childTnLst>
                                </p:cTn>
                              </p:par>
                            </p:childTnLst>
                          </p:cTn>
                        </p:par>
                      </p:childTnLst>
                    </p:cTn>
                  </p:par>
                  <p:par>
                    <p:cTn id="104" fill="hold">
                      <p:stCondLst>
                        <p:cond delay="indefinite"/>
                      </p:stCondLst>
                      <p:childTnLst>
                        <p:par>
                          <p:cTn id="105" fill="hold">
                            <p:stCondLst>
                              <p:cond delay="0"/>
                            </p:stCondLst>
                            <p:childTnLst>
                              <p:par>
                                <p:cTn id="106" presetID="22" presetClass="entr" presetSubtype="8" fill="hold" grpId="0" nodeType="clickEffect">
                                  <p:stCondLst>
                                    <p:cond delay="0"/>
                                  </p:stCondLst>
                                  <p:childTnLst>
                                    <p:set>
                                      <p:cBhvr>
                                        <p:cTn id="107" dur="1" fill="hold">
                                          <p:stCondLst>
                                            <p:cond delay="0"/>
                                          </p:stCondLst>
                                        </p:cTn>
                                        <p:tgtEl>
                                          <p:spTgt spid="37"/>
                                        </p:tgtEl>
                                        <p:attrNameLst>
                                          <p:attrName>style.visibility</p:attrName>
                                        </p:attrNameLst>
                                      </p:cBhvr>
                                      <p:to>
                                        <p:strVal val="visible"/>
                                      </p:to>
                                    </p:set>
                                    <p:animEffect transition="in" filter="wipe(left)">
                                      <p:cBhvr>
                                        <p:cTn id="108" dur="500"/>
                                        <p:tgtEl>
                                          <p:spTgt spid="37"/>
                                        </p:tgtEl>
                                      </p:cBhvr>
                                    </p:animEffect>
                                  </p:childTnLst>
                                </p:cTn>
                              </p:par>
                              <p:par>
                                <p:cTn id="109" presetID="22" presetClass="entr" presetSubtype="8" fill="hold" nodeType="withEffect">
                                  <p:stCondLst>
                                    <p:cond delay="0"/>
                                  </p:stCondLst>
                                  <p:childTnLst>
                                    <p:set>
                                      <p:cBhvr>
                                        <p:cTn id="110" dur="1" fill="hold">
                                          <p:stCondLst>
                                            <p:cond delay="0"/>
                                          </p:stCondLst>
                                        </p:cTn>
                                        <p:tgtEl>
                                          <p:spTgt spid="38"/>
                                        </p:tgtEl>
                                        <p:attrNameLst>
                                          <p:attrName>style.visibility</p:attrName>
                                        </p:attrNameLst>
                                      </p:cBhvr>
                                      <p:to>
                                        <p:strVal val="visible"/>
                                      </p:to>
                                    </p:set>
                                    <p:animEffect transition="in" filter="wipe(left)">
                                      <p:cBhvr>
                                        <p:cTn id="111" dur="500"/>
                                        <p:tgtEl>
                                          <p:spTgt spid="38"/>
                                        </p:tgtEl>
                                      </p:cBhvr>
                                    </p:animEffect>
                                  </p:childTnLst>
                                </p:cTn>
                              </p:par>
                              <p:par>
                                <p:cTn id="112" presetID="22" presetClass="entr" presetSubtype="8" fill="hold" grpId="0" nodeType="withEffect">
                                  <p:stCondLst>
                                    <p:cond delay="0"/>
                                  </p:stCondLst>
                                  <p:childTnLst>
                                    <p:set>
                                      <p:cBhvr>
                                        <p:cTn id="113" dur="1" fill="hold">
                                          <p:stCondLst>
                                            <p:cond delay="0"/>
                                          </p:stCondLst>
                                        </p:cTn>
                                        <p:tgtEl>
                                          <p:spTgt spid="39"/>
                                        </p:tgtEl>
                                        <p:attrNameLst>
                                          <p:attrName>style.visibility</p:attrName>
                                        </p:attrNameLst>
                                      </p:cBhvr>
                                      <p:to>
                                        <p:strVal val="visible"/>
                                      </p:to>
                                    </p:set>
                                    <p:animEffect transition="in" filter="wipe(left)">
                                      <p:cBhvr>
                                        <p:cTn id="114" dur="500"/>
                                        <p:tgtEl>
                                          <p:spTgt spid="39"/>
                                        </p:tgtEl>
                                      </p:cBhvr>
                                    </p:animEffect>
                                  </p:childTnLst>
                                </p:cTn>
                              </p:par>
                              <p:par>
                                <p:cTn id="115" presetID="22" presetClass="entr" presetSubtype="8" fill="hold" grpId="0" nodeType="with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left)">
                                      <p:cBhvr>
                                        <p:cTn id="11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10" grpId="0" animBg="1"/>
      <p:bldP spid="16" grpId="0" animBg="1"/>
      <p:bldP spid="21" grpId="0" animBg="1"/>
      <p:bldP spid="22" grpId="0" animBg="1"/>
      <p:bldP spid="23" grpId="0" animBg="1"/>
      <p:bldP spid="29" grpId="0" animBg="1"/>
      <p:bldP spid="30" grpId="0" animBg="1"/>
      <p:bldP spid="32" grpId="0" animBg="1"/>
      <p:bldP spid="33" grpId="0" animBg="1"/>
      <p:bldP spid="36" grpId="0" animBg="1"/>
      <p:bldP spid="37" grpId="0" animBg="1"/>
      <p:bldP spid="39" grpId="0" animBg="1"/>
      <p:bldP spid="49" grpId="0" animBg="1"/>
      <p:bldP spid="52" grpId="0" animBg="1"/>
      <p:bldP spid="56" grpId="0" animBg="1"/>
      <p:bldP spid="57" grpId="0" animBg="1"/>
      <p:bldP spid="45" grpId="0" animBg="1"/>
      <p:bldP spid="46" grpId="0" animBg="1"/>
      <p:bldP spid="17" grpId="0" animBg="1"/>
      <p:bldP spid="47" grpId="0" animBg="1"/>
      <p:bldP spid="6" grpId="0" animBg="1"/>
      <p:bldP spid="5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07243" y="-23443"/>
            <a:ext cx="10515600" cy="1325563"/>
          </a:xfrm>
        </p:spPr>
        <p:txBody>
          <a:bodyPr>
            <a:normAutofit/>
          </a:bodyPr>
          <a:lstStyle/>
          <a:p>
            <a:pPr eaLnBrk="1" hangingPunct="1">
              <a:defRPr/>
            </a:pPr>
            <a:endParaRPr lang="da-DK" sz="3200" b="1" dirty="0">
              <a:solidFill>
                <a:schemeClr val="accent1"/>
              </a:solidFill>
              <a:latin typeface="+mn-lt"/>
              <a:ea typeface="+mn-ea"/>
              <a:cs typeface="+mn-cs"/>
            </a:endParaRPr>
          </a:p>
        </p:txBody>
      </p:sp>
      <p:cxnSp>
        <p:nvCxnSpPr>
          <p:cNvPr id="5" name="Straight Connector 4"/>
          <p:cNvCxnSpPr/>
          <p:nvPr/>
        </p:nvCxnSpPr>
        <p:spPr>
          <a:xfrm>
            <a:off x="307241" y="1029677"/>
            <a:ext cx="9154259" cy="0"/>
          </a:xfrm>
          <a:prstGeom prst="line">
            <a:avLst/>
          </a:prstGeom>
          <a:ln w="76200">
            <a:solidFill>
              <a:srgbClr val="6FBFBD"/>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221202" y="6118411"/>
            <a:ext cx="2437399" cy="489656"/>
          </a:xfrm>
          <a:prstGeom prst="rect">
            <a:avLst/>
          </a:prstGeom>
        </p:spPr>
      </p:pic>
      <p:pic>
        <p:nvPicPr>
          <p:cNvPr id="11" name="Picture 10" descr="C:\Users\stomasina\AppData\Local\Microsoft\Windows\Temporary Internet Files\Content.Outlook\IX13HL5J\UNEP MAP colors (002).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69543" y="6079171"/>
            <a:ext cx="1326515" cy="608330"/>
          </a:xfrm>
          <a:prstGeom prst="rect">
            <a:avLst/>
          </a:prstGeom>
          <a:noFill/>
          <a:ln>
            <a:noFill/>
          </a:ln>
        </p:spPr>
      </p:pic>
      <p:sp>
        <p:nvSpPr>
          <p:cNvPr id="12" name="Text Placeholder 1"/>
          <p:cNvSpPr txBox="1">
            <a:spLocks/>
          </p:cNvSpPr>
          <p:nvPr/>
        </p:nvSpPr>
        <p:spPr>
          <a:xfrm>
            <a:off x="1634455" y="2194478"/>
            <a:ext cx="8870319" cy="2294082"/>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da-DK" sz="6000" b="1" dirty="0">
                <a:solidFill>
                  <a:srgbClr val="5B9BD5"/>
                </a:solidFill>
              </a:rPr>
              <a:t>Group work</a:t>
            </a:r>
            <a:endParaRPr lang="en-US" sz="6000" b="1" dirty="0">
              <a:solidFill>
                <a:srgbClr val="002060"/>
              </a:solidFill>
            </a:endParaRPr>
          </a:p>
        </p:txBody>
      </p:sp>
    </p:spTree>
    <p:extLst>
      <p:ext uri="{BB962C8B-B14F-4D97-AF65-F5344CB8AC3E}">
        <p14:creationId xmlns:p14="http://schemas.microsoft.com/office/powerpoint/2010/main" val="39667166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84924" y="201121"/>
            <a:ext cx="11373676" cy="531292"/>
          </a:xfrm>
        </p:spPr>
        <p:txBody>
          <a:bodyPr>
            <a:normAutofit/>
          </a:bodyPr>
          <a:lstStyle/>
          <a:p>
            <a:r>
              <a:rPr lang="en-GB" sz="3200" dirty="0"/>
              <a:t>Group work </a:t>
            </a:r>
          </a:p>
        </p:txBody>
      </p:sp>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221201" y="6118411"/>
            <a:ext cx="2437399" cy="489656"/>
          </a:xfrm>
          <a:prstGeom prst="rect">
            <a:avLst/>
          </a:prstGeom>
        </p:spPr>
      </p:pic>
      <p:cxnSp>
        <p:nvCxnSpPr>
          <p:cNvPr id="7" name="Straight Connector 6"/>
          <p:cNvCxnSpPr/>
          <p:nvPr/>
        </p:nvCxnSpPr>
        <p:spPr>
          <a:xfrm>
            <a:off x="284924" y="732413"/>
            <a:ext cx="9144000" cy="0"/>
          </a:xfrm>
          <a:prstGeom prst="line">
            <a:avLst/>
          </a:prstGeom>
          <a:ln w="76200">
            <a:solidFill>
              <a:srgbClr val="6FBFBD"/>
            </a:solidFill>
          </a:ln>
        </p:spPr>
        <p:style>
          <a:lnRef idx="1">
            <a:schemeClr val="accent1"/>
          </a:lnRef>
          <a:fillRef idx="0">
            <a:schemeClr val="accent1"/>
          </a:fillRef>
          <a:effectRef idx="0">
            <a:schemeClr val="accent1"/>
          </a:effectRef>
          <a:fontRef idx="minor">
            <a:schemeClr val="tx1"/>
          </a:fontRef>
        </p:style>
      </p:cxnSp>
      <p:pic>
        <p:nvPicPr>
          <p:cNvPr id="18" name="Picture 17" descr="C:\Users\stomasina\AppData\Local\Microsoft\Windows\Temporary Internet Files\Content.Outlook\IX13HL5J\UNEP MAP colors (00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72667" y="6118411"/>
            <a:ext cx="1326515" cy="608330"/>
          </a:xfrm>
          <a:prstGeom prst="rect">
            <a:avLst/>
          </a:prstGeom>
          <a:noFill/>
          <a:ln>
            <a:noFill/>
          </a:ln>
        </p:spPr>
      </p:pic>
      <p:sp>
        <p:nvSpPr>
          <p:cNvPr id="3" name="TextBox 2"/>
          <p:cNvSpPr txBox="1"/>
          <p:nvPr/>
        </p:nvSpPr>
        <p:spPr>
          <a:xfrm>
            <a:off x="246395" y="936301"/>
            <a:ext cx="11191818" cy="5539978"/>
          </a:xfrm>
          <a:prstGeom prst="rect">
            <a:avLst/>
          </a:prstGeom>
          <a:noFill/>
        </p:spPr>
        <p:txBody>
          <a:bodyPr wrap="square" rtlCol="0">
            <a:spAutoFit/>
          </a:bodyPr>
          <a:lstStyle/>
          <a:p>
            <a:r>
              <a:rPr lang="en-US" sz="2400" dirty="0"/>
              <a:t>UfM is preparing it’s post 2020 agenda for Environment and CC. H2020/thematic assessment to contribute to inform and support this process </a:t>
            </a:r>
          </a:p>
          <a:p>
            <a:endParaRPr lang="en-GB" sz="2400" dirty="0"/>
          </a:p>
          <a:p>
            <a:r>
              <a:rPr lang="en-GB" sz="2400" dirty="0"/>
              <a:t>TASKS:</a:t>
            </a:r>
          </a:p>
          <a:p>
            <a:r>
              <a:rPr lang="en-GB" sz="2400" dirty="0"/>
              <a:t>Review the key questions to be addressed by the thematic assessment</a:t>
            </a:r>
          </a:p>
          <a:p>
            <a:r>
              <a:rPr lang="en-GB" sz="2400" dirty="0"/>
              <a:t>	- Are they enough to cover critical waste and marine litter issues? </a:t>
            </a:r>
          </a:p>
          <a:p>
            <a:r>
              <a:rPr lang="en-GB" sz="2400" dirty="0"/>
              <a:t>	- What would you propose to complement this assessment?  </a:t>
            </a:r>
          </a:p>
          <a:p>
            <a:r>
              <a:rPr lang="en-GB" sz="2400" dirty="0"/>
              <a:t>	</a:t>
            </a:r>
          </a:p>
          <a:p>
            <a:r>
              <a:rPr lang="en-GB" sz="2400" dirty="0"/>
              <a:t>How could you help/support to respond to those questions? </a:t>
            </a:r>
          </a:p>
          <a:p>
            <a:r>
              <a:rPr lang="en-GB" sz="2400" dirty="0"/>
              <a:t>	- Data, supplementary analysis,</a:t>
            </a:r>
          </a:p>
          <a:p>
            <a:r>
              <a:rPr lang="en-GB" sz="2400" dirty="0"/>
              <a:t>	- Case studies</a:t>
            </a:r>
          </a:p>
          <a:p>
            <a:endParaRPr lang="en-GB" sz="2400" dirty="0"/>
          </a:p>
          <a:p>
            <a:r>
              <a:rPr lang="en-US" dirty="0"/>
              <a:t>Take attention to cover : thematic interrelations, scales; past, present and future; include stakeholder perspectives; multidisciplinary analytical approaches; be for benefit of decision making and be transparent.</a:t>
            </a:r>
            <a:r>
              <a:rPr lang="en-GB" sz="2400" dirty="0"/>
              <a:t>	</a:t>
            </a:r>
          </a:p>
          <a:p>
            <a:endParaRPr lang="en-US" sz="2400" dirty="0"/>
          </a:p>
        </p:txBody>
      </p:sp>
    </p:spTree>
    <p:extLst>
      <p:ext uri="{BB962C8B-B14F-4D97-AF65-F5344CB8AC3E}">
        <p14:creationId xmlns:p14="http://schemas.microsoft.com/office/powerpoint/2010/main" val="8197316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1"/>
          </p:nvPr>
        </p:nvSpPr>
        <p:spPr>
          <a:xfrm>
            <a:off x="562068" y="625139"/>
            <a:ext cx="10803353" cy="795716"/>
          </a:xfrm>
        </p:spPr>
        <p:txBody>
          <a:bodyPr/>
          <a:lstStyle/>
          <a:p>
            <a:pPr algn="ctr"/>
            <a:r>
              <a:rPr lang="en-GB" dirty="0"/>
              <a:t>Thank you for your attention!</a:t>
            </a:r>
            <a:endParaRPr lang="en-GB" sz="7200" dirty="0"/>
          </a:p>
          <a:p>
            <a:endParaRPr lang="en-GB" sz="3600" i="1" dirty="0"/>
          </a:p>
          <a:p>
            <a:endParaRPr lang="en-GB" dirty="0"/>
          </a:p>
        </p:txBody>
      </p:sp>
      <p:pic>
        <p:nvPicPr>
          <p:cNvPr id="9" name="Picture 8" descr="EUUN000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068" y="5992103"/>
            <a:ext cx="759046" cy="523875"/>
          </a:xfrm>
          <a:prstGeom prst="rect">
            <a:avLst/>
          </a:prstGeom>
          <a:noFill/>
        </p:spPr>
      </p:pic>
      <p:sp>
        <p:nvSpPr>
          <p:cNvPr id="10" name="Rectangle 9"/>
          <p:cNvSpPr/>
          <p:nvPr/>
        </p:nvSpPr>
        <p:spPr>
          <a:xfrm>
            <a:off x="419399" y="6515978"/>
            <a:ext cx="2941639" cy="295466"/>
          </a:xfrm>
          <a:prstGeom prst="rect">
            <a:avLst/>
          </a:prstGeom>
        </p:spPr>
        <p:txBody>
          <a:bodyPr wrap="square">
            <a:spAutoFit/>
          </a:bodyPr>
          <a:lstStyle/>
          <a:p>
            <a:pPr marL="0" marR="0" lvl="0" indent="0" algn="l" defTabSz="914400" rtl="0" eaLnBrk="1" fontAlgn="auto" latinLnBrk="0" hangingPunct="1">
              <a:lnSpc>
                <a:spcPct val="110000"/>
              </a:lnSpc>
              <a:spcBef>
                <a:spcPts val="0"/>
              </a:spcBef>
              <a:spcAft>
                <a:spcPts val="600"/>
              </a:spcAft>
              <a:buClrTx/>
              <a:buSzTx/>
              <a:buFontTx/>
              <a:buNone/>
              <a:tabLst/>
              <a:defRPr/>
            </a:pPr>
            <a:r>
              <a:rPr kumimoji="0" lang="en-GB" sz="1200" b="0" i="1" u="none" strike="noStrike" kern="1200" cap="none" spc="0" normalizeH="0" baseline="0" noProof="0" dirty="0">
                <a:ln>
                  <a:noFill/>
                </a:ln>
                <a:solidFill>
                  <a:srgbClr val="A6A6A6"/>
                </a:solidFill>
                <a:effectLst/>
                <a:uLnTx/>
                <a:uFillTx/>
                <a:latin typeface="Calibri" panose="020F0502020204030204" pitchFamily="34" charset="0"/>
                <a:ea typeface="MS Mincho" panose="02020609040205080304" pitchFamily="49" charset="-128"/>
                <a:cs typeface="Calibri" panose="020F0502020204030204" pitchFamily="34" charset="0"/>
              </a:rPr>
              <a:t>This project is funded by the European Union </a:t>
            </a:r>
            <a:endParaRPr kumimoji="0" lang="en-GB" sz="1600" b="0" i="0" u="none" strike="noStrike" kern="1200" cap="none" spc="0" normalizeH="0" baseline="0" noProof="0" dirty="0">
              <a:ln>
                <a:noFill/>
              </a:ln>
              <a:solidFill>
                <a:srgbClr val="113A60"/>
              </a:solidFill>
              <a:effectLst/>
              <a:uLnTx/>
              <a:uFillTx/>
              <a:latin typeface="Calibri" panose="020F0502020204030204" pitchFamily="34" charset="0"/>
              <a:ea typeface="Times New Roman" panose="02020603050405020304" pitchFamily="18" charset="0"/>
              <a:cs typeface="Times New Roman" panose="02020603050405020304" pitchFamily="18" charset="0"/>
            </a:endParaRPr>
          </a:p>
        </p:txBody>
      </p:sp>
      <p:sp>
        <p:nvSpPr>
          <p:cNvPr id="8" name="Text Placeholder 4"/>
          <p:cNvSpPr>
            <a:spLocks noGrp="1"/>
          </p:cNvSpPr>
          <p:nvPr>
            <p:ph type="body" sz="quarter" idx="11"/>
          </p:nvPr>
        </p:nvSpPr>
        <p:spPr>
          <a:xfrm>
            <a:off x="6920345" y="1931619"/>
            <a:ext cx="4973099" cy="1359009"/>
          </a:xfrm>
        </p:spPr>
        <p:txBody>
          <a:bodyPr/>
          <a:lstStyle/>
          <a:p>
            <a:r>
              <a:rPr lang="en-US" altLang="en-US" sz="1700" dirty="0"/>
              <a:t>United Nations Environment </a:t>
            </a:r>
            <a:r>
              <a:rPr lang="en-US" altLang="en-US" sz="1700" dirty="0" err="1"/>
              <a:t>Programme</a:t>
            </a:r>
            <a:endParaRPr lang="en-US" altLang="en-US" sz="1700" dirty="0"/>
          </a:p>
          <a:p>
            <a:r>
              <a:rPr lang="en-US" altLang="en-US" sz="1700" dirty="0"/>
              <a:t>Coordinating Unit for the Mediterranean Action Plan</a:t>
            </a:r>
          </a:p>
          <a:p>
            <a:r>
              <a:rPr lang="en-US" altLang="en-US" sz="1700" b="0" dirty="0" err="1"/>
              <a:t>Vassileos</a:t>
            </a:r>
            <a:r>
              <a:rPr lang="en-US" altLang="en-US" sz="1700" b="0" dirty="0"/>
              <a:t> </a:t>
            </a:r>
            <a:r>
              <a:rPr lang="en-US" altLang="en-US" sz="1700" b="0" dirty="0" err="1"/>
              <a:t>Konstantinou</a:t>
            </a:r>
            <a:r>
              <a:rPr lang="en-US" altLang="en-US" sz="1700" b="0" dirty="0"/>
              <a:t> 48</a:t>
            </a:r>
          </a:p>
          <a:p>
            <a:r>
              <a:rPr lang="en-US" altLang="en-US" sz="1700" b="0" dirty="0"/>
              <a:t>Athens 11635, Greece</a:t>
            </a:r>
          </a:p>
          <a:p>
            <a:r>
              <a:rPr lang="en-US" altLang="en-US" sz="1700" b="0" dirty="0">
                <a:hlinkClick r:id="rId4"/>
              </a:rPr>
              <a:t>www.unepmap.org</a:t>
            </a:r>
            <a:endParaRPr lang="en-US" altLang="en-US" sz="1700" b="0" dirty="0"/>
          </a:p>
          <a:p>
            <a:endParaRPr lang="en-US" altLang="en-US" sz="1400" i="1" dirty="0"/>
          </a:p>
          <a:p>
            <a:pPr algn="l"/>
            <a:endParaRPr lang="en-GB" sz="1400" dirty="0"/>
          </a:p>
        </p:txBody>
      </p:sp>
      <p:sp>
        <p:nvSpPr>
          <p:cNvPr id="13" name="Text Placeholder 4"/>
          <p:cNvSpPr>
            <a:spLocks noGrp="1"/>
          </p:cNvSpPr>
          <p:nvPr>
            <p:ph type="body" sz="quarter" idx="11"/>
          </p:nvPr>
        </p:nvSpPr>
        <p:spPr>
          <a:xfrm>
            <a:off x="6482666" y="3444542"/>
            <a:ext cx="3770905" cy="1359009"/>
          </a:xfrm>
        </p:spPr>
        <p:txBody>
          <a:bodyPr/>
          <a:lstStyle/>
          <a:p>
            <a:pPr algn="l"/>
            <a:r>
              <a:rPr lang="en-GB" sz="1700" dirty="0"/>
              <a:t>European Environment Agency (EEA)</a:t>
            </a:r>
          </a:p>
          <a:p>
            <a:pPr algn="l"/>
            <a:r>
              <a:rPr lang="en-GB" sz="1700" b="0" dirty="0" err="1"/>
              <a:t>Kongens</a:t>
            </a:r>
            <a:r>
              <a:rPr lang="en-GB" sz="1700" b="0" dirty="0"/>
              <a:t> </a:t>
            </a:r>
            <a:r>
              <a:rPr lang="en-GB" sz="1700" b="0" dirty="0" err="1"/>
              <a:t>Nytorv</a:t>
            </a:r>
            <a:r>
              <a:rPr lang="en-GB" sz="1700" b="0" dirty="0"/>
              <a:t> 6</a:t>
            </a:r>
          </a:p>
          <a:p>
            <a:pPr algn="l"/>
            <a:r>
              <a:rPr lang="en-GB" sz="1700" b="0" dirty="0"/>
              <a:t>1050 Copenhagen K, Denmark </a:t>
            </a:r>
          </a:p>
          <a:p>
            <a:pPr algn="l"/>
            <a:r>
              <a:rPr lang="en-GB" sz="1700" dirty="0"/>
              <a:t>E-mail: ENI-SEIS2@eea.europa.eu </a:t>
            </a:r>
            <a:r>
              <a:rPr lang="en-GB" sz="1700" b="0" dirty="0">
                <a:hlinkClick r:id="rId5"/>
              </a:rPr>
              <a:t>http://www.eea.europa.eu/</a:t>
            </a:r>
            <a:r>
              <a:rPr lang="en-GB" sz="1700" b="0" dirty="0"/>
              <a:t> </a:t>
            </a:r>
          </a:p>
          <a:p>
            <a:pPr algn="l"/>
            <a:r>
              <a:rPr lang="en-GB" sz="1700" b="0" dirty="0">
                <a:hlinkClick r:id="rId6"/>
              </a:rPr>
              <a:t>http://eni-seis.eionet.europa.eu/south</a:t>
            </a:r>
            <a:r>
              <a:rPr lang="en-GB" sz="1700" b="0" dirty="0"/>
              <a:t>  </a:t>
            </a:r>
          </a:p>
          <a:p>
            <a:pPr algn="l"/>
            <a:r>
              <a:rPr lang="en-GB" sz="1700" b="0" i="1" dirty="0"/>
              <a:t> </a:t>
            </a:r>
          </a:p>
          <a:p>
            <a:pPr algn="l"/>
            <a:endParaRPr lang="en-GB" sz="1400" b="0" i="1" dirty="0"/>
          </a:p>
        </p:txBody>
      </p:sp>
      <p:pic>
        <p:nvPicPr>
          <p:cNvPr id="11" name="Picture 10"/>
          <p:cNvPicPr/>
          <p:nvPr/>
        </p:nvPicPr>
        <p:blipFill>
          <a:blip r:embed="rId7"/>
          <a:stretch>
            <a:fillRect/>
          </a:stretch>
        </p:blipFill>
        <p:spPr>
          <a:xfrm>
            <a:off x="419399" y="1722602"/>
            <a:ext cx="5948391" cy="3443880"/>
          </a:xfrm>
          <a:prstGeom prst="rect">
            <a:avLst/>
          </a:prstGeom>
        </p:spPr>
      </p:pic>
      <p:pic>
        <p:nvPicPr>
          <p:cNvPr id="14" name="Picture 13" descr="C:\Users\stomasina\AppData\Local\Microsoft\Windows\Temporary Internet Files\Content.Outlook\IX13HL5J\UNEP MAP colors (002).jp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80379" y="6080407"/>
            <a:ext cx="1326515" cy="608330"/>
          </a:xfrm>
          <a:prstGeom prst="rect">
            <a:avLst/>
          </a:prstGeom>
          <a:noFill/>
          <a:ln>
            <a:noFill/>
          </a:ln>
        </p:spPr>
      </p:pic>
    </p:spTree>
    <p:extLst>
      <p:ext uri="{BB962C8B-B14F-4D97-AF65-F5344CB8AC3E}">
        <p14:creationId xmlns:p14="http://schemas.microsoft.com/office/powerpoint/2010/main" val="85455178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ounded Rectangle 41"/>
          <p:cNvSpPr/>
          <p:nvPr/>
        </p:nvSpPr>
        <p:spPr>
          <a:xfrm>
            <a:off x="8115769" y="5499163"/>
            <a:ext cx="1027912" cy="428556"/>
          </a:xfrm>
          <a:prstGeom prst="roundRect">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Times New Roman" panose="02020603050405020304" pitchFamily="18" charset="0"/>
                <a:cs typeface="Times New Roman" panose="02020603050405020304" pitchFamily="18" charset="0"/>
              </a:rPr>
              <a:t>LIFE</a:t>
            </a:r>
            <a:endParaRPr lang="en-GB" sz="1400" dirty="0"/>
          </a:p>
        </p:txBody>
      </p:sp>
      <p:sp>
        <p:nvSpPr>
          <p:cNvPr id="56" name="Up Arrow 55"/>
          <p:cNvSpPr/>
          <p:nvPr/>
        </p:nvSpPr>
        <p:spPr>
          <a:xfrm>
            <a:off x="8430830" y="4879359"/>
            <a:ext cx="724433" cy="362323"/>
          </a:xfrm>
          <a:prstGeom prst="upArrow">
            <a:avLst>
              <a:gd name="adj1" fmla="val 78660"/>
              <a:gd name="adj2" fmla="val 23765"/>
            </a:avLst>
          </a:prstGeom>
          <a:solidFill>
            <a:schemeClr val="accent5"/>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7" name="Up Arrow 56"/>
          <p:cNvSpPr/>
          <p:nvPr/>
        </p:nvSpPr>
        <p:spPr>
          <a:xfrm>
            <a:off x="5380862" y="4884644"/>
            <a:ext cx="704667" cy="362323"/>
          </a:xfrm>
          <a:prstGeom prst="upArrow">
            <a:avLst>
              <a:gd name="adj1" fmla="val 78660"/>
              <a:gd name="adj2" fmla="val 23765"/>
            </a:avLst>
          </a:prstGeom>
          <a:solidFill>
            <a:schemeClr val="accent5"/>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Up Arrow 17"/>
          <p:cNvSpPr/>
          <p:nvPr/>
        </p:nvSpPr>
        <p:spPr>
          <a:xfrm>
            <a:off x="2307434" y="4862318"/>
            <a:ext cx="758909" cy="362323"/>
          </a:xfrm>
          <a:prstGeom prst="upArrow">
            <a:avLst>
              <a:gd name="adj1" fmla="val 78660"/>
              <a:gd name="adj2" fmla="val 23765"/>
            </a:avLst>
          </a:prstGeom>
          <a:solidFill>
            <a:schemeClr val="accent5"/>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Isosceles Triangle 5"/>
          <p:cNvSpPr/>
          <p:nvPr/>
        </p:nvSpPr>
        <p:spPr>
          <a:xfrm>
            <a:off x="914400" y="177465"/>
            <a:ext cx="9448800" cy="1803382"/>
          </a:xfrm>
          <a:prstGeom prst="triangle">
            <a:avLst/>
          </a:prstGeom>
          <a:solidFill>
            <a:schemeClr val="accent6"/>
          </a:solidFill>
          <a:ln>
            <a:noFill/>
          </a:ln>
          <a:scene3d>
            <a:camera prst="orthographicFront"/>
            <a:lightRig rig="threePt" dir="t"/>
          </a:scene3d>
          <a:sp3d extrusionH="76200" prstMaterial="matte">
            <a:bevelT/>
            <a:extrusionClr>
              <a:schemeClr val="accent2">
                <a:lumMod val="50000"/>
              </a:schemeClr>
            </a:extrusionClr>
          </a:sp3d>
        </p:spPr>
        <p:style>
          <a:lnRef idx="1">
            <a:schemeClr val="accent2"/>
          </a:lnRef>
          <a:fillRef idx="2">
            <a:schemeClr val="accent2"/>
          </a:fillRef>
          <a:effectRef idx="1">
            <a:schemeClr val="accent2"/>
          </a:effectRef>
          <a:fontRef idx="minor">
            <a:schemeClr val="dk1"/>
          </a:fontRef>
        </p:style>
        <p:txBody>
          <a:bodyPr rtlCol="0" anchor="ctr"/>
          <a:lstStyle/>
          <a:p>
            <a:pPr algn="ctr"/>
            <a:r>
              <a:rPr lang="en-GB" b="1" dirty="0">
                <a:solidFill>
                  <a:schemeClr val="bg1"/>
                </a:solidFill>
                <a:latin typeface="Times New Roman" panose="02020603050405020304" pitchFamily="18" charset="0"/>
                <a:cs typeface="Times New Roman" panose="02020603050405020304" pitchFamily="18" charset="0"/>
              </a:rPr>
              <a:t>Horizon2020 Initiative </a:t>
            </a:r>
          </a:p>
          <a:p>
            <a:pPr algn="ctr"/>
            <a:r>
              <a:rPr lang="en-GB" b="1" dirty="0">
                <a:solidFill>
                  <a:schemeClr val="bg1"/>
                </a:solidFill>
                <a:latin typeface="Times New Roman" panose="02020603050405020304" pitchFamily="18" charset="0"/>
                <a:cs typeface="Times New Roman" panose="02020603050405020304" pitchFamily="18" charset="0"/>
              </a:rPr>
              <a:t>for a cleaner Mediterranean</a:t>
            </a:r>
          </a:p>
          <a:p>
            <a:pPr algn="ctr"/>
            <a:r>
              <a:rPr lang="en-GB" b="1" dirty="0">
                <a:solidFill>
                  <a:schemeClr val="bg1"/>
                </a:solidFill>
                <a:latin typeface="Times New Roman" panose="02020603050405020304" pitchFamily="18" charset="0"/>
                <a:cs typeface="Times New Roman" panose="02020603050405020304" pitchFamily="18" charset="0"/>
              </a:rPr>
              <a:t>(2007-2020)</a:t>
            </a:r>
          </a:p>
        </p:txBody>
      </p:sp>
      <p:sp>
        <p:nvSpPr>
          <p:cNvPr id="7" name="Rectangle 6"/>
          <p:cNvSpPr/>
          <p:nvPr/>
        </p:nvSpPr>
        <p:spPr>
          <a:xfrm>
            <a:off x="933449" y="2009605"/>
            <a:ext cx="9443606" cy="526687"/>
          </a:xfrm>
          <a:prstGeom prst="rect">
            <a:avLst/>
          </a:prstGeom>
          <a:solidFill>
            <a:schemeClr val="accent6">
              <a:alpha val="61000"/>
            </a:schemeClr>
          </a:solidFill>
          <a:ln cap="rnd">
            <a:noFill/>
          </a:ln>
          <a:effectLst>
            <a:innerShdw blurRad="63500" dist="50800" dir="13500000">
              <a:schemeClr val="accent1">
                <a:lumMod val="20000"/>
                <a:lumOff val="80000"/>
                <a:alpha val="50000"/>
              </a:schemeClr>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Times New Roman" panose="02020603050405020304" pitchFamily="18" charset="0"/>
                <a:cs typeface="Times New Roman" panose="02020603050405020304" pitchFamily="18" charset="0"/>
              </a:rPr>
              <a:t>H2020 Steering Group </a:t>
            </a:r>
          </a:p>
          <a:p>
            <a:pPr algn="ctr"/>
            <a:r>
              <a:rPr lang="en-GB" sz="1600" b="1" dirty="0" err="1">
                <a:solidFill>
                  <a:schemeClr val="tx1"/>
                </a:solidFill>
                <a:latin typeface="Times New Roman" panose="02020603050405020304" pitchFamily="18" charset="0"/>
                <a:cs typeface="Times New Roman" panose="02020603050405020304" pitchFamily="18" charset="0"/>
              </a:rPr>
              <a:t>UfM</a:t>
            </a:r>
            <a:r>
              <a:rPr lang="en-GB" sz="1600" b="1" dirty="0">
                <a:solidFill>
                  <a:schemeClr val="tx1"/>
                </a:solidFill>
                <a:latin typeface="Times New Roman" panose="02020603050405020304" pitchFamily="18" charset="0"/>
                <a:cs typeface="Times New Roman" panose="02020603050405020304" pitchFamily="18" charset="0"/>
              </a:rPr>
              <a:t> Co-presidencies chair </a:t>
            </a:r>
          </a:p>
        </p:txBody>
      </p:sp>
      <p:sp>
        <p:nvSpPr>
          <p:cNvPr id="13" name="Up Arrow Callout 12"/>
          <p:cNvSpPr/>
          <p:nvPr/>
        </p:nvSpPr>
        <p:spPr>
          <a:xfrm>
            <a:off x="1418358" y="2584633"/>
            <a:ext cx="2468015" cy="1741591"/>
          </a:xfrm>
          <a:prstGeom prst="upArrowCallout">
            <a:avLst>
              <a:gd name="adj1" fmla="val 55625"/>
              <a:gd name="adj2" fmla="val 41704"/>
              <a:gd name="adj3" fmla="val 21501"/>
              <a:gd name="adj4" fmla="val 70575"/>
            </a:avLst>
          </a:prstGeom>
          <a:solidFill>
            <a:schemeClr val="accent1"/>
          </a:solidFill>
          <a:ln>
            <a:noFill/>
          </a:ln>
          <a:scene3d>
            <a:camera prst="orthographicFront"/>
            <a:lightRig rig="threePt" dir="t"/>
          </a:scene3d>
          <a:sp3d contourW="12700">
            <a:bevelT w="165100" prst="coolSlant"/>
            <a:contourClr>
              <a:schemeClr val="accent2">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Times New Roman" panose="02020603050405020304" pitchFamily="18" charset="0"/>
                <a:cs typeface="Times New Roman" panose="02020603050405020304" pitchFamily="18" charset="0"/>
              </a:rPr>
              <a:t> </a:t>
            </a:r>
          </a:p>
          <a:p>
            <a:pPr algn="ctr"/>
            <a:r>
              <a:rPr lang="en-GB" sz="1400" dirty="0">
                <a:solidFill>
                  <a:schemeClr val="tx1"/>
                </a:solidFill>
                <a:latin typeface="Times New Roman" panose="02020603050405020304" pitchFamily="18" charset="0"/>
                <a:cs typeface="Times New Roman" panose="02020603050405020304" pitchFamily="18" charset="0"/>
              </a:rPr>
              <a:t>Group  </a:t>
            </a:r>
          </a:p>
          <a:p>
            <a:pPr algn="ctr"/>
            <a:r>
              <a:rPr lang="en-GB" sz="1400" dirty="0">
                <a:solidFill>
                  <a:schemeClr val="tx1"/>
                </a:solidFill>
                <a:latin typeface="Times New Roman" panose="02020603050405020304" pitchFamily="18" charset="0"/>
                <a:cs typeface="Times New Roman" panose="02020603050405020304" pitchFamily="18" charset="0"/>
              </a:rPr>
              <a:t>Pollution Reduction and Prevention  Investments</a:t>
            </a:r>
          </a:p>
          <a:p>
            <a:pPr algn="ctr"/>
            <a:r>
              <a:rPr lang="en-GB" sz="1400" dirty="0">
                <a:solidFill>
                  <a:schemeClr val="tx1"/>
                </a:solidFill>
                <a:latin typeface="Times New Roman" panose="02020603050405020304" pitchFamily="18" charset="0"/>
                <a:cs typeface="Times New Roman" panose="02020603050405020304" pitchFamily="18" charset="0"/>
              </a:rPr>
              <a:t> (PRPI)</a:t>
            </a:r>
          </a:p>
        </p:txBody>
      </p:sp>
      <p:sp>
        <p:nvSpPr>
          <p:cNvPr id="22" name="Rectangle 21"/>
          <p:cNvSpPr/>
          <p:nvPr/>
        </p:nvSpPr>
        <p:spPr>
          <a:xfrm>
            <a:off x="920179" y="5109965"/>
            <a:ext cx="10952432" cy="324122"/>
          </a:xfrm>
          <a:prstGeom prst="rect">
            <a:avLst/>
          </a:prstGeom>
          <a:solidFill>
            <a:schemeClr val="accent5"/>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a:latin typeface="Times New Roman" panose="02020603050405020304" pitchFamily="18" charset="0"/>
                <a:cs typeface="Times New Roman" panose="02020603050405020304" pitchFamily="18" charset="0"/>
              </a:rPr>
              <a:t>Research</a:t>
            </a:r>
          </a:p>
        </p:txBody>
      </p:sp>
      <p:sp>
        <p:nvSpPr>
          <p:cNvPr id="4" name="Oval 3"/>
          <p:cNvSpPr/>
          <p:nvPr/>
        </p:nvSpPr>
        <p:spPr>
          <a:xfrm>
            <a:off x="1137439" y="158804"/>
            <a:ext cx="3271245" cy="1468582"/>
          </a:xfrm>
          <a:prstGeom prst="ellipse">
            <a:avLst/>
          </a:prstGeom>
          <a:solidFill>
            <a:schemeClr val="bg1">
              <a:lumMod val="75000"/>
            </a:schemeClr>
          </a:solidFill>
          <a:ln>
            <a:noFill/>
          </a:ln>
          <a:effectLst>
            <a:outerShdw blurRad="215900" dist="50800" dir="5400000" algn="ctr" rotWithShape="0">
              <a:srgbClr val="000000">
                <a:alpha val="87000"/>
              </a:srgbClr>
            </a:outerShdw>
          </a:effectLst>
          <a:scene3d>
            <a:camera prst="orthographicFront"/>
            <a:lightRig rig="threePt" dir="t"/>
          </a:scene3d>
          <a:sp3d extrusionH="76200" contourW="12700">
            <a:bevelT w="165100" prst="coolSlant"/>
            <a:extrusionClr>
              <a:schemeClr val="accent6">
                <a:lumMod val="50000"/>
              </a:schemeClr>
            </a:extrusionClr>
            <a:contourClr>
              <a:schemeClr val="accent6">
                <a:lumMod val="75000"/>
              </a:schemeClr>
            </a:contourClr>
          </a:sp3d>
        </p:spPr>
        <p:style>
          <a:lnRef idx="1">
            <a:schemeClr val="accent6"/>
          </a:lnRef>
          <a:fillRef idx="2">
            <a:schemeClr val="accent6"/>
          </a:fillRef>
          <a:effectRef idx="1">
            <a:schemeClr val="accent6"/>
          </a:effectRef>
          <a:fontRef idx="minor">
            <a:schemeClr val="dk1"/>
          </a:fontRef>
        </p:style>
        <p:txBody>
          <a:bodyPr rtlCol="0" anchor="ctr"/>
          <a:lstStyle/>
          <a:p>
            <a:pPr algn="ctr"/>
            <a:r>
              <a:rPr lang="en-GB" sz="1600" b="1" dirty="0">
                <a:solidFill>
                  <a:schemeClr val="tx1"/>
                </a:solidFill>
                <a:latin typeface="Times New Roman" panose="02020603050405020304" pitchFamily="18" charset="0"/>
                <a:cs typeface="Times New Roman" panose="02020603050405020304" pitchFamily="18" charset="0"/>
              </a:rPr>
              <a:t>Union for the Mediterranean</a:t>
            </a:r>
          </a:p>
          <a:p>
            <a:pPr algn="ctr"/>
            <a:r>
              <a:rPr lang="en-GB" sz="1400" b="1" dirty="0">
                <a:solidFill>
                  <a:schemeClr val="tx1"/>
                </a:solidFill>
                <a:latin typeface="Times New Roman" panose="02020603050405020304" pitchFamily="18" charset="0"/>
                <a:cs typeface="Times New Roman" panose="02020603050405020304" pitchFamily="18" charset="0"/>
              </a:rPr>
              <a:t>(Ministerial Declaration)</a:t>
            </a:r>
          </a:p>
          <a:p>
            <a:pPr algn="ctr"/>
            <a:r>
              <a:rPr lang="en-GB" sz="1400" b="1" dirty="0">
                <a:solidFill>
                  <a:schemeClr val="tx1"/>
                </a:solidFill>
                <a:latin typeface="Times New Roman" panose="02020603050405020304" pitchFamily="18" charset="0"/>
                <a:cs typeface="Times New Roman" panose="02020603050405020304" pitchFamily="18" charset="0"/>
              </a:rPr>
              <a:t>flagship </a:t>
            </a:r>
          </a:p>
        </p:txBody>
      </p:sp>
      <p:sp>
        <p:nvSpPr>
          <p:cNvPr id="33" name="Rounded Rectangle 32"/>
          <p:cNvSpPr/>
          <p:nvPr/>
        </p:nvSpPr>
        <p:spPr>
          <a:xfrm>
            <a:off x="883289" y="5499163"/>
            <a:ext cx="849509" cy="48889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Times New Roman" panose="02020603050405020304" pitchFamily="18" charset="0"/>
                <a:cs typeface="Times New Roman" panose="02020603050405020304" pitchFamily="18" charset="0"/>
              </a:rPr>
              <a:t>EU NIF</a:t>
            </a:r>
            <a:endParaRPr lang="en-GB" sz="1400" dirty="0"/>
          </a:p>
        </p:txBody>
      </p:sp>
      <p:sp>
        <p:nvSpPr>
          <p:cNvPr id="35" name="Rounded Rectangle 34"/>
          <p:cNvSpPr/>
          <p:nvPr/>
        </p:nvSpPr>
        <p:spPr>
          <a:xfrm>
            <a:off x="1776712" y="5482701"/>
            <a:ext cx="996350" cy="545029"/>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err="1">
                <a:solidFill>
                  <a:schemeClr val="tx1"/>
                </a:solidFill>
                <a:latin typeface="Times New Roman" panose="02020603050405020304" pitchFamily="18" charset="0"/>
                <a:cs typeface="Times New Roman" panose="02020603050405020304" pitchFamily="18" charset="0"/>
              </a:rPr>
              <a:t>MeHSIP</a:t>
            </a:r>
            <a:r>
              <a:rPr lang="en-GB" sz="1400" dirty="0">
                <a:solidFill>
                  <a:schemeClr val="tx1"/>
                </a:solidFill>
                <a:latin typeface="Times New Roman" panose="02020603050405020304" pitchFamily="18" charset="0"/>
                <a:cs typeface="Times New Roman" panose="02020603050405020304" pitchFamily="18" charset="0"/>
              </a:rPr>
              <a:t>-PPIF</a:t>
            </a:r>
            <a:endParaRPr lang="en-GB" sz="1400" dirty="0"/>
          </a:p>
        </p:txBody>
      </p:sp>
      <p:sp>
        <p:nvSpPr>
          <p:cNvPr id="40" name="Rectangle 39"/>
          <p:cNvSpPr/>
          <p:nvPr/>
        </p:nvSpPr>
        <p:spPr>
          <a:xfrm>
            <a:off x="1405089" y="4339441"/>
            <a:ext cx="2489223" cy="491488"/>
          </a:xfrm>
          <a:prstGeom prst="rect">
            <a:avLst/>
          </a:prstGeom>
          <a:solidFill>
            <a:schemeClr val="accent1">
              <a:lumMod val="60000"/>
              <a:lumOff val="40000"/>
            </a:schemeClr>
          </a:solidFill>
          <a:ln>
            <a:noFill/>
          </a:ln>
          <a:scene3d>
            <a:camera prst="orthographicFront"/>
            <a:lightRig rig="threePt" dir="t"/>
          </a:scene3d>
          <a:sp3d contourW="12700">
            <a:bevelT/>
            <a:contourClr>
              <a:schemeClr val="accent2">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err="1">
                <a:solidFill>
                  <a:schemeClr val="tx1"/>
                </a:solidFill>
                <a:latin typeface="Times New Roman" panose="02020603050405020304" pitchFamily="18" charset="0"/>
                <a:cs typeface="Times New Roman" panose="02020603050405020304" pitchFamily="18" charset="0"/>
              </a:rPr>
              <a:t>UfM</a:t>
            </a:r>
            <a:r>
              <a:rPr lang="en-GB" sz="1400" dirty="0">
                <a:solidFill>
                  <a:schemeClr val="tx1"/>
                </a:solidFill>
                <a:latin typeface="Times New Roman" panose="02020603050405020304" pitchFamily="18" charset="0"/>
                <a:cs typeface="Times New Roman" panose="02020603050405020304" pitchFamily="18" charset="0"/>
              </a:rPr>
              <a:t> Secretariat &amp; EIB co-chairs</a:t>
            </a:r>
          </a:p>
        </p:txBody>
      </p:sp>
      <p:sp>
        <p:nvSpPr>
          <p:cNvPr id="51" name="Up Arrow Callout 50"/>
          <p:cNvSpPr/>
          <p:nvPr/>
        </p:nvSpPr>
        <p:spPr>
          <a:xfrm>
            <a:off x="4539856" y="2597850"/>
            <a:ext cx="2311993" cy="1741591"/>
          </a:xfrm>
          <a:prstGeom prst="upArrowCallout">
            <a:avLst>
              <a:gd name="adj1" fmla="val 55625"/>
              <a:gd name="adj2" fmla="val 41704"/>
              <a:gd name="adj3" fmla="val 21501"/>
              <a:gd name="adj4" fmla="val 70575"/>
            </a:avLst>
          </a:prstGeom>
          <a:solidFill>
            <a:schemeClr val="accent2">
              <a:lumMod val="60000"/>
              <a:lumOff val="40000"/>
            </a:schemeClr>
          </a:solidFill>
          <a:ln>
            <a:noFill/>
          </a:ln>
          <a:scene3d>
            <a:camera prst="orthographicFront"/>
            <a:lightRig rig="threePt" dir="t"/>
          </a:scene3d>
          <a:sp3d contourW="12700">
            <a:bevelT w="165100" prst="coolSlant"/>
            <a:contourClr>
              <a:schemeClr val="accent2">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Times New Roman" panose="02020603050405020304" pitchFamily="18" charset="0"/>
                <a:cs typeface="Times New Roman" panose="02020603050405020304" pitchFamily="18" charset="0"/>
              </a:rPr>
              <a:t>Group </a:t>
            </a:r>
          </a:p>
          <a:p>
            <a:pPr algn="ctr"/>
            <a:r>
              <a:rPr lang="en-GB" sz="1400" dirty="0">
                <a:solidFill>
                  <a:schemeClr val="tx1"/>
                </a:solidFill>
                <a:latin typeface="Times New Roman" panose="02020603050405020304" pitchFamily="18" charset="0"/>
                <a:cs typeface="Times New Roman" panose="02020603050405020304" pitchFamily="18" charset="0"/>
              </a:rPr>
              <a:t>Review and Monitoring</a:t>
            </a:r>
          </a:p>
          <a:p>
            <a:pPr algn="ctr"/>
            <a:r>
              <a:rPr lang="en-GB" sz="1400" dirty="0">
                <a:solidFill>
                  <a:schemeClr val="tx1"/>
                </a:solidFill>
                <a:latin typeface="Times New Roman" panose="02020603050405020304" pitchFamily="18" charset="0"/>
                <a:cs typeface="Times New Roman" panose="02020603050405020304" pitchFamily="18" charset="0"/>
              </a:rPr>
              <a:t> (RM)</a:t>
            </a:r>
          </a:p>
        </p:txBody>
      </p:sp>
      <p:sp>
        <p:nvSpPr>
          <p:cNvPr id="52" name="Up Arrow Callout 51"/>
          <p:cNvSpPr/>
          <p:nvPr/>
        </p:nvSpPr>
        <p:spPr>
          <a:xfrm>
            <a:off x="7411605" y="2558185"/>
            <a:ext cx="2457931" cy="1741591"/>
          </a:xfrm>
          <a:prstGeom prst="upArrowCallout">
            <a:avLst>
              <a:gd name="adj1" fmla="val 55625"/>
              <a:gd name="adj2" fmla="val 41704"/>
              <a:gd name="adj3" fmla="val 21501"/>
              <a:gd name="adj4" fmla="val 70575"/>
            </a:avLst>
          </a:prstGeom>
          <a:solidFill>
            <a:schemeClr val="accent4"/>
          </a:solidFill>
          <a:ln>
            <a:noFill/>
          </a:ln>
          <a:scene3d>
            <a:camera prst="orthographicFront"/>
            <a:lightRig rig="threePt" dir="t"/>
          </a:scene3d>
          <a:sp3d contourW="12700">
            <a:bevelT w="165100" prst="coolSlant"/>
            <a:contourClr>
              <a:schemeClr val="accent2">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Times New Roman" panose="02020603050405020304" pitchFamily="18" charset="0"/>
                <a:cs typeface="Times New Roman" panose="02020603050405020304" pitchFamily="18" charset="0"/>
              </a:rPr>
              <a:t>Group </a:t>
            </a:r>
          </a:p>
          <a:p>
            <a:pPr algn="ctr"/>
            <a:r>
              <a:rPr lang="en-GB" sz="1400" dirty="0">
                <a:solidFill>
                  <a:schemeClr val="tx1"/>
                </a:solidFill>
                <a:latin typeface="Times New Roman" panose="02020603050405020304" pitchFamily="18" charset="0"/>
                <a:cs typeface="Times New Roman" panose="02020603050405020304" pitchFamily="18" charset="0"/>
              </a:rPr>
              <a:t>Capacity Building </a:t>
            </a:r>
          </a:p>
          <a:p>
            <a:pPr algn="ctr"/>
            <a:r>
              <a:rPr lang="en-GB" sz="1400" dirty="0">
                <a:solidFill>
                  <a:schemeClr val="tx1"/>
                </a:solidFill>
                <a:latin typeface="Times New Roman" panose="02020603050405020304" pitchFamily="18" charset="0"/>
                <a:cs typeface="Times New Roman" panose="02020603050405020304" pitchFamily="18" charset="0"/>
              </a:rPr>
              <a:t>(CB)</a:t>
            </a:r>
          </a:p>
          <a:p>
            <a:pPr algn="ctr"/>
            <a:r>
              <a:rPr lang="en-GB" sz="1400" i="1" dirty="0">
                <a:solidFill>
                  <a:schemeClr val="tx1"/>
                </a:solidFill>
                <a:latin typeface="Times New Roman" panose="02020603050405020304" pitchFamily="18" charset="0"/>
                <a:cs typeface="Times New Roman" panose="02020603050405020304" pitchFamily="18" charset="0"/>
              </a:rPr>
              <a:t>H2020 Support Mechanism Focal Points</a:t>
            </a:r>
          </a:p>
        </p:txBody>
      </p:sp>
      <p:sp>
        <p:nvSpPr>
          <p:cNvPr id="54" name="Rectangle 53"/>
          <p:cNvSpPr/>
          <p:nvPr/>
        </p:nvSpPr>
        <p:spPr>
          <a:xfrm>
            <a:off x="7400759" y="4321388"/>
            <a:ext cx="2457931" cy="514915"/>
          </a:xfrm>
          <a:prstGeom prst="rect">
            <a:avLst/>
          </a:prstGeom>
          <a:solidFill>
            <a:schemeClr val="accent4">
              <a:lumMod val="60000"/>
              <a:lumOff val="40000"/>
            </a:schemeClr>
          </a:solidFill>
          <a:ln>
            <a:noFill/>
          </a:ln>
          <a:scene3d>
            <a:camera prst="orthographicFront"/>
            <a:lightRig rig="threePt" dir="t"/>
          </a:scene3d>
          <a:sp3d contourW="12700">
            <a:bevelT/>
            <a:contourClr>
              <a:schemeClr val="accent2">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err="1">
                <a:solidFill>
                  <a:schemeClr val="tx1"/>
                </a:solidFill>
                <a:latin typeface="Times New Roman" panose="02020603050405020304" pitchFamily="18" charset="0"/>
                <a:cs typeface="Times New Roman" panose="02020603050405020304" pitchFamily="18" charset="0"/>
              </a:rPr>
              <a:t>UfM</a:t>
            </a:r>
            <a:r>
              <a:rPr lang="en-GB" sz="1400" dirty="0">
                <a:solidFill>
                  <a:schemeClr val="tx1"/>
                </a:solidFill>
                <a:latin typeface="Times New Roman" panose="02020603050405020304" pitchFamily="18" charset="0"/>
                <a:cs typeface="Times New Roman" panose="02020603050405020304" pitchFamily="18" charset="0"/>
              </a:rPr>
              <a:t> co-presidency and UNEP-MAP  co-chairs</a:t>
            </a:r>
          </a:p>
        </p:txBody>
      </p:sp>
      <p:sp>
        <p:nvSpPr>
          <p:cNvPr id="55" name="Rectangle 54"/>
          <p:cNvSpPr/>
          <p:nvPr/>
        </p:nvSpPr>
        <p:spPr>
          <a:xfrm>
            <a:off x="4555903" y="4322517"/>
            <a:ext cx="2311993" cy="514915"/>
          </a:xfrm>
          <a:prstGeom prst="rect">
            <a:avLst/>
          </a:prstGeom>
          <a:solidFill>
            <a:schemeClr val="accent2">
              <a:lumMod val="40000"/>
              <a:lumOff val="60000"/>
            </a:schemeClr>
          </a:solidFill>
          <a:ln>
            <a:noFill/>
          </a:ln>
          <a:scene3d>
            <a:camera prst="orthographicFront"/>
            <a:lightRig rig="threePt" dir="t"/>
          </a:scene3d>
          <a:sp3d contourW="12700">
            <a:bevelT/>
            <a:contourClr>
              <a:schemeClr val="accent2">
                <a:lumMod val="50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Times New Roman" panose="02020603050405020304" pitchFamily="18" charset="0"/>
                <a:cs typeface="Times New Roman" panose="02020603050405020304" pitchFamily="18" charset="0"/>
              </a:rPr>
              <a:t>EEA &amp; UNEP/MAP co-chairs</a:t>
            </a:r>
          </a:p>
        </p:txBody>
      </p:sp>
      <p:sp>
        <p:nvSpPr>
          <p:cNvPr id="60" name="Rounded Rectangle 59"/>
          <p:cNvSpPr/>
          <p:nvPr/>
        </p:nvSpPr>
        <p:spPr>
          <a:xfrm>
            <a:off x="1581699" y="6085859"/>
            <a:ext cx="1099942" cy="674826"/>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Times New Roman" panose="02020603050405020304" pitchFamily="18" charset="0"/>
                <a:cs typeface="Times New Roman" panose="02020603050405020304" pitchFamily="18" charset="0"/>
              </a:rPr>
              <a:t>National funds</a:t>
            </a:r>
            <a:endParaRPr lang="en-GB" sz="1400" dirty="0"/>
          </a:p>
        </p:txBody>
      </p:sp>
      <p:sp>
        <p:nvSpPr>
          <p:cNvPr id="61" name="Rounded Rectangle 60"/>
          <p:cNvSpPr/>
          <p:nvPr/>
        </p:nvSpPr>
        <p:spPr>
          <a:xfrm>
            <a:off x="908419" y="5933896"/>
            <a:ext cx="755444" cy="558780"/>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Times New Roman" panose="02020603050405020304" pitchFamily="18" charset="0"/>
                <a:cs typeface="Times New Roman" panose="02020603050405020304" pitchFamily="18" charset="0"/>
              </a:rPr>
              <a:t>Other donors</a:t>
            </a:r>
            <a:endParaRPr lang="en-GB" sz="1400" dirty="0"/>
          </a:p>
        </p:txBody>
      </p:sp>
      <p:sp>
        <p:nvSpPr>
          <p:cNvPr id="62" name="Rounded Rectangle 61"/>
          <p:cNvSpPr/>
          <p:nvPr/>
        </p:nvSpPr>
        <p:spPr>
          <a:xfrm>
            <a:off x="3581625" y="5544252"/>
            <a:ext cx="1353305" cy="566631"/>
          </a:xfrm>
          <a:prstGeom prst="roundRect">
            <a:avLst/>
          </a:prstGeom>
          <a:solidFill>
            <a:schemeClr val="accent3">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Times New Roman" panose="02020603050405020304" pitchFamily="18" charset="0"/>
                <a:cs typeface="Times New Roman" panose="02020603050405020304" pitchFamily="18" charset="0"/>
              </a:rPr>
              <a:t>ENPI-SEIS I</a:t>
            </a:r>
            <a:endParaRPr lang="en-GB" sz="1400" dirty="0"/>
          </a:p>
        </p:txBody>
      </p:sp>
      <p:sp>
        <p:nvSpPr>
          <p:cNvPr id="63" name="Rounded Rectangle 62"/>
          <p:cNvSpPr/>
          <p:nvPr/>
        </p:nvSpPr>
        <p:spPr>
          <a:xfrm>
            <a:off x="3298093" y="5927190"/>
            <a:ext cx="1017314" cy="475451"/>
          </a:xfrm>
          <a:prstGeom prst="roundRect">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Times New Roman" panose="02020603050405020304" pitchFamily="18" charset="0"/>
                <a:cs typeface="Times New Roman" panose="02020603050405020304" pitchFamily="18" charset="0"/>
              </a:rPr>
              <a:t>MSSD</a:t>
            </a:r>
            <a:endParaRPr lang="en-GB" sz="1400" dirty="0"/>
          </a:p>
        </p:txBody>
      </p:sp>
      <p:sp>
        <p:nvSpPr>
          <p:cNvPr id="64" name="Rounded Rectangle 63"/>
          <p:cNvSpPr/>
          <p:nvPr/>
        </p:nvSpPr>
        <p:spPr>
          <a:xfrm>
            <a:off x="4809047" y="5517283"/>
            <a:ext cx="1703671" cy="593600"/>
          </a:xfrm>
          <a:prstGeom prst="roundRect">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Times New Roman" panose="02020603050405020304" pitchFamily="18" charset="0"/>
                <a:cs typeface="Times New Roman" panose="02020603050405020304" pitchFamily="18" charset="0"/>
              </a:rPr>
              <a:t>ENI SEIS-South II Support Mechanism</a:t>
            </a:r>
          </a:p>
        </p:txBody>
      </p:sp>
      <p:sp>
        <p:nvSpPr>
          <p:cNvPr id="65" name="Rounded Rectangle 64"/>
          <p:cNvSpPr/>
          <p:nvPr/>
        </p:nvSpPr>
        <p:spPr>
          <a:xfrm>
            <a:off x="4094926" y="6213286"/>
            <a:ext cx="1149408" cy="547399"/>
          </a:xfrm>
          <a:prstGeom prst="roundRect">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err="1">
                <a:solidFill>
                  <a:schemeClr val="tx1"/>
                </a:solidFill>
                <a:latin typeface="Times New Roman" panose="02020603050405020304" pitchFamily="18" charset="0"/>
                <a:cs typeface="Times New Roman" panose="02020603050405020304" pitchFamily="18" charset="0"/>
              </a:rPr>
              <a:t>EcAp</a:t>
            </a:r>
            <a:endParaRPr lang="en-GB" sz="1400" dirty="0"/>
          </a:p>
        </p:txBody>
      </p:sp>
      <p:sp>
        <p:nvSpPr>
          <p:cNvPr id="66" name="Rounded Rectangle 65"/>
          <p:cNvSpPr/>
          <p:nvPr/>
        </p:nvSpPr>
        <p:spPr>
          <a:xfrm>
            <a:off x="4934930" y="6081032"/>
            <a:ext cx="1574156" cy="566631"/>
          </a:xfrm>
          <a:prstGeom prst="roundRect">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err="1">
                <a:solidFill>
                  <a:schemeClr val="tx1"/>
                </a:solidFill>
                <a:latin typeface="Times New Roman" panose="02020603050405020304" pitchFamily="18" charset="0"/>
                <a:cs typeface="Times New Roman" panose="02020603050405020304" pitchFamily="18" charset="0"/>
              </a:rPr>
              <a:t>UfM</a:t>
            </a:r>
            <a:r>
              <a:rPr lang="en-GB" sz="1400" dirty="0">
                <a:solidFill>
                  <a:schemeClr val="tx1"/>
                </a:solidFill>
                <a:latin typeface="Times New Roman" panose="02020603050405020304" pitchFamily="18" charset="0"/>
                <a:cs typeface="Times New Roman" panose="02020603050405020304" pitchFamily="18" charset="0"/>
              </a:rPr>
              <a:t> Water Knowledge</a:t>
            </a:r>
          </a:p>
        </p:txBody>
      </p:sp>
      <p:sp>
        <p:nvSpPr>
          <p:cNvPr id="68" name="Rounded Rectangle 67"/>
          <p:cNvSpPr/>
          <p:nvPr/>
        </p:nvSpPr>
        <p:spPr>
          <a:xfrm>
            <a:off x="6642663" y="5485834"/>
            <a:ext cx="1339530" cy="477647"/>
          </a:xfrm>
          <a:prstGeom prst="roundRect">
            <a:avLst/>
          </a:prstGeom>
          <a:solidFill>
            <a:schemeClr val="accent4">
              <a:alpha val="88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Times New Roman" panose="02020603050405020304" pitchFamily="18" charset="0"/>
                <a:cs typeface="Times New Roman" panose="02020603050405020304" pitchFamily="18" charset="0"/>
              </a:rPr>
              <a:t>SWIM-H2020</a:t>
            </a:r>
            <a:endParaRPr lang="en-GB" sz="1400" dirty="0"/>
          </a:p>
        </p:txBody>
      </p:sp>
      <p:sp>
        <p:nvSpPr>
          <p:cNvPr id="69" name="Rounded Rectangle 68"/>
          <p:cNvSpPr/>
          <p:nvPr/>
        </p:nvSpPr>
        <p:spPr>
          <a:xfrm>
            <a:off x="7105423" y="6291369"/>
            <a:ext cx="1574156" cy="566631"/>
          </a:xfrm>
          <a:prstGeom prst="roundRect">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Times New Roman" panose="02020603050405020304" pitchFamily="18" charset="0"/>
                <a:cs typeface="Times New Roman" panose="02020603050405020304" pitchFamily="18" charset="0"/>
              </a:rPr>
              <a:t>IPA-ECRAN</a:t>
            </a:r>
            <a:endParaRPr lang="en-GB" sz="1400" dirty="0"/>
          </a:p>
        </p:txBody>
      </p:sp>
      <p:sp>
        <p:nvSpPr>
          <p:cNvPr id="71" name="Rounded Rectangle 70"/>
          <p:cNvSpPr/>
          <p:nvPr/>
        </p:nvSpPr>
        <p:spPr>
          <a:xfrm>
            <a:off x="9592755" y="6002793"/>
            <a:ext cx="1523479" cy="566631"/>
          </a:xfrm>
          <a:prstGeom prst="roundRect">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Times New Roman" panose="02020603050405020304" pitchFamily="18" charset="0"/>
                <a:cs typeface="Times New Roman" panose="02020603050405020304" pitchFamily="18" charset="0"/>
              </a:rPr>
              <a:t>TAIEX/Twinning</a:t>
            </a:r>
            <a:endParaRPr lang="en-GB" sz="1400" dirty="0"/>
          </a:p>
        </p:txBody>
      </p:sp>
      <p:sp>
        <p:nvSpPr>
          <p:cNvPr id="72" name="Rounded Rectangle 71"/>
          <p:cNvSpPr/>
          <p:nvPr/>
        </p:nvSpPr>
        <p:spPr>
          <a:xfrm>
            <a:off x="9198124" y="5487432"/>
            <a:ext cx="1595382" cy="515361"/>
          </a:xfrm>
          <a:prstGeom prst="roundRect">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Times New Roman" panose="02020603050405020304" pitchFamily="18" charset="0"/>
                <a:cs typeface="Times New Roman" panose="02020603050405020304" pitchFamily="18" charset="0"/>
              </a:rPr>
              <a:t>FP7/Horizon2020 Research projects</a:t>
            </a:r>
            <a:endParaRPr lang="en-GB" sz="1400" dirty="0"/>
          </a:p>
        </p:txBody>
      </p:sp>
      <p:sp>
        <p:nvSpPr>
          <p:cNvPr id="70" name="Rounded Rectangle 69"/>
          <p:cNvSpPr/>
          <p:nvPr/>
        </p:nvSpPr>
        <p:spPr>
          <a:xfrm>
            <a:off x="8693434" y="6170675"/>
            <a:ext cx="934522" cy="590414"/>
          </a:xfrm>
          <a:prstGeom prst="roundRect">
            <a:avLst/>
          </a:prstGeom>
          <a:solidFill>
            <a:schemeClr val="accent4">
              <a:lumMod val="20000"/>
              <a:lumOff val="8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Times New Roman" panose="02020603050405020304" pitchFamily="18" charset="0"/>
                <a:cs typeface="Times New Roman" panose="02020603050405020304" pitchFamily="18" charset="0"/>
              </a:rPr>
              <a:t>RCCAF</a:t>
            </a:r>
            <a:endParaRPr lang="en-GB" sz="1400" dirty="0"/>
          </a:p>
        </p:txBody>
      </p:sp>
      <p:sp>
        <p:nvSpPr>
          <p:cNvPr id="67" name="Rounded Rectangle 66"/>
          <p:cNvSpPr/>
          <p:nvPr/>
        </p:nvSpPr>
        <p:spPr>
          <a:xfrm>
            <a:off x="7794709" y="5841927"/>
            <a:ext cx="1438691" cy="419451"/>
          </a:xfrm>
          <a:prstGeom prst="roundRect">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Times New Roman" panose="02020603050405020304" pitchFamily="18" charset="0"/>
                <a:cs typeface="Times New Roman" panose="02020603050405020304" pitchFamily="18" charset="0"/>
              </a:rPr>
              <a:t>National funds </a:t>
            </a:r>
            <a:endParaRPr lang="en-GB" sz="1400" dirty="0"/>
          </a:p>
        </p:txBody>
      </p:sp>
      <p:sp>
        <p:nvSpPr>
          <p:cNvPr id="39" name="Rounded Rectangle 38"/>
          <p:cNvSpPr/>
          <p:nvPr/>
        </p:nvSpPr>
        <p:spPr>
          <a:xfrm>
            <a:off x="10717837" y="5599397"/>
            <a:ext cx="1297718" cy="485059"/>
          </a:xfrm>
          <a:prstGeom prst="roundRect">
            <a:avLst/>
          </a:prstGeom>
          <a:solidFill>
            <a:srgbClr val="CCCCFF">
              <a:alpha val="52000"/>
            </a:srgb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Times New Roman" panose="02020603050405020304" pitchFamily="18" charset="0"/>
                <a:cs typeface="Times New Roman" panose="02020603050405020304" pitchFamily="18" charset="0"/>
              </a:rPr>
              <a:t>Demonstration projects</a:t>
            </a:r>
            <a:endParaRPr lang="en-GB" sz="1400" dirty="0"/>
          </a:p>
        </p:txBody>
      </p:sp>
      <p:sp>
        <p:nvSpPr>
          <p:cNvPr id="43" name="Rounded Rectangle 42"/>
          <p:cNvSpPr/>
          <p:nvPr/>
        </p:nvSpPr>
        <p:spPr>
          <a:xfrm>
            <a:off x="3021576" y="6285234"/>
            <a:ext cx="1017314" cy="475451"/>
          </a:xfrm>
          <a:prstGeom prst="roundRect">
            <a:avLst/>
          </a:prstGeom>
          <a:solidFill>
            <a:schemeClr val="accent2">
              <a:lumMod val="40000"/>
              <a:lumOff val="6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Times New Roman" panose="02020603050405020304" pitchFamily="18" charset="0"/>
                <a:cs typeface="Times New Roman" panose="02020603050405020304" pitchFamily="18" charset="0"/>
              </a:rPr>
              <a:t>IMAP</a:t>
            </a:r>
            <a:endParaRPr lang="en-GB" sz="1400" dirty="0"/>
          </a:p>
        </p:txBody>
      </p:sp>
      <p:sp>
        <p:nvSpPr>
          <p:cNvPr id="44" name="Rounded Rectangle 43"/>
          <p:cNvSpPr/>
          <p:nvPr/>
        </p:nvSpPr>
        <p:spPr>
          <a:xfrm>
            <a:off x="10892118" y="6402641"/>
            <a:ext cx="1162146" cy="271036"/>
          </a:xfrm>
          <a:prstGeom prst="roundRect">
            <a:avLst/>
          </a:prstGeom>
          <a:solidFill>
            <a:srgbClr val="CCCCFF">
              <a:alpha val="52000"/>
            </a:srgb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schemeClr val="tx1"/>
                </a:solidFill>
                <a:latin typeface="Times New Roman" panose="02020603050405020304" pitchFamily="18" charset="0"/>
                <a:cs typeface="Times New Roman" panose="02020603050405020304" pitchFamily="18" charset="0"/>
              </a:rPr>
              <a:t>MED EUWI</a:t>
            </a:r>
            <a:endParaRPr lang="en-GB" sz="1400" dirty="0"/>
          </a:p>
        </p:txBody>
      </p:sp>
      <p:sp>
        <p:nvSpPr>
          <p:cNvPr id="45" name="Rounded Rectangle 44"/>
          <p:cNvSpPr/>
          <p:nvPr/>
        </p:nvSpPr>
        <p:spPr>
          <a:xfrm>
            <a:off x="2529631" y="5747817"/>
            <a:ext cx="879771" cy="479288"/>
          </a:xfrm>
          <a:prstGeom prst="roundRec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err="1">
                <a:solidFill>
                  <a:schemeClr val="tx1"/>
                </a:solidFill>
                <a:latin typeface="Times New Roman" panose="02020603050405020304" pitchFamily="18" charset="0"/>
                <a:cs typeface="Times New Roman" panose="02020603050405020304" pitchFamily="18" charset="0"/>
              </a:rPr>
              <a:t>MeHSIP</a:t>
            </a:r>
            <a:r>
              <a:rPr lang="en-GB" sz="1400" dirty="0">
                <a:solidFill>
                  <a:schemeClr val="tx1"/>
                </a:solidFill>
                <a:latin typeface="Times New Roman" panose="02020603050405020304" pitchFamily="18" charset="0"/>
                <a:cs typeface="Times New Roman" panose="02020603050405020304" pitchFamily="18" charset="0"/>
              </a:rPr>
              <a:t> II</a:t>
            </a:r>
            <a:endParaRPr lang="en-GB" sz="1400" dirty="0"/>
          </a:p>
        </p:txBody>
      </p:sp>
      <p:sp>
        <p:nvSpPr>
          <p:cNvPr id="47" name="Rounded Rectangle 46"/>
          <p:cNvSpPr/>
          <p:nvPr/>
        </p:nvSpPr>
        <p:spPr>
          <a:xfrm>
            <a:off x="6400657" y="5911306"/>
            <a:ext cx="1177779" cy="496599"/>
          </a:xfrm>
          <a:prstGeom prst="roundRect">
            <a:avLst/>
          </a:prstGeom>
          <a:gradFill flip="none" rotWithShape="1">
            <a:gsLst>
              <a:gs pos="0">
                <a:schemeClr val="accent4">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err="1">
                <a:solidFill>
                  <a:schemeClr val="tx1"/>
                </a:solidFill>
                <a:latin typeface="Times New Roman" panose="02020603050405020304" pitchFamily="18" charset="0"/>
                <a:cs typeface="Times New Roman" panose="02020603050405020304" pitchFamily="18" charset="0"/>
              </a:rPr>
              <a:t>UfM</a:t>
            </a:r>
            <a:r>
              <a:rPr lang="en-GB" sz="1400" dirty="0">
                <a:solidFill>
                  <a:schemeClr val="tx1"/>
                </a:solidFill>
                <a:latin typeface="Times New Roman" panose="02020603050405020304" pitchFamily="18" charset="0"/>
                <a:cs typeface="Times New Roman" panose="02020603050405020304" pitchFamily="18" charset="0"/>
              </a:rPr>
              <a:t> MSESD</a:t>
            </a:r>
            <a:endParaRPr lang="en-GB" sz="1400" dirty="0"/>
          </a:p>
        </p:txBody>
      </p:sp>
      <p:sp>
        <p:nvSpPr>
          <p:cNvPr id="41" name="Rounded Rectangle 40"/>
          <p:cNvSpPr/>
          <p:nvPr/>
        </p:nvSpPr>
        <p:spPr>
          <a:xfrm>
            <a:off x="6165130" y="6361401"/>
            <a:ext cx="1018037" cy="496599"/>
          </a:xfrm>
          <a:prstGeom prst="roundRect">
            <a:avLst/>
          </a:prstGeom>
          <a:gradFill flip="none" rotWithShape="1">
            <a:gsLst>
              <a:gs pos="0">
                <a:schemeClr val="accent4">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10800000" scaled="1"/>
            <a:tileRect/>
          </a:gra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err="1">
                <a:solidFill>
                  <a:schemeClr val="tx1"/>
                </a:solidFill>
                <a:latin typeface="Times New Roman" panose="02020603050405020304" pitchFamily="18" charset="0"/>
                <a:cs typeface="Times New Roman" panose="02020603050405020304" pitchFamily="18" charset="0"/>
              </a:rPr>
              <a:t>UfM</a:t>
            </a:r>
            <a:r>
              <a:rPr lang="en-GB" sz="1400" dirty="0">
                <a:solidFill>
                  <a:schemeClr val="tx1"/>
                </a:solidFill>
                <a:latin typeface="Times New Roman" panose="02020603050405020304" pitchFamily="18" charset="0"/>
                <a:cs typeface="Times New Roman" panose="02020603050405020304" pitchFamily="18" charset="0"/>
              </a:rPr>
              <a:t> SCP</a:t>
            </a:r>
            <a:endParaRPr lang="en-GB" sz="1400" dirty="0"/>
          </a:p>
        </p:txBody>
      </p:sp>
      <p:sp>
        <p:nvSpPr>
          <p:cNvPr id="48" name="Oval 47"/>
          <p:cNvSpPr/>
          <p:nvPr/>
        </p:nvSpPr>
        <p:spPr>
          <a:xfrm>
            <a:off x="9995815" y="1627386"/>
            <a:ext cx="2063924" cy="100107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solidFill>
                  <a:prstClr val="white"/>
                </a:solidFill>
                <a:latin typeface="Times New Roman" panose="02020603050405020304" pitchFamily="18" charset="0"/>
                <a:cs typeface="Times New Roman" panose="02020603050405020304" pitchFamily="18" charset="0"/>
              </a:rPr>
              <a:t>EU-MSFD </a:t>
            </a:r>
          </a:p>
          <a:p>
            <a:pPr algn="ctr"/>
            <a:r>
              <a:rPr lang="en-GB" sz="1400" dirty="0">
                <a:solidFill>
                  <a:prstClr val="white"/>
                </a:solidFill>
                <a:latin typeface="Times New Roman" panose="02020603050405020304" pitchFamily="18" charset="0"/>
                <a:cs typeface="Times New Roman" panose="02020603050405020304" pitchFamily="18" charset="0"/>
              </a:rPr>
              <a:t>2019-2020 objectives/targets</a:t>
            </a:r>
            <a:r>
              <a:rPr lang="en-GB" sz="1400" dirty="0">
                <a:solidFill>
                  <a:prstClr val="white"/>
                </a:solidFill>
              </a:rPr>
              <a:t> </a:t>
            </a:r>
          </a:p>
        </p:txBody>
      </p:sp>
      <p:sp>
        <p:nvSpPr>
          <p:cNvPr id="29" name="Oval 28"/>
          <p:cNvSpPr/>
          <p:nvPr/>
        </p:nvSpPr>
        <p:spPr>
          <a:xfrm>
            <a:off x="8058117" y="695487"/>
            <a:ext cx="3415073" cy="1076923"/>
          </a:xfrm>
          <a:prstGeom prst="ellipse">
            <a:avLst/>
          </a:prstGeom>
          <a:solidFill>
            <a:schemeClr val="accent4">
              <a:lumMod val="50000"/>
              <a:alpha val="93000"/>
            </a:schemeClr>
          </a:solidFill>
          <a:ln>
            <a:noFill/>
          </a:ln>
          <a:scene3d>
            <a:camera prst="orthographicFront"/>
            <a:lightRig rig="threePt" dir="t"/>
          </a:scene3d>
          <a:sp3d extrusionH="76200" contourW="12700">
            <a:bevelT/>
            <a:extrusionClr>
              <a:schemeClr val="accent4">
                <a:lumMod val="50000"/>
              </a:schemeClr>
            </a:extrusionClr>
            <a:contourClr>
              <a:schemeClr val="accent4">
                <a:lumMod val="75000"/>
              </a:schemeClr>
            </a:contourClr>
          </a:sp3d>
        </p:spPr>
        <p:style>
          <a:lnRef idx="1">
            <a:schemeClr val="accent4"/>
          </a:lnRef>
          <a:fillRef idx="2">
            <a:schemeClr val="accent4"/>
          </a:fillRef>
          <a:effectRef idx="1">
            <a:schemeClr val="accent4"/>
          </a:effectRef>
          <a:fontRef idx="minor">
            <a:schemeClr val="dk1"/>
          </a:fontRef>
        </p:style>
        <p:txBody>
          <a:bodyPr rtlCol="0" anchor="ctr"/>
          <a:lstStyle/>
          <a:p>
            <a:pPr algn="ctr"/>
            <a:r>
              <a:rPr lang="en-GB" sz="1600" b="1" dirty="0">
                <a:solidFill>
                  <a:schemeClr val="bg1"/>
                </a:solidFill>
                <a:latin typeface="Times New Roman" panose="02020603050405020304" pitchFamily="18" charset="0"/>
                <a:cs typeface="Times New Roman" panose="02020603050405020304" pitchFamily="18" charset="0"/>
              </a:rPr>
              <a:t>Barcelona Convention Land based Sources (LBS) Protocol and NAPs</a:t>
            </a:r>
          </a:p>
        </p:txBody>
      </p:sp>
      <p:sp>
        <p:nvSpPr>
          <p:cNvPr id="2" name="Oval 1"/>
          <p:cNvSpPr/>
          <p:nvPr/>
        </p:nvSpPr>
        <p:spPr>
          <a:xfrm>
            <a:off x="4443222" y="2791036"/>
            <a:ext cx="2560527" cy="2202467"/>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Oval 4"/>
          <p:cNvSpPr/>
          <p:nvPr/>
        </p:nvSpPr>
        <p:spPr>
          <a:xfrm>
            <a:off x="4875130" y="5517283"/>
            <a:ext cx="1633956" cy="70982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35766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p:cNvCxnSpPr/>
          <p:nvPr/>
        </p:nvCxnSpPr>
        <p:spPr>
          <a:xfrm>
            <a:off x="382652" y="794370"/>
            <a:ext cx="8969166" cy="0"/>
          </a:xfrm>
          <a:prstGeom prst="line">
            <a:avLst/>
          </a:prstGeom>
          <a:ln w="76200">
            <a:solidFill>
              <a:srgbClr val="6FBFBD"/>
            </a:solidFill>
          </a:ln>
        </p:spPr>
        <p:style>
          <a:lnRef idx="1">
            <a:schemeClr val="accent1"/>
          </a:lnRef>
          <a:fillRef idx="0">
            <a:schemeClr val="accent1"/>
          </a:fillRef>
          <a:effectRef idx="0">
            <a:schemeClr val="accent1"/>
          </a:effectRef>
          <a:fontRef idx="minor">
            <a:schemeClr val="tx1"/>
          </a:fontRef>
        </p:style>
      </p:cxnSp>
      <p:sp>
        <p:nvSpPr>
          <p:cNvPr id="7" name="Text Placeholder 1"/>
          <p:cNvSpPr txBox="1">
            <a:spLocks/>
          </p:cNvSpPr>
          <p:nvPr/>
        </p:nvSpPr>
        <p:spPr>
          <a:xfrm>
            <a:off x="271816" y="119793"/>
            <a:ext cx="10219579" cy="531292"/>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sv-SE" sz="2800" dirty="0">
                <a:solidFill>
                  <a:srgbClr val="002060"/>
                </a:solidFill>
              </a:rPr>
              <a:t>Mediterranean cooperation</a:t>
            </a:r>
            <a:endParaRPr lang="en-US" sz="2800" dirty="0">
              <a:solidFill>
                <a:srgbClr val="002060"/>
              </a:solidFill>
            </a:endParaRPr>
          </a:p>
        </p:txBody>
      </p:sp>
      <p:sp>
        <p:nvSpPr>
          <p:cNvPr id="8" name="Rectangle 7"/>
          <p:cNvSpPr/>
          <p:nvPr/>
        </p:nvSpPr>
        <p:spPr>
          <a:xfrm>
            <a:off x="4745816" y="960325"/>
            <a:ext cx="7119482" cy="5940088"/>
          </a:xfrm>
          <a:prstGeom prst="rect">
            <a:avLst/>
          </a:prstGeom>
        </p:spPr>
        <p:txBody>
          <a:bodyPr wrap="square">
            <a:spAutoFit/>
          </a:bodyPr>
          <a:lstStyle/>
          <a:p>
            <a:r>
              <a:rPr lang="en-GB" sz="2000" b="1" kern="1400" dirty="0">
                <a:solidFill>
                  <a:srgbClr val="002060"/>
                </a:solidFill>
              </a:rPr>
              <a:t>EU funded regional project </a:t>
            </a:r>
            <a:r>
              <a:rPr lang="en-GB" sz="2000" kern="1400" dirty="0">
                <a:solidFill>
                  <a:srgbClr val="002060"/>
                </a:solidFill>
              </a:rPr>
              <a:t>– supporting a long-term engagement to EU policies and external policy framework aligning to the Union for the Mediterranean and Barcelona Convention efforts on reducing marine pollution</a:t>
            </a:r>
          </a:p>
          <a:p>
            <a:endParaRPr lang="da-DK" sz="2000" b="1" dirty="0">
              <a:solidFill>
                <a:srgbClr val="006654"/>
              </a:solidFill>
            </a:endParaRPr>
          </a:p>
          <a:p>
            <a:r>
              <a:rPr lang="da-DK" sz="2000" b="1" kern="1400" dirty="0">
                <a:solidFill>
                  <a:srgbClr val="002060"/>
                </a:solidFill>
              </a:rPr>
              <a:t>EEA and UN environment / MAP</a:t>
            </a:r>
          </a:p>
          <a:p>
            <a:r>
              <a:rPr lang="en-GB" sz="2000" kern="1400" dirty="0">
                <a:solidFill>
                  <a:srgbClr val="002060"/>
                </a:solidFill>
              </a:rPr>
              <a:t>Co-chairs of the Review and Monitoring group of the H2020 Initiative for a cleaner Mediterranean</a:t>
            </a:r>
          </a:p>
          <a:p>
            <a:r>
              <a:rPr lang="da-DK" sz="2000" kern="1400" dirty="0">
                <a:solidFill>
                  <a:srgbClr val="002060"/>
                </a:solidFill>
              </a:rPr>
              <a:t>Joint implementation of ENI SEIS II South SM</a:t>
            </a:r>
          </a:p>
          <a:p>
            <a:endParaRPr lang="da-DK" sz="2000" b="1" dirty="0">
              <a:solidFill>
                <a:srgbClr val="006654"/>
              </a:solidFill>
            </a:endParaRPr>
          </a:p>
          <a:p>
            <a:r>
              <a:rPr lang="en-GB" sz="2000" b="1" i="1" dirty="0">
                <a:solidFill>
                  <a:srgbClr val="002060"/>
                </a:solidFill>
              </a:rPr>
              <a:t>Objective</a:t>
            </a:r>
            <a:r>
              <a:rPr lang="en-GB" sz="2000" dirty="0">
                <a:solidFill>
                  <a:srgbClr val="002060"/>
                </a:solidFill>
              </a:rPr>
              <a:t>: To improve the availability and access to environmental information to the benefit of effective and knowledge-based policy-making</a:t>
            </a:r>
            <a:endParaRPr lang="da-DK" sz="2000" b="1" dirty="0">
              <a:solidFill>
                <a:srgbClr val="006654"/>
              </a:solidFill>
            </a:endParaRPr>
          </a:p>
          <a:p>
            <a:endParaRPr lang="da-DK" sz="2000" b="1" dirty="0">
              <a:solidFill>
                <a:schemeClr val="accent2"/>
              </a:solidFill>
            </a:endParaRPr>
          </a:p>
          <a:p>
            <a:r>
              <a:rPr lang="da-DK" sz="2000" b="1" dirty="0">
                <a:solidFill>
                  <a:schemeClr val="accent2"/>
                </a:solidFill>
              </a:rPr>
              <a:t>Indicator set, data flows			4 years (2016-2020)  H2020 indicator-based assessment 	9 countries 	</a:t>
            </a:r>
          </a:p>
          <a:p>
            <a:r>
              <a:rPr lang="en-GB" sz="2000" b="1" dirty="0">
                <a:solidFill>
                  <a:schemeClr val="accent2"/>
                </a:solidFill>
              </a:rPr>
              <a:t>Reporting infrastructure			€4.2 M </a:t>
            </a:r>
            <a:endParaRPr lang="da-DK" sz="2000" b="1" dirty="0">
              <a:solidFill>
                <a:srgbClr val="006654"/>
              </a:solidFill>
            </a:endParaRPr>
          </a:p>
          <a:p>
            <a:r>
              <a:rPr lang="da-DK" sz="2000" b="1" dirty="0">
                <a:solidFill>
                  <a:schemeClr val="accent2"/>
                </a:solidFill>
              </a:rPr>
              <a:t>		</a:t>
            </a:r>
          </a:p>
          <a:p>
            <a:r>
              <a:rPr lang="en-GB" sz="2000" b="1" dirty="0">
                <a:solidFill>
                  <a:schemeClr val="accent2"/>
                </a:solidFill>
              </a:rPr>
              <a:t>				</a:t>
            </a:r>
          </a:p>
        </p:txBody>
      </p:sp>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599007" y="6309007"/>
            <a:ext cx="2437399" cy="489656"/>
          </a:xfrm>
          <a:prstGeom prst="rect">
            <a:avLst/>
          </a:prstGeom>
        </p:spPr>
      </p:pic>
      <p:pic>
        <p:nvPicPr>
          <p:cNvPr id="9" name="Picture 8" descr="C:\Users\stomasina\AppData\Local\Microsoft\Windows\Temporary Internet Files\Content.Outlook\IX13HL5J\UNEP MAP colors (00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437" y="6249670"/>
            <a:ext cx="1326515" cy="608330"/>
          </a:xfrm>
          <a:prstGeom prst="rect">
            <a:avLst/>
          </a:prstGeom>
          <a:noFill/>
          <a:ln>
            <a:noFill/>
          </a:ln>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7043" y="889982"/>
            <a:ext cx="4488773" cy="5153085"/>
          </a:xfrm>
          <a:prstGeom prst="rect">
            <a:avLst/>
          </a:prstGeom>
        </p:spPr>
      </p:pic>
      <p:sp>
        <p:nvSpPr>
          <p:cNvPr id="2" name="TextBox 1"/>
          <p:cNvSpPr txBox="1"/>
          <p:nvPr/>
        </p:nvSpPr>
        <p:spPr>
          <a:xfrm>
            <a:off x="3049825" y="2721298"/>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5339141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07242" y="-23443"/>
            <a:ext cx="10515600" cy="1325563"/>
          </a:xfrm>
        </p:spPr>
        <p:txBody>
          <a:bodyPr>
            <a:normAutofit/>
          </a:bodyPr>
          <a:lstStyle/>
          <a:p>
            <a:pPr eaLnBrk="1" hangingPunct="1">
              <a:defRPr/>
            </a:pPr>
            <a:r>
              <a:rPr lang="da-DK" sz="3200" b="1" dirty="0">
                <a:solidFill>
                  <a:schemeClr val="accent1"/>
                </a:solidFill>
                <a:latin typeface="+mn-lt"/>
                <a:ea typeface="+mn-ea"/>
                <a:cs typeface="+mn-cs"/>
              </a:rPr>
              <a:t>What is an environmental assessment?</a:t>
            </a:r>
          </a:p>
        </p:txBody>
      </p:sp>
      <p:sp>
        <p:nvSpPr>
          <p:cNvPr id="7171" name="Text Box 3"/>
          <p:cNvSpPr txBox="1">
            <a:spLocks noChangeArrowheads="1"/>
          </p:cNvSpPr>
          <p:nvPr/>
        </p:nvSpPr>
        <p:spPr bwMode="auto">
          <a:xfrm>
            <a:off x="2772508" y="4957397"/>
            <a:ext cx="7505700" cy="1107996"/>
          </a:xfrm>
          <a:prstGeom prst="rect">
            <a:avLst/>
          </a:prstGeom>
          <a:noFill/>
          <a:ln>
            <a:noFill/>
          </a:ln>
          <a:effectLst/>
          <a:extLst>
            <a:ext uri="{909E8E84-426E-40DD-AFC4-6F175D3DCCD1}">
              <a14:hiddenFill xmlns:a14="http://schemas.microsoft.com/office/drawing/2010/main">
                <a:solidFill>
                  <a:srgbClr val="E6E7F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lnSpc>
                <a:spcPct val="150000"/>
              </a:lnSpc>
              <a:defRPr/>
            </a:pPr>
            <a:r>
              <a:rPr lang="de-DE" altLang="en-US" sz="2200" b="1" dirty="0">
                <a:solidFill>
                  <a:srgbClr val="009793"/>
                </a:solidFill>
                <a:latin typeface="Calibri" panose="020F0502020204030204" pitchFamily="34" charset="0"/>
                <a:cs typeface="Arial" pitchFamily="34" charset="0"/>
              </a:rPr>
              <a:t>An assessment is not </a:t>
            </a:r>
            <a:r>
              <a:rPr lang="de-DE" altLang="en-US" sz="2200" dirty="0">
                <a:latin typeface="Calibri" panose="020F0502020204030204" pitchFamily="34" charset="0"/>
                <a:cs typeface="Arial" pitchFamily="34" charset="0"/>
              </a:rPr>
              <a:t>a research project, review paper, or advocacy piece</a:t>
            </a:r>
          </a:p>
        </p:txBody>
      </p:sp>
      <p:cxnSp>
        <p:nvCxnSpPr>
          <p:cNvPr id="5" name="Straight Connector 4"/>
          <p:cNvCxnSpPr/>
          <p:nvPr/>
        </p:nvCxnSpPr>
        <p:spPr>
          <a:xfrm>
            <a:off x="307242" y="1029677"/>
            <a:ext cx="9154258" cy="0"/>
          </a:xfrm>
          <a:prstGeom prst="line">
            <a:avLst/>
          </a:prstGeom>
          <a:ln w="76200">
            <a:solidFill>
              <a:srgbClr val="6FBFBD"/>
            </a:solidFill>
          </a:ln>
        </p:spPr>
        <p:style>
          <a:lnRef idx="1">
            <a:schemeClr val="accent1"/>
          </a:lnRef>
          <a:fillRef idx="0">
            <a:schemeClr val="accent1"/>
          </a:fillRef>
          <a:effectRef idx="0">
            <a:schemeClr val="accent1"/>
          </a:effectRef>
          <a:fontRef idx="minor">
            <a:schemeClr val="tx1"/>
          </a:fontRef>
        </p:style>
      </p:cxnSp>
      <p:sp>
        <p:nvSpPr>
          <p:cNvPr id="7" name="Text Box 3"/>
          <p:cNvSpPr txBox="1">
            <a:spLocks noChangeArrowheads="1"/>
          </p:cNvSpPr>
          <p:nvPr/>
        </p:nvSpPr>
        <p:spPr bwMode="auto">
          <a:xfrm>
            <a:off x="1914380" y="1496691"/>
            <a:ext cx="8376138" cy="3160096"/>
          </a:xfrm>
          <a:prstGeom prst="rect">
            <a:avLst/>
          </a:prstGeom>
          <a:noFill/>
          <a:ln>
            <a:noFill/>
          </a:ln>
          <a:effectLst/>
          <a:extLst>
            <a:ext uri="{909E8E84-426E-40DD-AFC4-6F175D3DCCD1}">
              <a14:hiddenFill xmlns:a14="http://schemas.microsoft.com/office/drawing/2010/main">
                <a:solidFill>
                  <a:srgbClr val="E6E7F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just" eaLnBrk="1" hangingPunct="1">
              <a:lnSpc>
                <a:spcPct val="150000"/>
              </a:lnSpc>
              <a:defRPr/>
            </a:pPr>
            <a:r>
              <a:rPr lang="en-GB" altLang="en-US" sz="2200" b="1" dirty="0">
                <a:solidFill>
                  <a:srgbClr val="009793"/>
                </a:solidFill>
                <a:latin typeface="Calibri" panose="020F0502020204030204" pitchFamily="34" charset="0"/>
                <a:cs typeface="Arial" pitchFamily="34" charset="0"/>
              </a:rPr>
              <a:t>An </a:t>
            </a:r>
            <a:r>
              <a:rPr lang="en-GB" altLang="en-US" sz="2200" b="1" dirty="0">
                <a:solidFill>
                  <a:srgbClr val="009793"/>
                </a:solidFill>
                <a:latin typeface="Calibri" pitchFamily="34" charset="0"/>
              </a:rPr>
              <a:t>assessment </a:t>
            </a:r>
            <a:r>
              <a:rPr lang="en-GB" altLang="en-US" sz="2200" b="1" dirty="0">
                <a:solidFill>
                  <a:srgbClr val="009793"/>
                </a:solidFill>
                <a:latin typeface="Calibri" panose="020F0502020204030204" pitchFamily="34" charset="0"/>
                <a:cs typeface="Arial" pitchFamily="34" charset="0"/>
              </a:rPr>
              <a:t>is </a:t>
            </a:r>
            <a:r>
              <a:rPr lang="en-GB" altLang="en-US" sz="2200" dirty="0">
                <a:latin typeface="Calibri" panose="020F0502020204030204" pitchFamily="34" charset="0"/>
                <a:cs typeface="Arial" pitchFamily="34" charset="0"/>
              </a:rPr>
              <a:t>… the entire analytical process for undertaking a critical </a:t>
            </a:r>
            <a:r>
              <a:rPr lang="en-GB" altLang="en-US" sz="2200" u="sng" dirty="0">
                <a:latin typeface="Calibri" panose="020F0502020204030204" pitchFamily="34" charset="0"/>
                <a:cs typeface="Arial" pitchFamily="34" charset="0"/>
              </a:rPr>
              <a:t>objective</a:t>
            </a:r>
            <a:r>
              <a:rPr lang="en-GB" altLang="en-US" sz="2200" dirty="0">
                <a:latin typeface="Calibri" panose="020F0502020204030204" pitchFamily="34" charset="0"/>
                <a:cs typeface="Arial" pitchFamily="34" charset="0"/>
              </a:rPr>
              <a:t> evaluation and analysis of data and information designed to meet user needs and support </a:t>
            </a:r>
            <a:r>
              <a:rPr lang="en-GB" altLang="en-US" sz="2200" u="sng" dirty="0">
                <a:latin typeface="Calibri" panose="020F0502020204030204" pitchFamily="34" charset="0"/>
                <a:cs typeface="Arial" pitchFamily="34" charset="0"/>
              </a:rPr>
              <a:t>decision-making</a:t>
            </a:r>
            <a:r>
              <a:rPr lang="en-GB" altLang="en-US" sz="2200" dirty="0">
                <a:latin typeface="Calibri" panose="020F0502020204030204" pitchFamily="34" charset="0"/>
                <a:cs typeface="Arial" pitchFamily="34" charset="0"/>
              </a:rPr>
              <a:t>. It applies the </a:t>
            </a:r>
            <a:r>
              <a:rPr lang="en-GB" altLang="en-US" sz="2200" u="sng" dirty="0">
                <a:latin typeface="Calibri" panose="020F0502020204030204" pitchFamily="34" charset="0"/>
                <a:cs typeface="Arial" pitchFamily="34" charset="0"/>
              </a:rPr>
              <a:t>judgement</a:t>
            </a:r>
            <a:r>
              <a:rPr lang="en-GB" altLang="en-US" sz="2200" dirty="0">
                <a:latin typeface="Calibri" panose="020F0502020204030204" pitchFamily="34" charset="0"/>
                <a:cs typeface="Arial" pitchFamily="34" charset="0"/>
              </a:rPr>
              <a:t> of experts to existing knowledge to provide scientifically credible answers to policy relevant questions, quantifying where possible the level of confidence.</a:t>
            </a:r>
            <a:endParaRPr lang="de-DE" altLang="en-US" sz="2200" dirty="0">
              <a:latin typeface="Calibri" panose="020F0502020204030204" pitchFamily="34" charset="0"/>
              <a:cs typeface="Arial" pitchFamily="34" charset="0"/>
            </a:endParaRPr>
          </a:p>
        </p:txBody>
      </p:sp>
      <p:sp>
        <p:nvSpPr>
          <p:cNvPr id="8" name="Notched Right Arrow 7"/>
          <p:cNvSpPr/>
          <p:nvPr/>
        </p:nvSpPr>
        <p:spPr>
          <a:xfrm>
            <a:off x="1902070" y="5178671"/>
            <a:ext cx="671146" cy="665285"/>
          </a:xfrm>
          <a:prstGeom prst="notchedRightArrow">
            <a:avLst/>
          </a:prstGeom>
          <a:solidFill>
            <a:srgbClr val="6FBFB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1662">
              <a:solidFill>
                <a:schemeClr val="tx1"/>
              </a:solidFill>
            </a:endParaRPr>
          </a:p>
        </p:txBody>
      </p:sp>
      <p:sp>
        <p:nvSpPr>
          <p:cNvPr id="9" name="Text Box 3"/>
          <p:cNvSpPr txBox="1">
            <a:spLocks noChangeArrowheads="1"/>
          </p:cNvSpPr>
          <p:nvPr/>
        </p:nvSpPr>
        <p:spPr bwMode="auto">
          <a:xfrm>
            <a:off x="1907931" y="4554417"/>
            <a:ext cx="8376138" cy="296941"/>
          </a:xfrm>
          <a:prstGeom prst="rect">
            <a:avLst/>
          </a:prstGeom>
          <a:noFill/>
          <a:ln>
            <a:noFill/>
          </a:ln>
          <a:effectLst/>
          <a:extLst>
            <a:ext uri="{909E8E84-426E-40DD-AFC4-6F175D3DCCD1}">
              <a14:hiddenFill xmlns:a14="http://schemas.microsoft.com/office/drawing/2010/main">
                <a:solidFill>
                  <a:srgbClr val="E6E7F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spAutoFit/>
          </a:bodyPr>
          <a:lstStyle>
            <a:lvl1pPr marL="355600" indent="-355600">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1" charset="-128"/>
              </a:defRPr>
            </a:lvl9pPr>
          </a:lstStyle>
          <a:p>
            <a:pPr marL="0" indent="0" algn="r">
              <a:lnSpc>
                <a:spcPct val="120000"/>
              </a:lnSpc>
              <a:defRPr/>
            </a:pPr>
            <a:r>
              <a:rPr lang="en-GB" sz="1108" dirty="0">
                <a:solidFill>
                  <a:schemeClr val="bg1">
                    <a:lumMod val="50000"/>
                  </a:schemeClr>
                </a:solidFill>
                <a:latin typeface="Trebuchet MS" pitchFamily="34" charset="0"/>
                <a:cs typeface="Arial" charset="0"/>
              </a:rPr>
              <a:t>Source: UNEP IEA Training Manual</a:t>
            </a:r>
            <a:endParaRPr lang="de-DE" sz="1108" dirty="0">
              <a:solidFill>
                <a:schemeClr val="bg1">
                  <a:lumMod val="50000"/>
                </a:schemeClr>
              </a:solidFill>
              <a:latin typeface="Trebuchet MS" pitchFamily="34" charset="0"/>
              <a:cs typeface="Arial" charset="0"/>
            </a:endParaRPr>
          </a:p>
        </p:txBody>
      </p:sp>
      <p:pic>
        <p:nvPicPr>
          <p:cNvPr id="10" name="Picture 9"/>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221201" y="6118411"/>
            <a:ext cx="2437399" cy="489656"/>
          </a:xfrm>
          <a:prstGeom prst="rect">
            <a:avLst/>
          </a:prstGeom>
        </p:spPr>
      </p:pic>
      <p:pic>
        <p:nvPicPr>
          <p:cNvPr id="11" name="Picture 10" descr="C:\Users\stomasina\AppData\Local\Microsoft\Windows\Temporary Internet Files\Content.Outlook\IX13HL5J\UNEP MAP colors (00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769542" y="6079171"/>
            <a:ext cx="1326515" cy="608330"/>
          </a:xfrm>
          <a:prstGeom prst="rect">
            <a:avLst/>
          </a:prstGeom>
          <a:noFill/>
          <a:ln>
            <a:noFill/>
          </a:ln>
        </p:spPr>
      </p:pic>
    </p:spTree>
    <p:extLst>
      <p:ext uri="{BB962C8B-B14F-4D97-AF65-F5344CB8AC3E}">
        <p14:creationId xmlns:p14="http://schemas.microsoft.com/office/powerpoint/2010/main" val="25865078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2120" y="196217"/>
            <a:ext cx="11079480" cy="800734"/>
          </a:xfrm>
        </p:spPr>
        <p:txBody>
          <a:bodyPr>
            <a:noAutofit/>
          </a:bodyPr>
          <a:lstStyle/>
          <a:p>
            <a:pPr eaLnBrk="1" hangingPunct="1">
              <a:defRPr/>
            </a:pPr>
            <a:r>
              <a:rPr lang="da-DK" sz="3200" b="1" dirty="0">
                <a:solidFill>
                  <a:schemeClr val="accent1"/>
                </a:solidFill>
                <a:latin typeface="+mn-lt"/>
                <a:ea typeface="+mn-ea"/>
                <a:cs typeface="+mn-cs"/>
              </a:rPr>
              <a:t>Characteristics of integrated environmental assessments</a:t>
            </a:r>
          </a:p>
        </p:txBody>
      </p:sp>
      <p:sp>
        <p:nvSpPr>
          <p:cNvPr id="7171" name="Text Box 3"/>
          <p:cNvSpPr txBox="1">
            <a:spLocks noChangeArrowheads="1"/>
          </p:cNvSpPr>
          <p:nvPr/>
        </p:nvSpPr>
        <p:spPr bwMode="auto">
          <a:xfrm>
            <a:off x="1915886" y="1240972"/>
            <a:ext cx="8368183" cy="4662815"/>
          </a:xfrm>
          <a:prstGeom prst="rect">
            <a:avLst/>
          </a:prstGeom>
          <a:noFill/>
          <a:ln>
            <a:noFill/>
          </a:ln>
          <a:effectLst/>
          <a:extLst>
            <a:ext uri="{909E8E84-426E-40DD-AFC4-6F175D3DCCD1}">
              <a14:hiddenFill xmlns:a14="http://schemas.microsoft.com/office/drawing/2010/main">
                <a:solidFill>
                  <a:srgbClr val="E6E7F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lnSpc>
                <a:spcPct val="150000"/>
              </a:lnSpc>
              <a:defRPr/>
            </a:pPr>
            <a:r>
              <a:rPr lang="en-GB" sz="2200" dirty="0">
                <a:latin typeface="Calibri" panose="020F0502020204030204" pitchFamily="34" charset="0"/>
                <a:cs typeface="Arial" charset="0"/>
              </a:rPr>
              <a:t>In striving to be </a:t>
            </a:r>
            <a:r>
              <a:rPr lang="en-GB" sz="2200" b="1" dirty="0">
                <a:latin typeface="Calibri" panose="020F0502020204030204" pitchFamily="34" charset="0"/>
                <a:cs typeface="Arial" charset="0"/>
              </a:rPr>
              <a:t>credible</a:t>
            </a:r>
            <a:r>
              <a:rPr lang="en-GB" sz="2200" dirty="0">
                <a:latin typeface="Calibri" panose="020F0502020204030204" pitchFamily="34" charset="0"/>
                <a:cs typeface="Arial" charset="0"/>
              </a:rPr>
              <a:t>, </a:t>
            </a:r>
            <a:r>
              <a:rPr lang="en-GB" sz="2200" b="1" dirty="0">
                <a:latin typeface="Calibri" panose="020F0502020204030204" pitchFamily="34" charset="0"/>
                <a:cs typeface="Arial" charset="0"/>
              </a:rPr>
              <a:t>salient</a:t>
            </a:r>
            <a:r>
              <a:rPr lang="en-GB" sz="2200" dirty="0">
                <a:latin typeface="Calibri" panose="020F0502020204030204" pitchFamily="34" charset="0"/>
                <a:cs typeface="Arial" charset="0"/>
              </a:rPr>
              <a:t> and </a:t>
            </a:r>
            <a:r>
              <a:rPr lang="en-GB" sz="2200" b="1" dirty="0">
                <a:latin typeface="Calibri" panose="020F0502020204030204" pitchFamily="34" charset="0"/>
                <a:cs typeface="Arial" charset="0"/>
              </a:rPr>
              <a:t>legitimate</a:t>
            </a:r>
            <a:r>
              <a:rPr lang="en-GB" sz="2200" dirty="0">
                <a:latin typeface="Calibri" panose="020F0502020204030204" pitchFamily="34" charset="0"/>
                <a:cs typeface="Arial" charset="0"/>
              </a:rPr>
              <a:t>, integrated environmental assessments aim for the following characteristics: </a:t>
            </a:r>
          </a:p>
          <a:p>
            <a:pPr eaLnBrk="1" hangingPunct="1">
              <a:lnSpc>
                <a:spcPct val="150000"/>
              </a:lnSpc>
              <a:defRPr/>
            </a:pPr>
            <a:r>
              <a:rPr lang="en-GB" sz="2200" dirty="0">
                <a:latin typeface="Calibri" panose="020F0502020204030204" pitchFamily="34" charset="0"/>
                <a:cs typeface="Arial" charset="0"/>
              </a:rPr>
              <a:t>(1) provide an assessment </a:t>
            </a:r>
            <a:r>
              <a:rPr lang="en-GB" sz="2200" b="1" dirty="0">
                <a:solidFill>
                  <a:srgbClr val="009793"/>
                </a:solidFill>
                <a:latin typeface="Calibri" panose="020F0502020204030204" pitchFamily="34" charset="0"/>
                <a:cs typeface="Arial" charset="0"/>
              </a:rPr>
              <a:t>across thematic issues</a:t>
            </a:r>
          </a:p>
          <a:p>
            <a:pPr eaLnBrk="1" hangingPunct="1">
              <a:lnSpc>
                <a:spcPct val="150000"/>
              </a:lnSpc>
              <a:defRPr/>
            </a:pPr>
            <a:r>
              <a:rPr lang="en-GB" sz="2200" dirty="0">
                <a:latin typeface="Calibri" panose="020F0502020204030204" pitchFamily="34" charset="0"/>
                <a:cs typeface="Arial" charset="0"/>
              </a:rPr>
              <a:t>(2) assess issues </a:t>
            </a:r>
            <a:r>
              <a:rPr lang="en-GB" sz="2200" b="1" dirty="0">
                <a:solidFill>
                  <a:srgbClr val="009793"/>
                </a:solidFill>
                <a:latin typeface="Calibri" panose="020F0502020204030204" pitchFamily="34" charset="0"/>
                <a:cs typeface="Arial" charset="0"/>
              </a:rPr>
              <a:t>across geographical scales</a:t>
            </a:r>
          </a:p>
          <a:p>
            <a:pPr eaLnBrk="1" hangingPunct="1">
              <a:lnSpc>
                <a:spcPct val="150000"/>
              </a:lnSpc>
              <a:defRPr/>
            </a:pPr>
            <a:r>
              <a:rPr lang="en-GB" sz="2200" dirty="0">
                <a:latin typeface="Calibri" panose="020F0502020204030204" pitchFamily="34" charset="0"/>
                <a:cs typeface="Arial" charset="0"/>
              </a:rPr>
              <a:t>(3) address the </a:t>
            </a:r>
            <a:r>
              <a:rPr lang="en-GB" sz="2200" b="1" dirty="0">
                <a:solidFill>
                  <a:srgbClr val="009793"/>
                </a:solidFill>
                <a:latin typeface="Calibri" panose="020F0502020204030204" pitchFamily="34" charset="0"/>
                <a:cs typeface="Arial" charset="0"/>
              </a:rPr>
              <a:t>past, present and future</a:t>
            </a:r>
          </a:p>
          <a:p>
            <a:pPr eaLnBrk="1" hangingPunct="1">
              <a:lnSpc>
                <a:spcPct val="150000"/>
              </a:lnSpc>
              <a:defRPr/>
            </a:pPr>
            <a:r>
              <a:rPr lang="en-GB" sz="2200" dirty="0">
                <a:latin typeface="Calibri" panose="020F0502020204030204" pitchFamily="34" charset="0"/>
                <a:cs typeface="Arial" charset="0"/>
              </a:rPr>
              <a:t>(4) include </a:t>
            </a:r>
            <a:r>
              <a:rPr lang="en-GB" sz="2200" b="1" dirty="0">
                <a:solidFill>
                  <a:srgbClr val="009793"/>
                </a:solidFill>
                <a:latin typeface="Calibri" panose="020F0502020204030204" pitchFamily="34" charset="0"/>
                <a:cs typeface="Arial" charset="0"/>
              </a:rPr>
              <a:t>stakeholder perspectives</a:t>
            </a:r>
          </a:p>
          <a:p>
            <a:pPr eaLnBrk="1" hangingPunct="1">
              <a:lnSpc>
                <a:spcPct val="150000"/>
              </a:lnSpc>
              <a:defRPr/>
            </a:pPr>
            <a:r>
              <a:rPr lang="en-GB" sz="2200" dirty="0">
                <a:latin typeface="Calibri" panose="020F0502020204030204" pitchFamily="34" charset="0"/>
                <a:cs typeface="Arial" charset="0"/>
              </a:rPr>
              <a:t>(5) be </a:t>
            </a:r>
            <a:r>
              <a:rPr lang="en-GB" sz="2200" b="1" dirty="0">
                <a:solidFill>
                  <a:srgbClr val="009793"/>
                </a:solidFill>
                <a:latin typeface="Calibri" panose="020F0502020204030204" pitchFamily="34" charset="0"/>
                <a:cs typeface="Arial" charset="0"/>
              </a:rPr>
              <a:t>multidisciplinary </a:t>
            </a:r>
            <a:r>
              <a:rPr lang="en-GB" sz="2200" dirty="0">
                <a:latin typeface="Calibri" panose="020F0502020204030204" pitchFamily="34" charset="0"/>
                <a:cs typeface="Arial" charset="0"/>
              </a:rPr>
              <a:t>in their analytical approaches</a:t>
            </a:r>
          </a:p>
          <a:p>
            <a:pPr eaLnBrk="1" hangingPunct="1">
              <a:lnSpc>
                <a:spcPct val="150000"/>
              </a:lnSpc>
              <a:defRPr/>
            </a:pPr>
            <a:r>
              <a:rPr lang="en-GB" sz="2200" dirty="0">
                <a:latin typeface="Calibri" panose="020F0502020204030204" pitchFamily="34" charset="0"/>
                <a:cs typeface="Arial" charset="0"/>
              </a:rPr>
              <a:t>(6) be for the benefit </a:t>
            </a:r>
            <a:r>
              <a:rPr lang="en-GB" sz="2200" b="1" dirty="0">
                <a:solidFill>
                  <a:srgbClr val="009793"/>
                </a:solidFill>
                <a:latin typeface="Calibri" panose="020F0502020204030204" pitchFamily="34" charset="0"/>
                <a:cs typeface="Arial" charset="0"/>
              </a:rPr>
              <a:t>for decision-making </a:t>
            </a:r>
          </a:p>
          <a:p>
            <a:pPr eaLnBrk="1" hangingPunct="1">
              <a:lnSpc>
                <a:spcPct val="150000"/>
              </a:lnSpc>
              <a:defRPr/>
            </a:pPr>
            <a:r>
              <a:rPr lang="en-GB" sz="2200" dirty="0">
                <a:latin typeface="Calibri" panose="020F0502020204030204" pitchFamily="34" charset="0"/>
                <a:cs typeface="Arial" charset="0"/>
              </a:rPr>
              <a:t>(7) be </a:t>
            </a:r>
            <a:r>
              <a:rPr lang="en-GB" sz="2200" b="1" dirty="0">
                <a:solidFill>
                  <a:srgbClr val="009793"/>
                </a:solidFill>
                <a:latin typeface="Calibri" panose="020F0502020204030204" pitchFamily="34" charset="0"/>
                <a:cs typeface="Arial" charset="0"/>
              </a:rPr>
              <a:t>transparent</a:t>
            </a:r>
            <a:r>
              <a:rPr lang="en-GB" sz="2200" b="1" dirty="0">
                <a:solidFill>
                  <a:srgbClr val="006699"/>
                </a:solidFill>
                <a:latin typeface="Calibri" panose="020F0502020204030204" pitchFamily="34" charset="0"/>
                <a:cs typeface="Arial" charset="0"/>
              </a:rPr>
              <a:t> </a:t>
            </a:r>
            <a:r>
              <a:rPr lang="en-GB" sz="2200" dirty="0">
                <a:latin typeface="Calibri" panose="020F0502020204030204" pitchFamily="34" charset="0"/>
                <a:cs typeface="Arial" charset="0"/>
              </a:rPr>
              <a:t>(re: values, assumptions and uncertainties)</a:t>
            </a:r>
          </a:p>
        </p:txBody>
      </p:sp>
    </p:spTree>
    <p:extLst>
      <p:ext uri="{BB962C8B-B14F-4D97-AF65-F5344CB8AC3E}">
        <p14:creationId xmlns:p14="http://schemas.microsoft.com/office/powerpoint/2010/main" val="26735946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788718" y="39011"/>
            <a:ext cx="7765420" cy="490423"/>
          </a:xfrm>
        </p:spPr>
        <p:txBody>
          <a:bodyPr>
            <a:noAutofit/>
          </a:bodyPr>
          <a:lstStyle/>
          <a:p>
            <a:pPr defTabSz="844083" fontAlgn="base">
              <a:spcBef>
                <a:spcPct val="0"/>
              </a:spcBef>
              <a:spcAft>
                <a:spcPct val="0"/>
              </a:spcAft>
            </a:pPr>
            <a:r>
              <a:rPr lang="en-GB" sz="3200" dirty="0">
                <a:solidFill>
                  <a:schemeClr val="bg1"/>
                </a:solidFill>
              </a:rPr>
              <a:t>How do we do it and how has this changed?</a:t>
            </a:r>
          </a:p>
        </p:txBody>
      </p:sp>
      <p:sp>
        <p:nvSpPr>
          <p:cNvPr id="13" name="Rectangle 2"/>
          <p:cNvSpPr>
            <a:spLocks noChangeArrowheads="1"/>
          </p:cNvSpPr>
          <p:nvPr/>
        </p:nvSpPr>
        <p:spPr bwMode="auto">
          <a:xfrm>
            <a:off x="1906789" y="529645"/>
            <a:ext cx="8440615" cy="110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692" tIns="0" rIns="0" bIns="33231" anchor="b"/>
          <a:lstStyle>
            <a:lvl1pPr marL="177800"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endParaRPr lang="en-GB" altLang="en-US" sz="1846">
              <a:solidFill>
                <a:prstClr val="black"/>
              </a:solidFill>
              <a:latin typeface="Trebuchet MS" panose="020B0603020202020204" pitchFamily="34" charset="0"/>
            </a:endParaRPr>
          </a:p>
        </p:txBody>
      </p:sp>
      <p:pic>
        <p:nvPicPr>
          <p:cNvPr id="6" name="Picture 5"/>
          <p:cNvPicPr>
            <a:picLocks noChangeAspect="1"/>
          </p:cNvPicPr>
          <p:nvPr/>
        </p:nvPicPr>
        <p:blipFill rotWithShape="1">
          <a:blip r:embed="rId3"/>
          <a:srcRect l="8480" t="13305" r="24020" b="49335"/>
          <a:stretch/>
        </p:blipFill>
        <p:spPr>
          <a:xfrm>
            <a:off x="956468" y="733401"/>
            <a:ext cx="8676754" cy="3841947"/>
          </a:xfrm>
          <a:prstGeom prst="rect">
            <a:avLst/>
          </a:prstGeom>
        </p:spPr>
      </p:pic>
      <p:sp>
        <p:nvSpPr>
          <p:cNvPr id="7" name="TextBox 6"/>
          <p:cNvSpPr txBox="1"/>
          <p:nvPr/>
        </p:nvSpPr>
        <p:spPr>
          <a:xfrm>
            <a:off x="276611" y="168603"/>
            <a:ext cx="8642429" cy="622606"/>
          </a:xfrm>
          <a:prstGeom prst="rect">
            <a:avLst/>
          </a:prstGeom>
          <a:solidFill>
            <a:schemeClr val="bg1"/>
          </a:solidFill>
        </p:spPr>
        <p:txBody>
          <a:bodyPr wrap="square" rtlCol="0">
            <a:spAutoFit/>
          </a:bodyPr>
          <a:lstStyle/>
          <a:p>
            <a:pPr fontAlgn="base">
              <a:spcBef>
                <a:spcPct val="0"/>
              </a:spcBef>
              <a:spcAft>
                <a:spcPct val="0"/>
              </a:spcAft>
            </a:pPr>
            <a:r>
              <a:rPr lang="en-GB" sz="3446" b="1" dirty="0">
                <a:solidFill>
                  <a:srgbClr val="002060"/>
                </a:solidFill>
              </a:rPr>
              <a:t>Building knowledge</a:t>
            </a:r>
          </a:p>
        </p:txBody>
      </p:sp>
      <p:sp>
        <p:nvSpPr>
          <p:cNvPr id="8" name="Text Box 3"/>
          <p:cNvSpPr txBox="1">
            <a:spLocks noChangeArrowheads="1"/>
          </p:cNvSpPr>
          <p:nvPr/>
        </p:nvSpPr>
        <p:spPr bwMode="auto">
          <a:xfrm>
            <a:off x="3002440" y="6348586"/>
            <a:ext cx="8376138" cy="296941"/>
          </a:xfrm>
          <a:prstGeom prst="rect">
            <a:avLst/>
          </a:prstGeom>
          <a:noFill/>
          <a:ln>
            <a:noFill/>
          </a:ln>
          <a:effectLst/>
          <a:extLst>
            <a:ext uri="{909E8E84-426E-40DD-AFC4-6F175D3DCCD1}">
              <a14:hiddenFill xmlns:a14="http://schemas.microsoft.com/office/drawing/2010/main">
                <a:solidFill>
                  <a:srgbClr val="E6E7F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spAutoFit/>
          </a:bodyPr>
          <a:lstStyle>
            <a:lvl1pPr marL="355600" indent="-355600">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1" charset="-128"/>
              </a:defRPr>
            </a:lvl9pPr>
          </a:lstStyle>
          <a:p>
            <a:pPr marL="0" indent="0" algn="r">
              <a:lnSpc>
                <a:spcPct val="120000"/>
              </a:lnSpc>
              <a:defRPr/>
            </a:pPr>
            <a:r>
              <a:rPr lang="en-GB" sz="1108" dirty="0">
                <a:solidFill>
                  <a:schemeClr val="bg1">
                    <a:lumMod val="50000"/>
                  </a:schemeClr>
                </a:solidFill>
                <a:latin typeface="Trebuchet MS" pitchFamily="34" charset="0"/>
                <a:cs typeface="Arial" charset="0"/>
              </a:rPr>
              <a:t>Source: EEA</a:t>
            </a:r>
            <a:endParaRPr lang="de-DE" sz="1108" dirty="0">
              <a:solidFill>
                <a:schemeClr val="bg1">
                  <a:lumMod val="50000"/>
                </a:schemeClr>
              </a:solidFill>
              <a:latin typeface="Trebuchet MS" pitchFamily="34" charset="0"/>
              <a:cs typeface="Arial" charset="0"/>
            </a:endParaRP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4396" y="4653334"/>
            <a:ext cx="7820898" cy="1531181"/>
          </a:xfrm>
          <a:prstGeom prst="rect">
            <a:avLst/>
          </a:prstGeom>
        </p:spPr>
      </p:pic>
      <p:cxnSp>
        <p:nvCxnSpPr>
          <p:cNvPr id="11" name="Straight Connector 10"/>
          <p:cNvCxnSpPr/>
          <p:nvPr/>
        </p:nvCxnSpPr>
        <p:spPr>
          <a:xfrm>
            <a:off x="276611" y="791209"/>
            <a:ext cx="9144000" cy="0"/>
          </a:xfrm>
          <a:prstGeom prst="line">
            <a:avLst/>
          </a:prstGeom>
          <a:ln w="76200">
            <a:solidFill>
              <a:srgbClr val="6FBFBD"/>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9554138" y="6270600"/>
            <a:ext cx="2345941" cy="471283"/>
          </a:xfrm>
          <a:prstGeom prst="rect">
            <a:avLst/>
          </a:prstGeom>
        </p:spPr>
      </p:pic>
      <p:pic>
        <p:nvPicPr>
          <p:cNvPr id="12" name="Picture 11" descr="C:\Users\stomasina\AppData\Local\Microsoft\Windows\Temporary Internet Files\Content.Outlook\IX13HL5J\UNEP MAP colors (002).jpg"/>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10659" y="6184726"/>
            <a:ext cx="1278581" cy="557157"/>
          </a:xfrm>
          <a:prstGeom prst="rect">
            <a:avLst/>
          </a:prstGeom>
          <a:noFill/>
          <a:ln>
            <a:noFill/>
          </a:ln>
        </p:spPr>
      </p:pic>
    </p:spTree>
    <p:extLst>
      <p:ext uri="{BB962C8B-B14F-4D97-AF65-F5344CB8AC3E}">
        <p14:creationId xmlns:p14="http://schemas.microsoft.com/office/powerpoint/2010/main" val="3666030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TextBox 1"/>
          <p:cNvSpPr txBox="1">
            <a:spLocks noChangeArrowheads="1"/>
          </p:cNvSpPr>
          <p:nvPr/>
        </p:nvSpPr>
        <p:spPr bwMode="auto">
          <a:xfrm>
            <a:off x="254887" y="90388"/>
            <a:ext cx="886968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fontAlgn="base">
              <a:spcBef>
                <a:spcPct val="0"/>
              </a:spcBef>
              <a:spcAft>
                <a:spcPct val="0"/>
              </a:spcAft>
              <a:buNone/>
            </a:pPr>
            <a:r>
              <a:rPr lang="en-GB" altLang="en-US" b="1" dirty="0">
                <a:solidFill>
                  <a:schemeClr val="accent1"/>
                </a:solidFill>
                <a:latin typeface="+mn-lt"/>
              </a:rPr>
              <a:t>DPSIR – going beyond state of the environment</a:t>
            </a:r>
          </a:p>
        </p:txBody>
      </p:sp>
      <p:grpSp>
        <p:nvGrpSpPr>
          <p:cNvPr id="2" name="Group 1"/>
          <p:cNvGrpSpPr/>
          <p:nvPr/>
        </p:nvGrpSpPr>
        <p:grpSpPr>
          <a:xfrm>
            <a:off x="2141300" y="1489167"/>
            <a:ext cx="7612300" cy="4397009"/>
            <a:chOff x="617300" y="1974904"/>
            <a:chExt cx="6867713" cy="3911271"/>
          </a:xfrm>
        </p:grpSpPr>
        <p:sp>
          <p:nvSpPr>
            <p:cNvPr id="3" name="Oval 2"/>
            <p:cNvSpPr/>
            <p:nvPr/>
          </p:nvSpPr>
          <p:spPr>
            <a:xfrm>
              <a:off x="617300" y="4397171"/>
              <a:ext cx="1413062" cy="1413062"/>
            </a:xfrm>
            <a:prstGeom prst="ellipse">
              <a:avLst/>
            </a:prstGeom>
            <a:solidFill>
              <a:srgbClr val="005E9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477" b="1" dirty="0">
                  <a:solidFill>
                    <a:schemeClr val="tx1"/>
                  </a:solidFill>
                </a:rPr>
                <a:t>Drivers</a:t>
              </a:r>
            </a:p>
          </p:txBody>
        </p:sp>
        <p:sp>
          <p:nvSpPr>
            <p:cNvPr id="9" name="Arc 3"/>
            <p:cNvSpPr/>
            <p:nvPr/>
          </p:nvSpPr>
          <p:spPr>
            <a:xfrm rot="18107540">
              <a:off x="3581854" y="2085976"/>
              <a:ext cx="1091279" cy="3634914"/>
            </a:xfrm>
            <a:custGeom>
              <a:avLst/>
              <a:gdLst>
                <a:gd name="connsiteX0" fmla="*/ 503766 w 1007533"/>
                <a:gd name="connsiteY0" fmla="*/ 0 h 1007533"/>
                <a:gd name="connsiteX1" fmla="*/ 1007533 w 1007533"/>
                <a:gd name="connsiteY1" fmla="*/ 503767 h 1007533"/>
                <a:gd name="connsiteX2" fmla="*/ 503767 w 1007533"/>
                <a:gd name="connsiteY2" fmla="*/ 503767 h 1007533"/>
                <a:gd name="connsiteX3" fmla="*/ 503766 w 1007533"/>
                <a:gd name="connsiteY3" fmla="*/ 0 h 1007533"/>
                <a:gd name="connsiteX0" fmla="*/ 503766 w 1007533"/>
                <a:gd name="connsiteY0" fmla="*/ 0 h 1007533"/>
                <a:gd name="connsiteX1" fmla="*/ 1007533 w 1007533"/>
                <a:gd name="connsiteY1" fmla="*/ 503767 h 1007533"/>
                <a:gd name="connsiteX0" fmla="*/ 0 w 579967"/>
                <a:gd name="connsiteY0" fmla="*/ 0 h 698500"/>
                <a:gd name="connsiteX1" fmla="*/ 503767 w 579967"/>
                <a:gd name="connsiteY1" fmla="*/ 503767 h 698500"/>
                <a:gd name="connsiteX2" fmla="*/ 1 w 579967"/>
                <a:gd name="connsiteY2" fmla="*/ 503767 h 698500"/>
                <a:gd name="connsiteX3" fmla="*/ 0 w 579967"/>
                <a:gd name="connsiteY3" fmla="*/ 0 h 698500"/>
                <a:gd name="connsiteX0" fmla="*/ 0 w 579967"/>
                <a:gd name="connsiteY0" fmla="*/ 0 h 698500"/>
                <a:gd name="connsiteX1" fmla="*/ 579967 w 579967"/>
                <a:gd name="connsiteY1" fmla="*/ 698500 h 698500"/>
                <a:gd name="connsiteX0" fmla="*/ 0 w 579967"/>
                <a:gd name="connsiteY0" fmla="*/ 0 h 698500"/>
                <a:gd name="connsiteX1" fmla="*/ 503767 w 579967"/>
                <a:gd name="connsiteY1" fmla="*/ 503767 h 698500"/>
                <a:gd name="connsiteX2" fmla="*/ 314327 w 579967"/>
                <a:gd name="connsiteY2" fmla="*/ 489794 h 698500"/>
                <a:gd name="connsiteX3" fmla="*/ 0 w 579967"/>
                <a:gd name="connsiteY3" fmla="*/ 0 h 698500"/>
                <a:gd name="connsiteX0" fmla="*/ 0 w 579967"/>
                <a:gd name="connsiteY0" fmla="*/ 0 h 698500"/>
                <a:gd name="connsiteX1" fmla="*/ 579967 w 579967"/>
                <a:gd name="connsiteY1" fmla="*/ 698500 h 698500"/>
                <a:gd name="connsiteX0" fmla="*/ 0 w 579967"/>
                <a:gd name="connsiteY0" fmla="*/ 0 h 698500"/>
                <a:gd name="connsiteX1" fmla="*/ 503767 w 579967"/>
                <a:gd name="connsiteY1" fmla="*/ 503767 h 698500"/>
                <a:gd name="connsiteX2" fmla="*/ 314327 w 579967"/>
                <a:gd name="connsiteY2" fmla="*/ 489794 h 698500"/>
                <a:gd name="connsiteX3" fmla="*/ 0 w 579967"/>
                <a:gd name="connsiteY3" fmla="*/ 0 h 698500"/>
                <a:gd name="connsiteX0" fmla="*/ 0 w 579967"/>
                <a:gd name="connsiteY0" fmla="*/ 0 h 698500"/>
                <a:gd name="connsiteX1" fmla="*/ 579967 w 579967"/>
                <a:gd name="connsiteY1" fmla="*/ 698500 h 698500"/>
                <a:gd name="connsiteX0" fmla="*/ 0 w 579967"/>
                <a:gd name="connsiteY0" fmla="*/ 0 h 873830"/>
                <a:gd name="connsiteX1" fmla="*/ 233550 w 579967"/>
                <a:gd name="connsiteY1" fmla="*/ 873830 h 873830"/>
                <a:gd name="connsiteX2" fmla="*/ 314327 w 579967"/>
                <a:gd name="connsiteY2" fmla="*/ 489794 h 873830"/>
                <a:gd name="connsiteX3" fmla="*/ 0 w 579967"/>
                <a:gd name="connsiteY3" fmla="*/ 0 h 873830"/>
                <a:gd name="connsiteX0" fmla="*/ 0 w 579967"/>
                <a:gd name="connsiteY0" fmla="*/ 0 h 873830"/>
                <a:gd name="connsiteX1" fmla="*/ 579967 w 579967"/>
                <a:gd name="connsiteY1" fmla="*/ 698500 h 873830"/>
                <a:gd name="connsiteX0" fmla="*/ 0 w 579967"/>
                <a:gd name="connsiteY0" fmla="*/ 0 h 873830"/>
                <a:gd name="connsiteX1" fmla="*/ 233550 w 579967"/>
                <a:gd name="connsiteY1" fmla="*/ 873830 h 873830"/>
                <a:gd name="connsiteX2" fmla="*/ 314327 w 579967"/>
                <a:gd name="connsiteY2" fmla="*/ 489794 h 873830"/>
                <a:gd name="connsiteX3" fmla="*/ 0 w 579967"/>
                <a:gd name="connsiteY3" fmla="*/ 0 h 873830"/>
                <a:gd name="connsiteX0" fmla="*/ 0 w 579967"/>
                <a:gd name="connsiteY0" fmla="*/ 0 h 873830"/>
                <a:gd name="connsiteX1" fmla="*/ 579967 w 579967"/>
                <a:gd name="connsiteY1" fmla="*/ 698500 h 873830"/>
                <a:gd name="connsiteX0" fmla="*/ 0 w 579967"/>
                <a:gd name="connsiteY0" fmla="*/ 0 h 873830"/>
                <a:gd name="connsiteX1" fmla="*/ 233550 w 579967"/>
                <a:gd name="connsiteY1" fmla="*/ 873830 h 873830"/>
                <a:gd name="connsiteX2" fmla="*/ 314327 w 579967"/>
                <a:gd name="connsiteY2" fmla="*/ 489794 h 873830"/>
                <a:gd name="connsiteX3" fmla="*/ 0 w 579967"/>
                <a:gd name="connsiteY3" fmla="*/ 0 h 873830"/>
                <a:gd name="connsiteX0" fmla="*/ 0 w 579967"/>
                <a:gd name="connsiteY0" fmla="*/ 0 h 873830"/>
                <a:gd name="connsiteX1" fmla="*/ 579967 w 579967"/>
                <a:gd name="connsiteY1" fmla="*/ 698500 h 873830"/>
                <a:gd name="connsiteX0" fmla="*/ 0 w 579967"/>
                <a:gd name="connsiteY0" fmla="*/ 0 h 873830"/>
                <a:gd name="connsiteX1" fmla="*/ 233550 w 579967"/>
                <a:gd name="connsiteY1" fmla="*/ 873830 h 873830"/>
                <a:gd name="connsiteX2" fmla="*/ 314327 w 579967"/>
                <a:gd name="connsiteY2" fmla="*/ 489794 h 873830"/>
                <a:gd name="connsiteX3" fmla="*/ 0 w 579967"/>
                <a:gd name="connsiteY3" fmla="*/ 0 h 873830"/>
                <a:gd name="connsiteX0" fmla="*/ 0 w 579967"/>
                <a:gd name="connsiteY0" fmla="*/ 0 h 873830"/>
                <a:gd name="connsiteX1" fmla="*/ 579967 w 579967"/>
                <a:gd name="connsiteY1" fmla="*/ 698500 h 873830"/>
                <a:gd name="connsiteX0" fmla="*/ 0 w 675638"/>
                <a:gd name="connsiteY0" fmla="*/ 15969 h 714469"/>
                <a:gd name="connsiteX1" fmla="*/ 675638 w 675638"/>
                <a:gd name="connsiteY1" fmla="*/ 122802 h 714469"/>
                <a:gd name="connsiteX2" fmla="*/ 314327 w 675638"/>
                <a:gd name="connsiteY2" fmla="*/ 505763 h 714469"/>
                <a:gd name="connsiteX3" fmla="*/ 0 w 675638"/>
                <a:gd name="connsiteY3" fmla="*/ 15969 h 714469"/>
                <a:gd name="connsiteX0" fmla="*/ 0 w 675638"/>
                <a:gd name="connsiteY0" fmla="*/ 15969 h 714469"/>
                <a:gd name="connsiteX1" fmla="*/ 579967 w 675638"/>
                <a:gd name="connsiteY1" fmla="*/ 714469 h 714469"/>
                <a:gd name="connsiteX0" fmla="*/ 113239 w 788877"/>
                <a:gd name="connsiteY0" fmla="*/ 95084 h 793584"/>
                <a:gd name="connsiteX1" fmla="*/ 788877 w 788877"/>
                <a:gd name="connsiteY1" fmla="*/ 201917 h 793584"/>
                <a:gd name="connsiteX2" fmla="*/ 427566 w 788877"/>
                <a:gd name="connsiteY2" fmla="*/ 584878 h 793584"/>
                <a:gd name="connsiteX3" fmla="*/ 113239 w 788877"/>
                <a:gd name="connsiteY3" fmla="*/ 95084 h 793584"/>
                <a:gd name="connsiteX0" fmla="*/ 0 w 788877"/>
                <a:gd name="connsiteY0" fmla="*/ 0 h 793584"/>
                <a:gd name="connsiteX1" fmla="*/ 693206 w 788877"/>
                <a:gd name="connsiteY1" fmla="*/ 793584 h 793584"/>
                <a:gd name="connsiteX0" fmla="*/ 113239 w 788877"/>
                <a:gd name="connsiteY0" fmla="*/ 95084 h 793584"/>
                <a:gd name="connsiteX1" fmla="*/ 788877 w 788877"/>
                <a:gd name="connsiteY1" fmla="*/ 201917 h 793584"/>
                <a:gd name="connsiteX2" fmla="*/ 427566 w 788877"/>
                <a:gd name="connsiteY2" fmla="*/ 584878 h 793584"/>
                <a:gd name="connsiteX3" fmla="*/ 113239 w 788877"/>
                <a:gd name="connsiteY3" fmla="*/ 95084 h 793584"/>
                <a:gd name="connsiteX0" fmla="*/ 0 w 788877"/>
                <a:gd name="connsiteY0" fmla="*/ 0 h 793584"/>
                <a:gd name="connsiteX1" fmla="*/ 693206 w 788877"/>
                <a:gd name="connsiteY1" fmla="*/ 793584 h 793584"/>
              </a:gdLst>
              <a:ahLst/>
              <a:cxnLst>
                <a:cxn ang="0">
                  <a:pos x="connsiteX0" y="connsiteY0"/>
                </a:cxn>
                <a:cxn ang="0">
                  <a:pos x="connsiteX1" y="connsiteY1"/>
                </a:cxn>
              </a:cxnLst>
              <a:rect l="l" t="t" r="r" b="b"/>
              <a:pathLst>
                <a:path w="788877" h="793584" stroke="0" extrusionOk="0">
                  <a:moveTo>
                    <a:pt x="113239" y="95084"/>
                  </a:moveTo>
                  <a:cubicBezTo>
                    <a:pt x="398556" y="223850"/>
                    <a:pt x="788877" y="-76306"/>
                    <a:pt x="788877" y="201917"/>
                  </a:cubicBezTo>
                  <a:cubicBezTo>
                    <a:pt x="620955" y="201917"/>
                    <a:pt x="595488" y="584878"/>
                    <a:pt x="427566" y="584878"/>
                  </a:cubicBezTo>
                  <a:cubicBezTo>
                    <a:pt x="242075" y="404904"/>
                    <a:pt x="210243" y="649585"/>
                    <a:pt x="113239" y="95084"/>
                  </a:cubicBezTo>
                  <a:close/>
                </a:path>
                <a:path w="788877" h="793584" fill="none">
                  <a:moveTo>
                    <a:pt x="0" y="0"/>
                  </a:moveTo>
                  <a:cubicBezTo>
                    <a:pt x="308217" y="79626"/>
                    <a:pt x="681012" y="738715"/>
                    <a:pt x="693206" y="793584"/>
                  </a:cubicBezTo>
                </a:path>
              </a:pathLst>
            </a:custGeom>
            <a:noFill/>
            <a:ln w="76200">
              <a:solidFill>
                <a:srgbClr val="CCDFEB"/>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662"/>
            </a:p>
          </p:txBody>
        </p:sp>
        <p:sp>
          <p:nvSpPr>
            <p:cNvPr id="10" name="Oval 9"/>
            <p:cNvSpPr/>
            <p:nvPr/>
          </p:nvSpPr>
          <p:spPr>
            <a:xfrm>
              <a:off x="6071951" y="4279969"/>
              <a:ext cx="1413062" cy="1413062"/>
            </a:xfrm>
            <a:prstGeom prst="ellipse">
              <a:avLst/>
            </a:prstGeom>
            <a:solidFill>
              <a:srgbClr val="005E9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477" b="1" dirty="0">
                  <a:solidFill>
                    <a:schemeClr val="tx1"/>
                  </a:solidFill>
                </a:rPr>
                <a:t>Responses</a:t>
              </a:r>
            </a:p>
          </p:txBody>
        </p:sp>
        <p:sp>
          <p:nvSpPr>
            <p:cNvPr id="12" name="Oval 11"/>
            <p:cNvSpPr/>
            <p:nvPr/>
          </p:nvSpPr>
          <p:spPr>
            <a:xfrm>
              <a:off x="1016334" y="2030392"/>
              <a:ext cx="1413062" cy="1413062"/>
            </a:xfrm>
            <a:prstGeom prst="ellipse">
              <a:avLst/>
            </a:prstGeom>
            <a:solidFill>
              <a:srgbClr val="005E9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477" b="1" dirty="0">
                  <a:solidFill>
                    <a:schemeClr val="tx1"/>
                  </a:solidFill>
                </a:rPr>
                <a:t>Pressures</a:t>
              </a:r>
            </a:p>
          </p:txBody>
        </p:sp>
        <p:sp>
          <p:nvSpPr>
            <p:cNvPr id="13" name="Oval 12"/>
            <p:cNvSpPr/>
            <p:nvPr/>
          </p:nvSpPr>
          <p:spPr>
            <a:xfrm>
              <a:off x="3450597" y="1974904"/>
              <a:ext cx="1413062" cy="1413062"/>
            </a:xfrm>
            <a:prstGeom prst="ellipse">
              <a:avLst/>
            </a:prstGeom>
            <a:solidFill>
              <a:srgbClr val="005E9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477" b="1" dirty="0">
                  <a:solidFill>
                    <a:schemeClr val="tx1"/>
                  </a:solidFill>
                </a:rPr>
                <a:t>State</a:t>
              </a:r>
            </a:p>
          </p:txBody>
        </p:sp>
        <p:sp>
          <p:nvSpPr>
            <p:cNvPr id="14" name="Oval 13"/>
            <p:cNvSpPr/>
            <p:nvPr/>
          </p:nvSpPr>
          <p:spPr>
            <a:xfrm>
              <a:off x="6071951" y="1987769"/>
              <a:ext cx="1413062" cy="1413062"/>
            </a:xfrm>
            <a:prstGeom prst="ellipse">
              <a:avLst/>
            </a:prstGeom>
            <a:solidFill>
              <a:srgbClr val="005E9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477" b="1" dirty="0">
                  <a:solidFill>
                    <a:schemeClr val="tx1"/>
                  </a:solidFill>
                </a:rPr>
                <a:t>Impact</a:t>
              </a:r>
            </a:p>
          </p:txBody>
        </p:sp>
        <p:sp>
          <p:nvSpPr>
            <p:cNvPr id="23" name="Arc 3"/>
            <p:cNvSpPr/>
            <p:nvPr/>
          </p:nvSpPr>
          <p:spPr>
            <a:xfrm rot="13746091" flipV="1">
              <a:off x="5238323" y="2231037"/>
              <a:ext cx="620901" cy="626357"/>
            </a:xfrm>
            <a:custGeom>
              <a:avLst/>
              <a:gdLst>
                <a:gd name="connsiteX0" fmla="*/ 503766 w 1007533"/>
                <a:gd name="connsiteY0" fmla="*/ 0 h 1007533"/>
                <a:gd name="connsiteX1" fmla="*/ 1007533 w 1007533"/>
                <a:gd name="connsiteY1" fmla="*/ 503767 h 1007533"/>
                <a:gd name="connsiteX2" fmla="*/ 503767 w 1007533"/>
                <a:gd name="connsiteY2" fmla="*/ 503767 h 1007533"/>
                <a:gd name="connsiteX3" fmla="*/ 503766 w 1007533"/>
                <a:gd name="connsiteY3" fmla="*/ 0 h 1007533"/>
                <a:gd name="connsiteX0" fmla="*/ 503766 w 1007533"/>
                <a:gd name="connsiteY0" fmla="*/ 0 h 1007533"/>
                <a:gd name="connsiteX1" fmla="*/ 1007533 w 1007533"/>
                <a:gd name="connsiteY1" fmla="*/ 503767 h 1007533"/>
                <a:gd name="connsiteX0" fmla="*/ 0 w 579967"/>
                <a:gd name="connsiteY0" fmla="*/ 0 h 698500"/>
                <a:gd name="connsiteX1" fmla="*/ 503767 w 579967"/>
                <a:gd name="connsiteY1" fmla="*/ 503767 h 698500"/>
                <a:gd name="connsiteX2" fmla="*/ 1 w 579967"/>
                <a:gd name="connsiteY2" fmla="*/ 503767 h 698500"/>
                <a:gd name="connsiteX3" fmla="*/ 0 w 579967"/>
                <a:gd name="connsiteY3" fmla="*/ 0 h 698500"/>
                <a:gd name="connsiteX0" fmla="*/ 0 w 579967"/>
                <a:gd name="connsiteY0" fmla="*/ 0 h 698500"/>
                <a:gd name="connsiteX1" fmla="*/ 579967 w 579967"/>
                <a:gd name="connsiteY1" fmla="*/ 698500 h 698500"/>
                <a:gd name="connsiteX0" fmla="*/ 0 w 579967"/>
                <a:gd name="connsiteY0" fmla="*/ 0 h 698500"/>
                <a:gd name="connsiteX1" fmla="*/ 503767 w 579967"/>
                <a:gd name="connsiteY1" fmla="*/ 503767 h 698500"/>
                <a:gd name="connsiteX2" fmla="*/ 314327 w 579967"/>
                <a:gd name="connsiteY2" fmla="*/ 489794 h 698500"/>
                <a:gd name="connsiteX3" fmla="*/ 0 w 579967"/>
                <a:gd name="connsiteY3" fmla="*/ 0 h 698500"/>
                <a:gd name="connsiteX0" fmla="*/ 0 w 579967"/>
                <a:gd name="connsiteY0" fmla="*/ 0 h 698500"/>
                <a:gd name="connsiteX1" fmla="*/ 579967 w 579967"/>
                <a:gd name="connsiteY1" fmla="*/ 698500 h 698500"/>
                <a:gd name="connsiteX0" fmla="*/ 0 w 579967"/>
                <a:gd name="connsiteY0" fmla="*/ 0 h 698500"/>
                <a:gd name="connsiteX1" fmla="*/ 503767 w 579967"/>
                <a:gd name="connsiteY1" fmla="*/ 503767 h 698500"/>
                <a:gd name="connsiteX2" fmla="*/ 314327 w 579967"/>
                <a:gd name="connsiteY2" fmla="*/ 489794 h 698500"/>
                <a:gd name="connsiteX3" fmla="*/ 0 w 579967"/>
                <a:gd name="connsiteY3" fmla="*/ 0 h 698500"/>
                <a:gd name="connsiteX0" fmla="*/ 0 w 579967"/>
                <a:gd name="connsiteY0" fmla="*/ 0 h 698500"/>
                <a:gd name="connsiteX1" fmla="*/ 579967 w 579967"/>
                <a:gd name="connsiteY1" fmla="*/ 698500 h 698500"/>
                <a:gd name="connsiteX0" fmla="*/ 0 w 579967"/>
                <a:gd name="connsiteY0" fmla="*/ 0 h 873830"/>
                <a:gd name="connsiteX1" fmla="*/ 233550 w 579967"/>
                <a:gd name="connsiteY1" fmla="*/ 873830 h 873830"/>
                <a:gd name="connsiteX2" fmla="*/ 314327 w 579967"/>
                <a:gd name="connsiteY2" fmla="*/ 489794 h 873830"/>
                <a:gd name="connsiteX3" fmla="*/ 0 w 579967"/>
                <a:gd name="connsiteY3" fmla="*/ 0 h 873830"/>
                <a:gd name="connsiteX0" fmla="*/ 0 w 579967"/>
                <a:gd name="connsiteY0" fmla="*/ 0 h 873830"/>
                <a:gd name="connsiteX1" fmla="*/ 579967 w 579967"/>
                <a:gd name="connsiteY1" fmla="*/ 698500 h 873830"/>
                <a:gd name="connsiteX0" fmla="*/ 0 w 579967"/>
                <a:gd name="connsiteY0" fmla="*/ 0 h 873830"/>
                <a:gd name="connsiteX1" fmla="*/ 233550 w 579967"/>
                <a:gd name="connsiteY1" fmla="*/ 873830 h 873830"/>
                <a:gd name="connsiteX2" fmla="*/ 314327 w 579967"/>
                <a:gd name="connsiteY2" fmla="*/ 489794 h 873830"/>
                <a:gd name="connsiteX3" fmla="*/ 0 w 579967"/>
                <a:gd name="connsiteY3" fmla="*/ 0 h 873830"/>
                <a:gd name="connsiteX0" fmla="*/ 0 w 579967"/>
                <a:gd name="connsiteY0" fmla="*/ 0 h 873830"/>
                <a:gd name="connsiteX1" fmla="*/ 579967 w 579967"/>
                <a:gd name="connsiteY1" fmla="*/ 698500 h 873830"/>
                <a:gd name="connsiteX0" fmla="*/ 0 w 579967"/>
                <a:gd name="connsiteY0" fmla="*/ 0 h 873830"/>
                <a:gd name="connsiteX1" fmla="*/ 233550 w 579967"/>
                <a:gd name="connsiteY1" fmla="*/ 873830 h 873830"/>
                <a:gd name="connsiteX2" fmla="*/ 314327 w 579967"/>
                <a:gd name="connsiteY2" fmla="*/ 489794 h 873830"/>
                <a:gd name="connsiteX3" fmla="*/ 0 w 579967"/>
                <a:gd name="connsiteY3" fmla="*/ 0 h 873830"/>
                <a:gd name="connsiteX0" fmla="*/ 0 w 579967"/>
                <a:gd name="connsiteY0" fmla="*/ 0 h 873830"/>
                <a:gd name="connsiteX1" fmla="*/ 579967 w 579967"/>
                <a:gd name="connsiteY1" fmla="*/ 698500 h 873830"/>
                <a:gd name="connsiteX0" fmla="*/ 0 w 579967"/>
                <a:gd name="connsiteY0" fmla="*/ 0 h 873830"/>
                <a:gd name="connsiteX1" fmla="*/ 233550 w 579967"/>
                <a:gd name="connsiteY1" fmla="*/ 873830 h 873830"/>
                <a:gd name="connsiteX2" fmla="*/ 314327 w 579967"/>
                <a:gd name="connsiteY2" fmla="*/ 489794 h 873830"/>
                <a:gd name="connsiteX3" fmla="*/ 0 w 579967"/>
                <a:gd name="connsiteY3" fmla="*/ 0 h 873830"/>
                <a:gd name="connsiteX0" fmla="*/ 0 w 579967"/>
                <a:gd name="connsiteY0" fmla="*/ 0 h 873830"/>
                <a:gd name="connsiteX1" fmla="*/ 579967 w 579967"/>
                <a:gd name="connsiteY1" fmla="*/ 698500 h 873830"/>
                <a:gd name="connsiteX0" fmla="*/ 0 w 675638"/>
                <a:gd name="connsiteY0" fmla="*/ 15969 h 714469"/>
                <a:gd name="connsiteX1" fmla="*/ 675638 w 675638"/>
                <a:gd name="connsiteY1" fmla="*/ 122802 h 714469"/>
                <a:gd name="connsiteX2" fmla="*/ 314327 w 675638"/>
                <a:gd name="connsiteY2" fmla="*/ 505763 h 714469"/>
                <a:gd name="connsiteX3" fmla="*/ 0 w 675638"/>
                <a:gd name="connsiteY3" fmla="*/ 15969 h 714469"/>
                <a:gd name="connsiteX0" fmla="*/ 0 w 675638"/>
                <a:gd name="connsiteY0" fmla="*/ 15969 h 714469"/>
                <a:gd name="connsiteX1" fmla="*/ 579967 w 675638"/>
                <a:gd name="connsiteY1" fmla="*/ 714469 h 714469"/>
                <a:gd name="connsiteX0" fmla="*/ 113239 w 788877"/>
                <a:gd name="connsiteY0" fmla="*/ 95084 h 793584"/>
                <a:gd name="connsiteX1" fmla="*/ 788877 w 788877"/>
                <a:gd name="connsiteY1" fmla="*/ 201917 h 793584"/>
                <a:gd name="connsiteX2" fmla="*/ 427566 w 788877"/>
                <a:gd name="connsiteY2" fmla="*/ 584878 h 793584"/>
                <a:gd name="connsiteX3" fmla="*/ 113239 w 788877"/>
                <a:gd name="connsiteY3" fmla="*/ 95084 h 793584"/>
                <a:gd name="connsiteX0" fmla="*/ 0 w 788877"/>
                <a:gd name="connsiteY0" fmla="*/ 0 h 793584"/>
                <a:gd name="connsiteX1" fmla="*/ 693206 w 788877"/>
                <a:gd name="connsiteY1" fmla="*/ 793584 h 793584"/>
                <a:gd name="connsiteX0" fmla="*/ 113239 w 788877"/>
                <a:gd name="connsiteY0" fmla="*/ 95084 h 793584"/>
                <a:gd name="connsiteX1" fmla="*/ 788877 w 788877"/>
                <a:gd name="connsiteY1" fmla="*/ 201917 h 793584"/>
                <a:gd name="connsiteX2" fmla="*/ 427566 w 788877"/>
                <a:gd name="connsiteY2" fmla="*/ 584878 h 793584"/>
                <a:gd name="connsiteX3" fmla="*/ 113239 w 788877"/>
                <a:gd name="connsiteY3" fmla="*/ 95084 h 793584"/>
                <a:gd name="connsiteX0" fmla="*/ 0 w 788877"/>
                <a:gd name="connsiteY0" fmla="*/ 0 h 793584"/>
                <a:gd name="connsiteX1" fmla="*/ 693206 w 788877"/>
                <a:gd name="connsiteY1" fmla="*/ 793584 h 793584"/>
              </a:gdLst>
              <a:ahLst/>
              <a:cxnLst>
                <a:cxn ang="0">
                  <a:pos x="connsiteX0" y="connsiteY0"/>
                </a:cxn>
                <a:cxn ang="0">
                  <a:pos x="connsiteX1" y="connsiteY1"/>
                </a:cxn>
              </a:cxnLst>
              <a:rect l="l" t="t" r="r" b="b"/>
              <a:pathLst>
                <a:path w="788877" h="793584" stroke="0" extrusionOk="0">
                  <a:moveTo>
                    <a:pt x="113239" y="95084"/>
                  </a:moveTo>
                  <a:cubicBezTo>
                    <a:pt x="398556" y="223850"/>
                    <a:pt x="788877" y="-76306"/>
                    <a:pt x="788877" y="201917"/>
                  </a:cubicBezTo>
                  <a:cubicBezTo>
                    <a:pt x="620955" y="201917"/>
                    <a:pt x="595488" y="584878"/>
                    <a:pt x="427566" y="584878"/>
                  </a:cubicBezTo>
                  <a:cubicBezTo>
                    <a:pt x="242075" y="404904"/>
                    <a:pt x="210243" y="649585"/>
                    <a:pt x="113239" y="95084"/>
                  </a:cubicBezTo>
                  <a:close/>
                </a:path>
                <a:path w="788877" h="793584" fill="none">
                  <a:moveTo>
                    <a:pt x="0" y="0"/>
                  </a:moveTo>
                  <a:cubicBezTo>
                    <a:pt x="308217" y="79626"/>
                    <a:pt x="681012" y="738715"/>
                    <a:pt x="693206" y="793584"/>
                  </a:cubicBezTo>
                </a:path>
              </a:pathLst>
            </a:custGeom>
            <a:noFill/>
            <a:ln w="76200">
              <a:solidFill>
                <a:srgbClr val="019491">
                  <a:alpha val="50196"/>
                </a:srgb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662"/>
            </a:p>
          </p:txBody>
        </p:sp>
        <p:sp>
          <p:nvSpPr>
            <p:cNvPr id="25" name="Arc 3"/>
            <p:cNvSpPr/>
            <p:nvPr/>
          </p:nvSpPr>
          <p:spPr>
            <a:xfrm rot="5917390">
              <a:off x="981724" y="3868464"/>
              <a:ext cx="886801" cy="157085"/>
            </a:xfrm>
            <a:custGeom>
              <a:avLst/>
              <a:gdLst>
                <a:gd name="connsiteX0" fmla="*/ 503766 w 1007533"/>
                <a:gd name="connsiteY0" fmla="*/ 0 h 1007533"/>
                <a:gd name="connsiteX1" fmla="*/ 1007533 w 1007533"/>
                <a:gd name="connsiteY1" fmla="*/ 503767 h 1007533"/>
                <a:gd name="connsiteX2" fmla="*/ 503767 w 1007533"/>
                <a:gd name="connsiteY2" fmla="*/ 503767 h 1007533"/>
                <a:gd name="connsiteX3" fmla="*/ 503766 w 1007533"/>
                <a:gd name="connsiteY3" fmla="*/ 0 h 1007533"/>
                <a:gd name="connsiteX0" fmla="*/ 503766 w 1007533"/>
                <a:gd name="connsiteY0" fmla="*/ 0 h 1007533"/>
                <a:gd name="connsiteX1" fmla="*/ 1007533 w 1007533"/>
                <a:gd name="connsiteY1" fmla="*/ 503767 h 1007533"/>
                <a:gd name="connsiteX0" fmla="*/ 0 w 579967"/>
                <a:gd name="connsiteY0" fmla="*/ 0 h 698500"/>
                <a:gd name="connsiteX1" fmla="*/ 503767 w 579967"/>
                <a:gd name="connsiteY1" fmla="*/ 503767 h 698500"/>
                <a:gd name="connsiteX2" fmla="*/ 1 w 579967"/>
                <a:gd name="connsiteY2" fmla="*/ 503767 h 698500"/>
                <a:gd name="connsiteX3" fmla="*/ 0 w 579967"/>
                <a:gd name="connsiteY3" fmla="*/ 0 h 698500"/>
                <a:gd name="connsiteX0" fmla="*/ 0 w 579967"/>
                <a:gd name="connsiteY0" fmla="*/ 0 h 698500"/>
                <a:gd name="connsiteX1" fmla="*/ 579967 w 579967"/>
                <a:gd name="connsiteY1" fmla="*/ 698500 h 698500"/>
                <a:gd name="connsiteX0" fmla="*/ 0 w 579967"/>
                <a:gd name="connsiteY0" fmla="*/ 0 h 698500"/>
                <a:gd name="connsiteX1" fmla="*/ 503767 w 579967"/>
                <a:gd name="connsiteY1" fmla="*/ 503767 h 698500"/>
                <a:gd name="connsiteX2" fmla="*/ 314327 w 579967"/>
                <a:gd name="connsiteY2" fmla="*/ 489794 h 698500"/>
                <a:gd name="connsiteX3" fmla="*/ 0 w 579967"/>
                <a:gd name="connsiteY3" fmla="*/ 0 h 698500"/>
                <a:gd name="connsiteX0" fmla="*/ 0 w 579967"/>
                <a:gd name="connsiteY0" fmla="*/ 0 h 698500"/>
                <a:gd name="connsiteX1" fmla="*/ 579967 w 579967"/>
                <a:gd name="connsiteY1" fmla="*/ 698500 h 698500"/>
                <a:gd name="connsiteX0" fmla="*/ 0 w 579967"/>
                <a:gd name="connsiteY0" fmla="*/ 0 h 698500"/>
                <a:gd name="connsiteX1" fmla="*/ 503767 w 579967"/>
                <a:gd name="connsiteY1" fmla="*/ 503767 h 698500"/>
                <a:gd name="connsiteX2" fmla="*/ 314327 w 579967"/>
                <a:gd name="connsiteY2" fmla="*/ 489794 h 698500"/>
                <a:gd name="connsiteX3" fmla="*/ 0 w 579967"/>
                <a:gd name="connsiteY3" fmla="*/ 0 h 698500"/>
                <a:gd name="connsiteX0" fmla="*/ 0 w 579967"/>
                <a:gd name="connsiteY0" fmla="*/ 0 h 698500"/>
                <a:gd name="connsiteX1" fmla="*/ 579967 w 579967"/>
                <a:gd name="connsiteY1" fmla="*/ 698500 h 698500"/>
                <a:gd name="connsiteX0" fmla="*/ 0 w 579967"/>
                <a:gd name="connsiteY0" fmla="*/ 0 h 873830"/>
                <a:gd name="connsiteX1" fmla="*/ 233550 w 579967"/>
                <a:gd name="connsiteY1" fmla="*/ 873830 h 873830"/>
                <a:gd name="connsiteX2" fmla="*/ 314327 w 579967"/>
                <a:gd name="connsiteY2" fmla="*/ 489794 h 873830"/>
                <a:gd name="connsiteX3" fmla="*/ 0 w 579967"/>
                <a:gd name="connsiteY3" fmla="*/ 0 h 873830"/>
                <a:gd name="connsiteX0" fmla="*/ 0 w 579967"/>
                <a:gd name="connsiteY0" fmla="*/ 0 h 873830"/>
                <a:gd name="connsiteX1" fmla="*/ 579967 w 579967"/>
                <a:gd name="connsiteY1" fmla="*/ 698500 h 873830"/>
                <a:gd name="connsiteX0" fmla="*/ 0 w 579967"/>
                <a:gd name="connsiteY0" fmla="*/ 0 h 873830"/>
                <a:gd name="connsiteX1" fmla="*/ 233550 w 579967"/>
                <a:gd name="connsiteY1" fmla="*/ 873830 h 873830"/>
                <a:gd name="connsiteX2" fmla="*/ 314327 w 579967"/>
                <a:gd name="connsiteY2" fmla="*/ 489794 h 873830"/>
                <a:gd name="connsiteX3" fmla="*/ 0 w 579967"/>
                <a:gd name="connsiteY3" fmla="*/ 0 h 873830"/>
                <a:gd name="connsiteX0" fmla="*/ 0 w 579967"/>
                <a:gd name="connsiteY0" fmla="*/ 0 h 873830"/>
                <a:gd name="connsiteX1" fmla="*/ 579967 w 579967"/>
                <a:gd name="connsiteY1" fmla="*/ 698500 h 873830"/>
                <a:gd name="connsiteX0" fmla="*/ 0 w 579967"/>
                <a:gd name="connsiteY0" fmla="*/ 0 h 873830"/>
                <a:gd name="connsiteX1" fmla="*/ 233550 w 579967"/>
                <a:gd name="connsiteY1" fmla="*/ 873830 h 873830"/>
                <a:gd name="connsiteX2" fmla="*/ 314327 w 579967"/>
                <a:gd name="connsiteY2" fmla="*/ 489794 h 873830"/>
                <a:gd name="connsiteX3" fmla="*/ 0 w 579967"/>
                <a:gd name="connsiteY3" fmla="*/ 0 h 873830"/>
                <a:gd name="connsiteX0" fmla="*/ 0 w 579967"/>
                <a:gd name="connsiteY0" fmla="*/ 0 h 873830"/>
                <a:gd name="connsiteX1" fmla="*/ 579967 w 579967"/>
                <a:gd name="connsiteY1" fmla="*/ 698500 h 873830"/>
                <a:gd name="connsiteX0" fmla="*/ 0 w 579967"/>
                <a:gd name="connsiteY0" fmla="*/ 0 h 873830"/>
                <a:gd name="connsiteX1" fmla="*/ 233550 w 579967"/>
                <a:gd name="connsiteY1" fmla="*/ 873830 h 873830"/>
                <a:gd name="connsiteX2" fmla="*/ 314327 w 579967"/>
                <a:gd name="connsiteY2" fmla="*/ 489794 h 873830"/>
                <a:gd name="connsiteX3" fmla="*/ 0 w 579967"/>
                <a:gd name="connsiteY3" fmla="*/ 0 h 873830"/>
                <a:gd name="connsiteX0" fmla="*/ 0 w 579967"/>
                <a:gd name="connsiteY0" fmla="*/ 0 h 873830"/>
                <a:gd name="connsiteX1" fmla="*/ 579967 w 579967"/>
                <a:gd name="connsiteY1" fmla="*/ 698500 h 873830"/>
                <a:gd name="connsiteX0" fmla="*/ 0 w 675638"/>
                <a:gd name="connsiteY0" fmla="*/ 15969 h 714469"/>
                <a:gd name="connsiteX1" fmla="*/ 675638 w 675638"/>
                <a:gd name="connsiteY1" fmla="*/ 122802 h 714469"/>
                <a:gd name="connsiteX2" fmla="*/ 314327 w 675638"/>
                <a:gd name="connsiteY2" fmla="*/ 505763 h 714469"/>
                <a:gd name="connsiteX3" fmla="*/ 0 w 675638"/>
                <a:gd name="connsiteY3" fmla="*/ 15969 h 714469"/>
                <a:gd name="connsiteX0" fmla="*/ 0 w 675638"/>
                <a:gd name="connsiteY0" fmla="*/ 15969 h 714469"/>
                <a:gd name="connsiteX1" fmla="*/ 579967 w 675638"/>
                <a:gd name="connsiteY1" fmla="*/ 714469 h 714469"/>
                <a:gd name="connsiteX0" fmla="*/ 113239 w 788877"/>
                <a:gd name="connsiteY0" fmla="*/ 95084 h 793584"/>
                <a:gd name="connsiteX1" fmla="*/ 788877 w 788877"/>
                <a:gd name="connsiteY1" fmla="*/ 201917 h 793584"/>
                <a:gd name="connsiteX2" fmla="*/ 427566 w 788877"/>
                <a:gd name="connsiteY2" fmla="*/ 584878 h 793584"/>
                <a:gd name="connsiteX3" fmla="*/ 113239 w 788877"/>
                <a:gd name="connsiteY3" fmla="*/ 95084 h 793584"/>
                <a:gd name="connsiteX0" fmla="*/ 0 w 788877"/>
                <a:gd name="connsiteY0" fmla="*/ 0 h 793584"/>
                <a:gd name="connsiteX1" fmla="*/ 693206 w 788877"/>
                <a:gd name="connsiteY1" fmla="*/ 793584 h 793584"/>
                <a:gd name="connsiteX0" fmla="*/ 113239 w 788877"/>
                <a:gd name="connsiteY0" fmla="*/ 95084 h 793584"/>
                <a:gd name="connsiteX1" fmla="*/ 788877 w 788877"/>
                <a:gd name="connsiteY1" fmla="*/ 201917 h 793584"/>
                <a:gd name="connsiteX2" fmla="*/ 427566 w 788877"/>
                <a:gd name="connsiteY2" fmla="*/ 584878 h 793584"/>
                <a:gd name="connsiteX3" fmla="*/ 113239 w 788877"/>
                <a:gd name="connsiteY3" fmla="*/ 95084 h 793584"/>
                <a:gd name="connsiteX0" fmla="*/ 0 w 788877"/>
                <a:gd name="connsiteY0" fmla="*/ 0 h 793584"/>
                <a:gd name="connsiteX1" fmla="*/ 693206 w 788877"/>
                <a:gd name="connsiteY1" fmla="*/ 793584 h 793584"/>
              </a:gdLst>
              <a:ahLst/>
              <a:cxnLst>
                <a:cxn ang="0">
                  <a:pos x="connsiteX0" y="connsiteY0"/>
                </a:cxn>
                <a:cxn ang="0">
                  <a:pos x="connsiteX1" y="connsiteY1"/>
                </a:cxn>
              </a:cxnLst>
              <a:rect l="l" t="t" r="r" b="b"/>
              <a:pathLst>
                <a:path w="788877" h="793584" stroke="0" extrusionOk="0">
                  <a:moveTo>
                    <a:pt x="113239" y="95084"/>
                  </a:moveTo>
                  <a:cubicBezTo>
                    <a:pt x="398556" y="223850"/>
                    <a:pt x="788877" y="-76306"/>
                    <a:pt x="788877" y="201917"/>
                  </a:cubicBezTo>
                  <a:cubicBezTo>
                    <a:pt x="620955" y="201917"/>
                    <a:pt x="595488" y="584878"/>
                    <a:pt x="427566" y="584878"/>
                  </a:cubicBezTo>
                  <a:cubicBezTo>
                    <a:pt x="242075" y="404904"/>
                    <a:pt x="210243" y="649585"/>
                    <a:pt x="113239" y="95084"/>
                  </a:cubicBezTo>
                  <a:close/>
                </a:path>
                <a:path w="788877" h="793584" fill="none">
                  <a:moveTo>
                    <a:pt x="0" y="0"/>
                  </a:moveTo>
                  <a:cubicBezTo>
                    <a:pt x="308217" y="79626"/>
                    <a:pt x="681012" y="738715"/>
                    <a:pt x="693206" y="793584"/>
                  </a:cubicBezTo>
                </a:path>
              </a:pathLst>
            </a:custGeom>
            <a:noFill/>
            <a:ln w="76200">
              <a:solidFill>
                <a:srgbClr val="019491">
                  <a:alpha val="50196"/>
                </a:srgb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662"/>
            </a:p>
          </p:txBody>
        </p:sp>
        <p:sp>
          <p:nvSpPr>
            <p:cNvPr id="26" name="Arc 3"/>
            <p:cNvSpPr/>
            <p:nvPr/>
          </p:nvSpPr>
          <p:spPr>
            <a:xfrm flipH="1" flipV="1">
              <a:off x="6778482" y="3560629"/>
              <a:ext cx="42202" cy="575931"/>
            </a:xfrm>
            <a:custGeom>
              <a:avLst/>
              <a:gdLst>
                <a:gd name="connsiteX0" fmla="*/ 503766 w 1007533"/>
                <a:gd name="connsiteY0" fmla="*/ 0 h 1007533"/>
                <a:gd name="connsiteX1" fmla="*/ 1007533 w 1007533"/>
                <a:gd name="connsiteY1" fmla="*/ 503767 h 1007533"/>
                <a:gd name="connsiteX2" fmla="*/ 503767 w 1007533"/>
                <a:gd name="connsiteY2" fmla="*/ 503767 h 1007533"/>
                <a:gd name="connsiteX3" fmla="*/ 503766 w 1007533"/>
                <a:gd name="connsiteY3" fmla="*/ 0 h 1007533"/>
                <a:gd name="connsiteX0" fmla="*/ 503766 w 1007533"/>
                <a:gd name="connsiteY0" fmla="*/ 0 h 1007533"/>
                <a:gd name="connsiteX1" fmla="*/ 1007533 w 1007533"/>
                <a:gd name="connsiteY1" fmla="*/ 503767 h 1007533"/>
                <a:gd name="connsiteX0" fmla="*/ 0 w 579967"/>
                <a:gd name="connsiteY0" fmla="*/ 0 h 698500"/>
                <a:gd name="connsiteX1" fmla="*/ 503767 w 579967"/>
                <a:gd name="connsiteY1" fmla="*/ 503767 h 698500"/>
                <a:gd name="connsiteX2" fmla="*/ 1 w 579967"/>
                <a:gd name="connsiteY2" fmla="*/ 503767 h 698500"/>
                <a:gd name="connsiteX3" fmla="*/ 0 w 579967"/>
                <a:gd name="connsiteY3" fmla="*/ 0 h 698500"/>
                <a:gd name="connsiteX0" fmla="*/ 0 w 579967"/>
                <a:gd name="connsiteY0" fmla="*/ 0 h 698500"/>
                <a:gd name="connsiteX1" fmla="*/ 579967 w 579967"/>
                <a:gd name="connsiteY1" fmla="*/ 698500 h 698500"/>
                <a:gd name="connsiteX0" fmla="*/ 0 w 579967"/>
                <a:gd name="connsiteY0" fmla="*/ 0 h 698500"/>
                <a:gd name="connsiteX1" fmla="*/ 503767 w 579967"/>
                <a:gd name="connsiteY1" fmla="*/ 503767 h 698500"/>
                <a:gd name="connsiteX2" fmla="*/ 314327 w 579967"/>
                <a:gd name="connsiteY2" fmla="*/ 489794 h 698500"/>
                <a:gd name="connsiteX3" fmla="*/ 0 w 579967"/>
                <a:gd name="connsiteY3" fmla="*/ 0 h 698500"/>
                <a:gd name="connsiteX0" fmla="*/ 0 w 579967"/>
                <a:gd name="connsiteY0" fmla="*/ 0 h 698500"/>
                <a:gd name="connsiteX1" fmla="*/ 579967 w 579967"/>
                <a:gd name="connsiteY1" fmla="*/ 698500 h 698500"/>
                <a:gd name="connsiteX0" fmla="*/ 0 w 579967"/>
                <a:gd name="connsiteY0" fmla="*/ 0 h 698500"/>
                <a:gd name="connsiteX1" fmla="*/ 503767 w 579967"/>
                <a:gd name="connsiteY1" fmla="*/ 503767 h 698500"/>
                <a:gd name="connsiteX2" fmla="*/ 314327 w 579967"/>
                <a:gd name="connsiteY2" fmla="*/ 489794 h 698500"/>
                <a:gd name="connsiteX3" fmla="*/ 0 w 579967"/>
                <a:gd name="connsiteY3" fmla="*/ 0 h 698500"/>
                <a:gd name="connsiteX0" fmla="*/ 0 w 579967"/>
                <a:gd name="connsiteY0" fmla="*/ 0 h 698500"/>
                <a:gd name="connsiteX1" fmla="*/ 579967 w 579967"/>
                <a:gd name="connsiteY1" fmla="*/ 698500 h 698500"/>
                <a:gd name="connsiteX0" fmla="*/ 0 w 579967"/>
                <a:gd name="connsiteY0" fmla="*/ 0 h 873830"/>
                <a:gd name="connsiteX1" fmla="*/ 233550 w 579967"/>
                <a:gd name="connsiteY1" fmla="*/ 873830 h 873830"/>
                <a:gd name="connsiteX2" fmla="*/ 314327 w 579967"/>
                <a:gd name="connsiteY2" fmla="*/ 489794 h 873830"/>
                <a:gd name="connsiteX3" fmla="*/ 0 w 579967"/>
                <a:gd name="connsiteY3" fmla="*/ 0 h 873830"/>
                <a:gd name="connsiteX0" fmla="*/ 0 w 579967"/>
                <a:gd name="connsiteY0" fmla="*/ 0 h 873830"/>
                <a:gd name="connsiteX1" fmla="*/ 579967 w 579967"/>
                <a:gd name="connsiteY1" fmla="*/ 698500 h 873830"/>
                <a:gd name="connsiteX0" fmla="*/ 0 w 579967"/>
                <a:gd name="connsiteY0" fmla="*/ 0 h 873830"/>
                <a:gd name="connsiteX1" fmla="*/ 233550 w 579967"/>
                <a:gd name="connsiteY1" fmla="*/ 873830 h 873830"/>
                <a:gd name="connsiteX2" fmla="*/ 314327 w 579967"/>
                <a:gd name="connsiteY2" fmla="*/ 489794 h 873830"/>
                <a:gd name="connsiteX3" fmla="*/ 0 w 579967"/>
                <a:gd name="connsiteY3" fmla="*/ 0 h 873830"/>
                <a:gd name="connsiteX0" fmla="*/ 0 w 579967"/>
                <a:gd name="connsiteY0" fmla="*/ 0 h 873830"/>
                <a:gd name="connsiteX1" fmla="*/ 579967 w 579967"/>
                <a:gd name="connsiteY1" fmla="*/ 698500 h 873830"/>
                <a:gd name="connsiteX0" fmla="*/ 0 w 579967"/>
                <a:gd name="connsiteY0" fmla="*/ 0 h 873830"/>
                <a:gd name="connsiteX1" fmla="*/ 233550 w 579967"/>
                <a:gd name="connsiteY1" fmla="*/ 873830 h 873830"/>
                <a:gd name="connsiteX2" fmla="*/ 314327 w 579967"/>
                <a:gd name="connsiteY2" fmla="*/ 489794 h 873830"/>
                <a:gd name="connsiteX3" fmla="*/ 0 w 579967"/>
                <a:gd name="connsiteY3" fmla="*/ 0 h 873830"/>
                <a:gd name="connsiteX0" fmla="*/ 0 w 579967"/>
                <a:gd name="connsiteY0" fmla="*/ 0 h 873830"/>
                <a:gd name="connsiteX1" fmla="*/ 579967 w 579967"/>
                <a:gd name="connsiteY1" fmla="*/ 698500 h 873830"/>
                <a:gd name="connsiteX0" fmla="*/ 0 w 579967"/>
                <a:gd name="connsiteY0" fmla="*/ 0 h 873830"/>
                <a:gd name="connsiteX1" fmla="*/ 233550 w 579967"/>
                <a:gd name="connsiteY1" fmla="*/ 873830 h 873830"/>
                <a:gd name="connsiteX2" fmla="*/ 314327 w 579967"/>
                <a:gd name="connsiteY2" fmla="*/ 489794 h 873830"/>
                <a:gd name="connsiteX3" fmla="*/ 0 w 579967"/>
                <a:gd name="connsiteY3" fmla="*/ 0 h 873830"/>
                <a:gd name="connsiteX0" fmla="*/ 0 w 579967"/>
                <a:gd name="connsiteY0" fmla="*/ 0 h 873830"/>
                <a:gd name="connsiteX1" fmla="*/ 579967 w 579967"/>
                <a:gd name="connsiteY1" fmla="*/ 698500 h 873830"/>
                <a:gd name="connsiteX0" fmla="*/ 0 w 675638"/>
                <a:gd name="connsiteY0" fmla="*/ 15969 h 714469"/>
                <a:gd name="connsiteX1" fmla="*/ 675638 w 675638"/>
                <a:gd name="connsiteY1" fmla="*/ 122802 h 714469"/>
                <a:gd name="connsiteX2" fmla="*/ 314327 w 675638"/>
                <a:gd name="connsiteY2" fmla="*/ 505763 h 714469"/>
                <a:gd name="connsiteX3" fmla="*/ 0 w 675638"/>
                <a:gd name="connsiteY3" fmla="*/ 15969 h 714469"/>
                <a:gd name="connsiteX0" fmla="*/ 0 w 675638"/>
                <a:gd name="connsiteY0" fmla="*/ 15969 h 714469"/>
                <a:gd name="connsiteX1" fmla="*/ 579967 w 675638"/>
                <a:gd name="connsiteY1" fmla="*/ 714469 h 714469"/>
                <a:gd name="connsiteX0" fmla="*/ 113239 w 788877"/>
                <a:gd name="connsiteY0" fmla="*/ 95084 h 793584"/>
                <a:gd name="connsiteX1" fmla="*/ 788877 w 788877"/>
                <a:gd name="connsiteY1" fmla="*/ 201917 h 793584"/>
                <a:gd name="connsiteX2" fmla="*/ 427566 w 788877"/>
                <a:gd name="connsiteY2" fmla="*/ 584878 h 793584"/>
                <a:gd name="connsiteX3" fmla="*/ 113239 w 788877"/>
                <a:gd name="connsiteY3" fmla="*/ 95084 h 793584"/>
                <a:gd name="connsiteX0" fmla="*/ 0 w 788877"/>
                <a:gd name="connsiteY0" fmla="*/ 0 h 793584"/>
                <a:gd name="connsiteX1" fmla="*/ 693206 w 788877"/>
                <a:gd name="connsiteY1" fmla="*/ 793584 h 793584"/>
                <a:gd name="connsiteX0" fmla="*/ 113239 w 788877"/>
                <a:gd name="connsiteY0" fmla="*/ 95084 h 793584"/>
                <a:gd name="connsiteX1" fmla="*/ 788877 w 788877"/>
                <a:gd name="connsiteY1" fmla="*/ 201917 h 793584"/>
                <a:gd name="connsiteX2" fmla="*/ 427566 w 788877"/>
                <a:gd name="connsiteY2" fmla="*/ 584878 h 793584"/>
                <a:gd name="connsiteX3" fmla="*/ 113239 w 788877"/>
                <a:gd name="connsiteY3" fmla="*/ 95084 h 793584"/>
                <a:gd name="connsiteX0" fmla="*/ 0 w 788877"/>
                <a:gd name="connsiteY0" fmla="*/ 0 h 793584"/>
                <a:gd name="connsiteX1" fmla="*/ 693206 w 788877"/>
                <a:gd name="connsiteY1" fmla="*/ 793584 h 793584"/>
              </a:gdLst>
              <a:ahLst/>
              <a:cxnLst>
                <a:cxn ang="0">
                  <a:pos x="connsiteX0" y="connsiteY0"/>
                </a:cxn>
                <a:cxn ang="0">
                  <a:pos x="connsiteX1" y="connsiteY1"/>
                </a:cxn>
              </a:cxnLst>
              <a:rect l="l" t="t" r="r" b="b"/>
              <a:pathLst>
                <a:path w="788877" h="793584" stroke="0" extrusionOk="0">
                  <a:moveTo>
                    <a:pt x="113239" y="95084"/>
                  </a:moveTo>
                  <a:cubicBezTo>
                    <a:pt x="398556" y="223850"/>
                    <a:pt x="788877" y="-76306"/>
                    <a:pt x="788877" y="201917"/>
                  </a:cubicBezTo>
                  <a:cubicBezTo>
                    <a:pt x="620955" y="201917"/>
                    <a:pt x="595488" y="584878"/>
                    <a:pt x="427566" y="584878"/>
                  </a:cubicBezTo>
                  <a:cubicBezTo>
                    <a:pt x="242075" y="404904"/>
                    <a:pt x="210243" y="649585"/>
                    <a:pt x="113239" y="95084"/>
                  </a:cubicBezTo>
                  <a:close/>
                </a:path>
                <a:path w="788877" h="793584" fill="none">
                  <a:moveTo>
                    <a:pt x="0" y="0"/>
                  </a:moveTo>
                  <a:cubicBezTo>
                    <a:pt x="308217" y="79626"/>
                    <a:pt x="681012" y="738715"/>
                    <a:pt x="693206" y="793584"/>
                  </a:cubicBezTo>
                </a:path>
              </a:pathLst>
            </a:custGeom>
            <a:noFill/>
            <a:ln w="76200">
              <a:solidFill>
                <a:srgbClr val="019491">
                  <a:alpha val="50196"/>
                </a:srgb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662"/>
            </a:p>
          </p:txBody>
        </p:sp>
        <p:sp>
          <p:nvSpPr>
            <p:cNvPr id="27" name="Arc 3"/>
            <p:cNvSpPr/>
            <p:nvPr/>
          </p:nvSpPr>
          <p:spPr>
            <a:xfrm rot="16430091" flipH="1">
              <a:off x="4877289" y="3111295"/>
              <a:ext cx="905933" cy="1201050"/>
            </a:xfrm>
            <a:custGeom>
              <a:avLst/>
              <a:gdLst>
                <a:gd name="connsiteX0" fmla="*/ 503766 w 1007533"/>
                <a:gd name="connsiteY0" fmla="*/ 0 h 1007533"/>
                <a:gd name="connsiteX1" fmla="*/ 1007533 w 1007533"/>
                <a:gd name="connsiteY1" fmla="*/ 503767 h 1007533"/>
                <a:gd name="connsiteX2" fmla="*/ 503767 w 1007533"/>
                <a:gd name="connsiteY2" fmla="*/ 503767 h 1007533"/>
                <a:gd name="connsiteX3" fmla="*/ 503766 w 1007533"/>
                <a:gd name="connsiteY3" fmla="*/ 0 h 1007533"/>
                <a:gd name="connsiteX0" fmla="*/ 503766 w 1007533"/>
                <a:gd name="connsiteY0" fmla="*/ 0 h 1007533"/>
                <a:gd name="connsiteX1" fmla="*/ 1007533 w 1007533"/>
                <a:gd name="connsiteY1" fmla="*/ 503767 h 1007533"/>
                <a:gd name="connsiteX0" fmla="*/ 0 w 579967"/>
                <a:gd name="connsiteY0" fmla="*/ 0 h 698500"/>
                <a:gd name="connsiteX1" fmla="*/ 503767 w 579967"/>
                <a:gd name="connsiteY1" fmla="*/ 503767 h 698500"/>
                <a:gd name="connsiteX2" fmla="*/ 1 w 579967"/>
                <a:gd name="connsiteY2" fmla="*/ 503767 h 698500"/>
                <a:gd name="connsiteX3" fmla="*/ 0 w 579967"/>
                <a:gd name="connsiteY3" fmla="*/ 0 h 698500"/>
                <a:gd name="connsiteX0" fmla="*/ 0 w 579967"/>
                <a:gd name="connsiteY0" fmla="*/ 0 h 698500"/>
                <a:gd name="connsiteX1" fmla="*/ 579967 w 579967"/>
                <a:gd name="connsiteY1" fmla="*/ 698500 h 698500"/>
                <a:gd name="connsiteX0" fmla="*/ 0 w 579967"/>
                <a:gd name="connsiteY0" fmla="*/ 0 h 698500"/>
                <a:gd name="connsiteX1" fmla="*/ 503767 w 579967"/>
                <a:gd name="connsiteY1" fmla="*/ 503767 h 698500"/>
                <a:gd name="connsiteX2" fmla="*/ 314327 w 579967"/>
                <a:gd name="connsiteY2" fmla="*/ 489794 h 698500"/>
                <a:gd name="connsiteX3" fmla="*/ 0 w 579967"/>
                <a:gd name="connsiteY3" fmla="*/ 0 h 698500"/>
                <a:gd name="connsiteX0" fmla="*/ 0 w 579967"/>
                <a:gd name="connsiteY0" fmla="*/ 0 h 698500"/>
                <a:gd name="connsiteX1" fmla="*/ 579967 w 579967"/>
                <a:gd name="connsiteY1" fmla="*/ 698500 h 698500"/>
                <a:gd name="connsiteX0" fmla="*/ 0 w 579967"/>
                <a:gd name="connsiteY0" fmla="*/ 0 h 698500"/>
                <a:gd name="connsiteX1" fmla="*/ 503767 w 579967"/>
                <a:gd name="connsiteY1" fmla="*/ 503767 h 698500"/>
                <a:gd name="connsiteX2" fmla="*/ 314327 w 579967"/>
                <a:gd name="connsiteY2" fmla="*/ 489794 h 698500"/>
                <a:gd name="connsiteX3" fmla="*/ 0 w 579967"/>
                <a:gd name="connsiteY3" fmla="*/ 0 h 698500"/>
                <a:gd name="connsiteX0" fmla="*/ 0 w 579967"/>
                <a:gd name="connsiteY0" fmla="*/ 0 h 698500"/>
                <a:gd name="connsiteX1" fmla="*/ 579967 w 579967"/>
                <a:gd name="connsiteY1" fmla="*/ 698500 h 698500"/>
                <a:gd name="connsiteX0" fmla="*/ 0 w 579967"/>
                <a:gd name="connsiteY0" fmla="*/ 0 h 873830"/>
                <a:gd name="connsiteX1" fmla="*/ 233550 w 579967"/>
                <a:gd name="connsiteY1" fmla="*/ 873830 h 873830"/>
                <a:gd name="connsiteX2" fmla="*/ 314327 w 579967"/>
                <a:gd name="connsiteY2" fmla="*/ 489794 h 873830"/>
                <a:gd name="connsiteX3" fmla="*/ 0 w 579967"/>
                <a:gd name="connsiteY3" fmla="*/ 0 h 873830"/>
                <a:gd name="connsiteX0" fmla="*/ 0 w 579967"/>
                <a:gd name="connsiteY0" fmla="*/ 0 h 873830"/>
                <a:gd name="connsiteX1" fmla="*/ 579967 w 579967"/>
                <a:gd name="connsiteY1" fmla="*/ 698500 h 873830"/>
                <a:gd name="connsiteX0" fmla="*/ 0 w 579967"/>
                <a:gd name="connsiteY0" fmla="*/ 0 h 873830"/>
                <a:gd name="connsiteX1" fmla="*/ 233550 w 579967"/>
                <a:gd name="connsiteY1" fmla="*/ 873830 h 873830"/>
                <a:gd name="connsiteX2" fmla="*/ 314327 w 579967"/>
                <a:gd name="connsiteY2" fmla="*/ 489794 h 873830"/>
                <a:gd name="connsiteX3" fmla="*/ 0 w 579967"/>
                <a:gd name="connsiteY3" fmla="*/ 0 h 873830"/>
                <a:gd name="connsiteX0" fmla="*/ 0 w 579967"/>
                <a:gd name="connsiteY0" fmla="*/ 0 h 873830"/>
                <a:gd name="connsiteX1" fmla="*/ 579967 w 579967"/>
                <a:gd name="connsiteY1" fmla="*/ 698500 h 873830"/>
                <a:gd name="connsiteX0" fmla="*/ 0 w 579967"/>
                <a:gd name="connsiteY0" fmla="*/ 0 h 873830"/>
                <a:gd name="connsiteX1" fmla="*/ 233550 w 579967"/>
                <a:gd name="connsiteY1" fmla="*/ 873830 h 873830"/>
                <a:gd name="connsiteX2" fmla="*/ 314327 w 579967"/>
                <a:gd name="connsiteY2" fmla="*/ 489794 h 873830"/>
                <a:gd name="connsiteX3" fmla="*/ 0 w 579967"/>
                <a:gd name="connsiteY3" fmla="*/ 0 h 873830"/>
                <a:gd name="connsiteX0" fmla="*/ 0 w 579967"/>
                <a:gd name="connsiteY0" fmla="*/ 0 h 873830"/>
                <a:gd name="connsiteX1" fmla="*/ 579967 w 579967"/>
                <a:gd name="connsiteY1" fmla="*/ 698500 h 873830"/>
                <a:gd name="connsiteX0" fmla="*/ 0 w 579967"/>
                <a:gd name="connsiteY0" fmla="*/ 0 h 873830"/>
                <a:gd name="connsiteX1" fmla="*/ 233550 w 579967"/>
                <a:gd name="connsiteY1" fmla="*/ 873830 h 873830"/>
                <a:gd name="connsiteX2" fmla="*/ 314327 w 579967"/>
                <a:gd name="connsiteY2" fmla="*/ 489794 h 873830"/>
                <a:gd name="connsiteX3" fmla="*/ 0 w 579967"/>
                <a:gd name="connsiteY3" fmla="*/ 0 h 873830"/>
                <a:gd name="connsiteX0" fmla="*/ 0 w 579967"/>
                <a:gd name="connsiteY0" fmla="*/ 0 h 873830"/>
                <a:gd name="connsiteX1" fmla="*/ 579967 w 579967"/>
                <a:gd name="connsiteY1" fmla="*/ 698500 h 873830"/>
                <a:gd name="connsiteX0" fmla="*/ 0 w 675638"/>
                <a:gd name="connsiteY0" fmla="*/ 15969 h 714469"/>
                <a:gd name="connsiteX1" fmla="*/ 675638 w 675638"/>
                <a:gd name="connsiteY1" fmla="*/ 122802 h 714469"/>
                <a:gd name="connsiteX2" fmla="*/ 314327 w 675638"/>
                <a:gd name="connsiteY2" fmla="*/ 505763 h 714469"/>
                <a:gd name="connsiteX3" fmla="*/ 0 w 675638"/>
                <a:gd name="connsiteY3" fmla="*/ 15969 h 714469"/>
                <a:gd name="connsiteX0" fmla="*/ 0 w 675638"/>
                <a:gd name="connsiteY0" fmla="*/ 15969 h 714469"/>
                <a:gd name="connsiteX1" fmla="*/ 579967 w 675638"/>
                <a:gd name="connsiteY1" fmla="*/ 714469 h 714469"/>
                <a:gd name="connsiteX0" fmla="*/ 113239 w 788877"/>
                <a:gd name="connsiteY0" fmla="*/ 95084 h 793584"/>
                <a:gd name="connsiteX1" fmla="*/ 788877 w 788877"/>
                <a:gd name="connsiteY1" fmla="*/ 201917 h 793584"/>
                <a:gd name="connsiteX2" fmla="*/ 427566 w 788877"/>
                <a:gd name="connsiteY2" fmla="*/ 584878 h 793584"/>
                <a:gd name="connsiteX3" fmla="*/ 113239 w 788877"/>
                <a:gd name="connsiteY3" fmla="*/ 95084 h 793584"/>
                <a:gd name="connsiteX0" fmla="*/ 0 w 788877"/>
                <a:gd name="connsiteY0" fmla="*/ 0 h 793584"/>
                <a:gd name="connsiteX1" fmla="*/ 693206 w 788877"/>
                <a:gd name="connsiteY1" fmla="*/ 793584 h 793584"/>
                <a:gd name="connsiteX0" fmla="*/ 113239 w 788877"/>
                <a:gd name="connsiteY0" fmla="*/ 95084 h 793584"/>
                <a:gd name="connsiteX1" fmla="*/ 788877 w 788877"/>
                <a:gd name="connsiteY1" fmla="*/ 201917 h 793584"/>
                <a:gd name="connsiteX2" fmla="*/ 427566 w 788877"/>
                <a:gd name="connsiteY2" fmla="*/ 584878 h 793584"/>
                <a:gd name="connsiteX3" fmla="*/ 113239 w 788877"/>
                <a:gd name="connsiteY3" fmla="*/ 95084 h 793584"/>
                <a:gd name="connsiteX0" fmla="*/ 0 w 788877"/>
                <a:gd name="connsiteY0" fmla="*/ 0 h 793584"/>
                <a:gd name="connsiteX1" fmla="*/ 693206 w 788877"/>
                <a:gd name="connsiteY1" fmla="*/ 793584 h 793584"/>
              </a:gdLst>
              <a:ahLst/>
              <a:cxnLst>
                <a:cxn ang="0">
                  <a:pos x="connsiteX0" y="connsiteY0"/>
                </a:cxn>
                <a:cxn ang="0">
                  <a:pos x="connsiteX1" y="connsiteY1"/>
                </a:cxn>
              </a:cxnLst>
              <a:rect l="l" t="t" r="r" b="b"/>
              <a:pathLst>
                <a:path w="788877" h="793584" stroke="0" extrusionOk="0">
                  <a:moveTo>
                    <a:pt x="113239" y="95084"/>
                  </a:moveTo>
                  <a:cubicBezTo>
                    <a:pt x="398556" y="223850"/>
                    <a:pt x="788877" y="-76306"/>
                    <a:pt x="788877" y="201917"/>
                  </a:cubicBezTo>
                  <a:cubicBezTo>
                    <a:pt x="620955" y="201917"/>
                    <a:pt x="595488" y="584878"/>
                    <a:pt x="427566" y="584878"/>
                  </a:cubicBezTo>
                  <a:cubicBezTo>
                    <a:pt x="242075" y="404904"/>
                    <a:pt x="210243" y="649585"/>
                    <a:pt x="113239" y="95084"/>
                  </a:cubicBezTo>
                  <a:close/>
                </a:path>
                <a:path w="788877" h="793584" fill="none">
                  <a:moveTo>
                    <a:pt x="0" y="0"/>
                  </a:moveTo>
                  <a:cubicBezTo>
                    <a:pt x="308217" y="79626"/>
                    <a:pt x="681012" y="738715"/>
                    <a:pt x="693206" y="793584"/>
                  </a:cubicBezTo>
                </a:path>
              </a:pathLst>
            </a:custGeom>
            <a:noFill/>
            <a:ln w="76200">
              <a:solidFill>
                <a:srgbClr val="CCDFEB"/>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662"/>
            </a:p>
          </p:txBody>
        </p:sp>
        <p:sp>
          <p:nvSpPr>
            <p:cNvPr id="28" name="Arc 3"/>
            <p:cNvSpPr/>
            <p:nvPr/>
          </p:nvSpPr>
          <p:spPr>
            <a:xfrm rot="14906149" flipH="1">
              <a:off x="3414642" y="3571368"/>
              <a:ext cx="1322782" cy="3306831"/>
            </a:xfrm>
            <a:custGeom>
              <a:avLst/>
              <a:gdLst>
                <a:gd name="connsiteX0" fmla="*/ 503766 w 1007533"/>
                <a:gd name="connsiteY0" fmla="*/ 0 h 1007533"/>
                <a:gd name="connsiteX1" fmla="*/ 1007533 w 1007533"/>
                <a:gd name="connsiteY1" fmla="*/ 503767 h 1007533"/>
                <a:gd name="connsiteX2" fmla="*/ 503767 w 1007533"/>
                <a:gd name="connsiteY2" fmla="*/ 503767 h 1007533"/>
                <a:gd name="connsiteX3" fmla="*/ 503766 w 1007533"/>
                <a:gd name="connsiteY3" fmla="*/ 0 h 1007533"/>
                <a:gd name="connsiteX0" fmla="*/ 503766 w 1007533"/>
                <a:gd name="connsiteY0" fmla="*/ 0 h 1007533"/>
                <a:gd name="connsiteX1" fmla="*/ 1007533 w 1007533"/>
                <a:gd name="connsiteY1" fmla="*/ 503767 h 1007533"/>
                <a:gd name="connsiteX0" fmla="*/ 0 w 579967"/>
                <a:gd name="connsiteY0" fmla="*/ 0 h 698500"/>
                <a:gd name="connsiteX1" fmla="*/ 503767 w 579967"/>
                <a:gd name="connsiteY1" fmla="*/ 503767 h 698500"/>
                <a:gd name="connsiteX2" fmla="*/ 1 w 579967"/>
                <a:gd name="connsiteY2" fmla="*/ 503767 h 698500"/>
                <a:gd name="connsiteX3" fmla="*/ 0 w 579967"/>
                <a:gd name="connsiteY3" fmla="*/ 0 h 698500"/>
                <a:gd name="connsiteX0" fmla="*/ 0 w 579967"/>
                <a:gd name="connsiteY0" fmla="*/ 0 h 698500"/>
                <a:gd name="connsiteX1" fmla="*/ 579967 w 579967"/>
                <a:gd name="connsiteY1" fmla="*/ 698500 h 698500"/>
                <a:gd name="connsiteX0" fmla="*/ 0 w 579967"/>
                <a:gd name="connsiteY0" fmla="*/ 0 h 698500"/>
                <a:gd name="connsiteX1" fmla="*/ 503767 w 579967"/>
                <a:gd name="connsiteY1" fmla="*/ 503767 h 698500"/>
                <a:gd name="connsiteX2" fmla="*/ 314327 w 579967"/>
                <a:gd name="connsiteY2" fmla="*/ 489794 h 698500"/>
                <a:gd name="connsiteX3" fmla="*/ 0 w 579967"/>
                <a:gd name="connsiteY3" fmla="*/ 0 h 698500"/>
                <a:gd name="connsiteX0" fmla="*/ 0 w 579967"/>
                <a:gd name="connsiteY0" fmla="*/ 0 h 698500"/>
                <a:gd name="connsiteX1" fmla="*/ 579967 w 579967"/>
                <a:gd name="connsiteY1" fmla="*/ 698500 h 698500"/>
                <a:gd name="connsiteX0" fmla="*/ 0 w 579967"/>
                <a:gd name="connsiteY0" fmla="*/ 0 h 698500"/>
                <a:gd name="connsiteX1" fmla="*/ 503767 w 579967"/>
                <a:gd name="connsiteY1" fmla="*/ 503767 h 698500"/>
                <a:gd name="connsiteX2" fmla="*/ 314327 w 579967"/>
                <a:gd name="connsiteY2" fmla="*/ 489794 h 698500"/>
                <a:gd name="connsiteX3" fmla="*/ 0 w 579967"/>
                <a:gd name="connsiteY3" fmla="*/ 0 h 698500"/>
                <a:gd name="connsiteX0" fmla="*/ 0 w 579967"/>
                <a:gd name="connsiteY0" fmla="*/ 0 h 698500"/>
                <a:gd name="connsiteX1" fmla="*/ 579967 w 579967"/>
                <a:gd name="connsiteY1" fmla="*/ 698500 h 698500"/>
                <a:gd name="connsiteX0" fmla="*/ 0 w 579967"/>
                <a:gd name="connsiteY0" fmla="*/ 0 h 873830"/>
                <a:gd name="connsiteX1" fmla="*/ 233550 w 579967"/>
                <a:gd name="connsiteY1" fmla="*/ 873830 h 873830"/>
                <a:gd name="connsiteX2" fmla="*/ 314327 w 579967"/>
                <a:gd name="connsiteY2" fmla="*/ 489794 h 873830"/>
                <a:gd name="connsiteX3" fmla="*/ 0 w 579967"/>
                <a:gd name="connsiteY3" fmla="*/ 0 h 873830"/>
                <a:gd name="connsiteX0" fmla="*/ 0 w 579967"/>
                <a:gd name="connsiteY0" fmla="*/ 0 h 873830"/>
                <a:gd name="connsiteX1" fmla="*/ 579967 w 579967"/>
                <a:gd name="connsiteY1" fmla="*/ 698500 h 873830"/>
                <a:gd name="connsiteX0" fmla="*/ 0 w 579967"/>
                <a:gd name="connsiteY0" fmla="*/ 0 h 873830"/>
                <a:gd name="connsiteX1" fmla="*/ 233550 w 579967"/>
                <a:gd name="connsiteY1" fmla="*/ 873830 h 873830"/>
                <a:gd name="connsiteX2" fmla="*/ 314327 w 579967"/>
                <a:gd name="connsiteY2" fmla="*/ 489794 h 873830"/>
                <a:gd name="connsiteX3" fmla="*/ 0 w 579967"/>
                <a:gd name="connsiteY3" fmla="*/ 0 h 873830"/>
                <a:gd name="connsiteX0" fmla="*/ 0 w 579967"/>
                <a:gd name="connsiteY0" fmla="*/ 0 h 873830"/>
                <a:gd name="connsiteX1" fmla="*/ 579967 w 579967"/>
                <a:gd name="connsiteY1" fmla="*/ 698500 h 873830"/>
                <a:gd name="connsiteX0" fmla="*/ 0 w 579967"/>
                <a:gd name="connsiteY0" fmla="*/ 0 h 873830"/>
                <a:gd name="connsiteX1" fmla="*/ 233550 w 579967"/>
                <a:gd name="connsiteY1" fmla="*/ 873830 h 873830"/>
                <a:gd name="connsiteX2" fmla="*/ 314327 w 579967"/>
                <a:gd name="connsiteY2" fmla="*/ 489794 h 873830"/>
                <a:gd name="connsiteX3" fmla="*/ 0 w 579967"/>
                <a:gd name="connsiteY3" fmla="*/ 0 h 873830"/>
                <a:gd name="connsiteX0" fmla="*/ 0 w 579967"/>
                <a:gd name="connsiteY0" fmla="*/ 0 h 873830"/>
                <a:gd name="connsiteX1" fmla="*/ 579967 w 579967"/>
                <a:gd name="connsiteY1" fmla="*/ 698500 h 873830"/>
                <a:gd name="connsiteX0" fmla="*/ 0 w 579967"/>
                <a:gd name="connsiteY0" fmla="*/ 0 h 873830"/>
                <a:gd name="connsiteX1" fmla="*/ 233550 w 579967"/>
                <a:gd name="connsiteY1" fmla="*/ 873830 h 873830"/>
                <a:gd name="connsiteX2" fmla="*/ 314327 w 579967"/>
                <a:gd name="connsiteY2" fmla="*/ 489794 h 873830"/>
                <a:gd name="connsiteX3" fmla="*/ 0 w 579967"/>
                <a:gd name="connsiteY3" fmla="*/ 0 h 873830"/>
                <a:gd name="connsiteX0" fmla="*/ 0 w 579967"/>
                <a:gd name="connsiteY0" fmla="*/ 0 h 873830"/>
                <a:gd name="connsiteX1" fmla="*/ 579967 w 579967"/>
                <a:gd name="connsiteY1" fmla="*/ 698500 h 873830"/>
                <a:gd name="connsiteX0" fmla="*/ 0 w 675638"/>
                <a:gd name="connsiteY0" fmla="*/ 15969 h 714469"/>
                <a:gd name="connsiteX1" fmla="*/ 675638 w 675638"/>
                <a:gd name="connsiteY1" fmla="*/ 122802 h 714469"/>
                <a:gd name="connsiteX2" fmla="*/ 314327 w 675638"/>
                <a:gd name="connsiteY2" fmla="*/ 505763 h 714469"/>
                <a:gd name="connsiteX3" fmla="*/ 0 w 675638"/>
                <a:gd name="connsiteY3" fmla="*/ 15969 h 714469"/>
                <a:gd name="connsiteX0" fmla="*/ 0 w 675638"/>
                <a:gd name="connsiteY0" fmla="*/ 15969 h 714469"/>
                <a:gd name="connsiteX1" fmla="*/ 579967 w 675638"/>
                <a:gd name="connsiteY1" fmla="*/ 714469 h 714469"/>
                <a:gd name="connsiteX0" fmla="*/ 113239 w 788877"/>
                <a:gd name="connsiteY0" fmla="*/ 95084 h 793584"/>
                <a:gd name="connsiteX1" fmla="*/ 788877 w 788877"/>
                <a:gd name="connsiteY1" fmla="*/ 201917 h 793584"/>
                <a:gd name="connsiteX2" fmla="*/ 427566 w 788877"/>
                <a:gd name="connsiteY2" fmla="*/ 584878 h 793584"/>
                <a:gd name="connsiteX3" fmla="*/ 113239 w 788877"/>
                <a:gd name="connsiteY3" fmla="*/ 95084 h 793584"/>
                <a:gd name="connsiteX0" fmla="*/ 0 w 788877"/>
                <a:gd name="connsiteY0" fmla="*/ 0 h 793584"/>
                <a:gd name="connsiteX1" fmla="*/ 693206 w 788877"/>
                <a:gd name="connsiteY1" fmla="*/ 793584 h 793584"/>
                <a:gd name="connsiteX0" fmla="*/ 113239 w 788877"/>
                <a:gd name="connsiteY0" fmla="*/ 95084 h 793584"/>
                <a:gd name="connsiteX1" fmla="*/ 788877 w 788877"/>
                <a:gd name="connsiteY1" fmla="*/ 201917 h 793584"/>
                <a:gd name="connsiteX2" fmla="*/ 427566 w 788877"/>
                <a:gd name="connsiteY2" fmla="*/ 584878 h 793584"/>
                <a:gd name="connsiteX3" fmla="*/ 113239 w 788877"/>
                <a:gd name="connsiteY3" fmla="*/ 95084 h 793584"/>
                <a:gd name="connsiteX0" fmla="*/ 0 w 788877"/>
                <a:gd name="connsiteY0" fmla="*/ 0 h 793584"/>
                <a:gd name="connsiteX1" fmla="*/ 693206 w 788877"/>
                <a:gd name="connsiteY1" fmla="*/ 793584 h 793584"/>
              </a:gdLst>
              <a:ahLst/>
              <a:cxnLst>
                <a:cxn ang="0">
                  <a:pos x="connsiteX0" y="connsiteY0"/>
                </a:cxn>
                <a:cxn ang="0">
                  <a:pos x="connsiteX1" y="connsiteY1"/>
                </a:cxn>
              </a:cxnLst>
              <a:rect l="l" t="t" r="r" b="b"/>
              <a:pathLst>
                <a:path w="788877" h="793584" stroke="0" extrusionOk="0">
                  <a:moveTo>
                    <a:pt x="113239" y="95084"/>
                  </a:moveTo>
                  <a:cubicBezTo>
                    <a:pt x="398556" y="223850"/>
                    <a:pt x="788877" y="-76306"/>
                    <a:pt x="788877" y="201917"/>
                  </a:cubicBezTo>
                  <a:cubicBezTo>
                    <a:pt x="620955" y="201917"/>
                    <a:pt x="595488" y="584878"/>
                    <a:pt x="427566" y="584878"/>
                  </a:cubicBezTo>
                  <a:cubicBezTo>
                    <a:pt x="242075" y="404904"/>
                    <a:pt x="210243" y="649585"/>
                    <a:pt x="113239" y="95084"/>
                  </a:cubicBezTo>
                  <a:close/>
                </a:path>
                <a:path w="788877" h="793584" fill="none">
                  <a:moveTo>
                    <a:pt x="0" y="0"/>
                  </a:moveTo>
                  <a:cubicBezTo>
                    <a:pt x="308217" y="79626"/>
                    <a:pt x="681012" y="738715"/>
                    <a:pt x="693206" y="793584"/>
                  </a:cubicBezTo>
                </a:path>
              </a:pathLst>
            </a:custGeom>
            <a:noFill/>
            <a:ln w="76200">
              <a:solidFill>
                <a:srgbClr val="CCDFEB"/>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662"/>
            </a:p>
          </p:txBody>
        </p:sp>
        <p:sp>
          <p:nvSpPr>
            <p:cNvPr id="15" name="Arc 3"/>
            <p:cNvSpPr/>
            <p:nvPr/>
          </p:nvSpPr>
          <p:spPr>
            <a:xfrm rot="19265234" flipH="1">
              <a:off x="5978431" y="3598572"/>
              <a:ext cx="659948" cy="555529"/>
            </a:xfrm>
            <a:custGeom>
              <a:avLst/>
              <a:gdLst>
                <a:gd name="connsiteX0" fmla="*/ 503766 w 1007533"/>
                <a:gd name="connsiteY0" fmla="*/ 0 h 1007533"/>
                <a:gd name="connsiteX1" fmla="*/ 1007533 w 1007533"/>
                <a:gd name="connsiteY1" fmla="*/ 503767 h 1007533"/>
                <a:gd name="connsiteX2" fmla="*/ 503767 w 1007533"/>
                <a:gd name="connsiteY2" fmla="*/ 503767 h 1007533"/>
                <a:gd name="connsiteX3" fmla="*/ 503766 w 1007533"/>
                <a:gd name="connsiteY3" fmla="*/ 0 h 1007533"/>
                <a:gd name="connsiteX0" fmla="*/ 503766 w 1007533"/>
                <a:gd name="connsiteY0" fmla="*/ 0 h 1007533"/>
                <a:gd name="connsiteX1" fmla="*/ 1007533 w 1007533"/>
                <a:gd name="connsiteY1" fmla="*/ 503767 h 1007533"/>
                <a:gd name="connsiteX0" fmla="*/ 0 w 579967"/>
                <a:gd name="connsiteY0" fmla="*/ 0 h 698500"/>
                <a:gd name="connsiteX1" fmla="*/ 503767 w 579967"/>
                <a:gd name="connsiteY1" fmla="*/ 503767 h 698500"/>
                <a:gd name="connsiteX2" fmla="*/ 1 w 579967"/>
                <a:gd name="connsiteY2" fmla="*/ 503767 h 698500"/>
                <a:gd name="connsiteX3" fmla="*/ 0 w 579967"/>
                <a:gd name="connsiteY3" fmla="*/ 0 h 698500"/>
                <a:gd name="connsiteX0" fmla="*/ 0 w 579967"/>
                <a:gd name="connsiteY0" fmla="*/ 0 h 698500"/>
                <a:gd name="connsiteX1" fmla="*/ 579967 w 579967"/>
                <a:gd name="connsiteY1" fmla="*/ 698500 h 698500"/>
                <a:gd name="connsiteX0" fmla="*/ 0 w 579967"/>
                <a:gd name="connsiteY0" fmla="*/ 0 h 698500"/>
                <a:gd name="connsiteX1" fmla="*/ 503767 w 579967"/>
                <a:gd name="connsiteY1" fmla="*/ 503767 h 698500"/>
                <a:gd name="connsiteX2" fmla="*/ 314327 w 579967"/>
                <a:gd name="connsiteY2" fmla="*/ 489794 h 698500"/>
                <a:gd name="connsiteX3" fmla="*/ 0 w 579967"/>
                <a:gd name="connsiteY3" fmla="*/ 0 h 698500"/>
                <a:gd name="connsiteX0" fmla="*/ 0 w 579967"/>
                <a:gd name="connsiteY0" fmla="*/ 0 h 698500"/>
                <a:gd name="connsiteX1" fmla="*/ 579967 w 579967"/>
                <a:gd name="connsiteY1" fmla="*/ 698500 h 698500"/>
                <a:gd name="connsiteX0" fmla="*/ 0 w 579967"/>
                <a:gd name="connsiteY0" fmla="*/ 0 h 698500"/>
                <a:gd name="connsiteX1" fmla="*/ 503767 w 579967"/>
                <a:gd name="connsiteY1" fmla="*/ 503767 h 698500"/>
                <a:gd name="connsiteX2" fmla="*/ 314327 w 579967"/>
                <a:gd name="connsiteY2" fmla="*/ 489794 h 698500"/>
                <a:gd name="connsiteX3" fmla="*/ 0 w 579967"/>
                <a:gd name="connsiteY3" fmla="*/ 0 h 698500"/>
                <a:gd name="connsiteX0" fmla="*/ 0 w 579967"/>
                <a:gd name="connsiteY0" fmla="*/ 0 h 698500"/>
                <a:gd name="connsiteX1" fmla="*/ 579967 w 579967"/>
                <a:gd name="connsiteY1" fmla="*/ 698500 h 698500"/>
                <a:gd name="connsiteX0" fmla="*/ 0 w 579967"/>
                <a:gd name="connsiteY0" fmla="*/ 0 h 873830"/>
                <a:gd name="connsiteX1" fmla="*/ 233550 w 579967"/>
                <a:gd name="connsiteY1" fmla="*/ 873830 h 873830"/>
                <a:gd name="connsiteX2" fmla="*/ 314327 w 579967"/>
                <a:gd name="connsiteY2" fmla="*/ 489794 h 873830"/>
                <a:gd name="connsiteX3" fmla="*/ 0 w 579967"/>
                <a:gd name="connsiteY3" fmla="*/ 0 h 873830"/>
                <a:gd name="connsiteX0" fmla="*/ 0 w 579967"/>
                <a:gd name="connsiteY0" fmla="*/ 0 h 873830"/>
                <a:gd name="connsiteX1" fmla="*/ 579967 w 579967"/>
                <a:gd name="connsiteY1" fmla="*/ 698500 h 873830"/>
                <a:gd name="connsiteX0" fmla="*/ 0 w 579967"/>
                <a:gd name="connsiteY0" fmla="*/ 0 h 873830"/>
                <a:gd name="connsiteX1" fmla="*/ 233550 w 579967"/>
                <a:gd name="connsiteY1" fmla="*/ 873830 h 873830"/>
                <a:gd name="connsiteX2" fmla="*/ 314327 w 579967"/>
                <a:gd name="connsiteY2" fmla="*/ 489794 h 873830"/>
                <a:gd name="connsiteX3" fmla="*/ 0 w 579967"/>
                <a:gd name="connsiteY3" fmla="*/ 0 h 873830"/>
                <a:gd name="connsiteX0" fmla="*/ 0 w 579967"/>
                <a:gd name="connsiteY0" fmla="*/ 0 h 873830"/>
                <a:gd name="connsiteX1" fmla="*/ 579967 w 579967"/>
                <a:gd name="connsiteY1" fmla="*/ 698500 h 873830"/>
                <a:gd name="connsiteX0" fmla="*/ 0 w 579967"/>
                <a:gd name="connsiteY0" fmla="*/ 0 h 873830"/>
                <a:gd name="connsiteX1" fmla="*/ 233550 w 579967"/>
                <a:gd name="connsiteY1" fmla="*/ 873830 h 873830"/>
                <a:gd name="connsiteX2" fmla="*/ 314327 w 579967"/>
                <a:gd name="connsiteY2" fmla="*/ 489794 h 873830"/>
                <a:gd name="connsiteX3" fmla="*/ 0 w 579967"/>
                <a:gd name="connsiteY3" fmla="*/ 0 h 873830"/>
                <a:gd name="connsiteX0" fmla="*/ 0 w 579967"/>
                <a:gd name="connsiteY0" fmla="*/ 0 h 873830"/>
                <a:gd name="connsiteX1" fmla="*/ 579967 w 579967"/>
                <a:gd name="connsiteY1" fmla="*/ 698500 h 873830"/>
                <a:gd name="connsiteX0" fmla="*/ 0 w 579967"/>
                <a:gd name="connsiteY0" fmla="*/ 0 h 873830"/>
                <a:gd name="connsiteX1" fmla="*/ 233550 w 579967"/>
                <a:gd name="connsiteY1" fmla="*/ 873830 h 873830"/>
                <a:gd name="connsiteX2" fmla="*/ 314327 w 579967"/>
                <a:gd name="connsiteY2" fmla="*/ 489794 h 873830"/>
                <a:gd name="connsiteX3" fmla="*/ 0 w 579967"/>
                <a:gd name="connsiteY3" fmla="*/ 0 h 873830"/>
                <a:gd name="connsiteX0" fmla="*/ 0 w 579967"/>
                <a:gd name="connsiteY0" fmla="*/ 0 h 873830"/>
                <a:gd name="connsiteX1" fmla="*/ 579967 w 579967"/>
                <a:gd name="connsiteY1" fmla="*/ 698500 h 873830"/>
                <a:gd name="connsiteX0" fmla="*/ 0 w 675638"/>
                <a:gd name="connsiteY0" fmla="*/ 15969 h 714469"/>
                <a:gd name="connsiteX1" fmla="*/ 675638 w 675638"/>
                <a:gd name="connsiteY1" fmla="*/ 122802 h 714469"/>
                <a:gd name="connsiteX2" fmla="*/ 314327 w 675638"/>
                <a:gd name="connsiteY2" fmla="*/ 505763 h 714469"/>
                <a:gd name="connsiteX3" fmla="*/ 0 w 675638"/>
                <a:gd name="connsiteY3" fmla="*/ 15969 h 714469"/>
                <a:gd name="connsiteX0" fmla="*/ 0 w 675638"/>
                <a:gd name="connsiteY0" fmla="*/ 15969 h 714469"/>
                <a:gd name="connsiteX1" fmla="*/ 579967 w 675638"/>
                <a:gd name="connsiteY1" fmla="*/ 714469 h 714469"/>
                <a:gd name="connsiteX0" fmla="*/ 113239 w 788877"/>
                <a:gd name="connsiteY0" fmla="*/ 95084 h 793584"/>
                <a:gd name="connsiteX1" fmla="*/ 788877 w 788877"/>
                <a:gd name="connsiteY1" fmla="*/ 201917 h 793584"/>
                <a:gd name="connsiteX2" fmla="*/ 427566 w 788877"/>
                <a:gd name="connsiteY2" fmla="*/ 584878 h 793584"/>
                <a:gd name="connsiteX3" fmla="*/ 113239 w 788877"/>
                <a:gd name="connsiteY3" fmla="*/ 95084 h 793584"/>
                <a:gd name="connsiteX0" fmla="*/ 0 w 788877"/>
                <a:gd name="connsiteY0" fmla="*/ 0 h 793584"/>
                <a:gd name="connsiteX1" fmla="*/ 693206 w 788877"/>
                <a:gd name="connsiteY1" fmla="*/ 793584 h 793584"/>
                <a:gd name="connsiteX0" fmla="*/ 113239 w 788877"/>
                <a:gd name="connsiteY0" fmla="*/ 95084 h 793584"/>
                <a:gd name="connsiteX1" fmla="*/ 788877 w 788877"/>
                <a:gd name="connsiteY1" fmla="*/ 201917 h 793584"/>
                <a:gd name="connsiteX2" fmla="*/ 427566 w 788877"/>
                <a:gd name="connsiteY2" fmla="*/ 584878 h 793584"/>
                <a:gd name="connsiteX3" fmla="*/ 113239 w 788877"/>
                <a:gd name="connsiteY3" fmla="*/ 95084 h 793584"/>
                <a:gd name="connsiteX0" fmla="*/ 0 w 788877"/>
                <a:gd name="connsiteY0" fmla="*/ 0 h 793584"/>
                <a:gd name="connsiteX1" fmla="*/ 693206 w 788877"/>
                <a:gd name="connsiteY1" fmla="*/ 793584 h 793584"/>
              </a:gdLst>
              <a:ahLst/>
              <a:cxnLst>
                <a:cxn ang="0">
                  <a:pos x="connsiteX0" y="connsiteY0"/>
                </a:cxn>
                <a:cxn ang="0">
                  <a:pos x="connsiteX1" y="connsiteY1"/>
                </a:cxn>
              </a:cxnLst>
              <a:rect l="l" t="t" r="r" b="b"/>
              <a:pathLst>
                <a:path w="788877" h="793584" stroke="0" extrusionOk="0">
                  <a:moveTo>
                    <a:pt x="113239" y="95084"/>
                  </a:moveTo>
                  <a:cubicBezTo>
                    <a:pt x="398556" y="223850"/>
                    <a:pt x="788877" y="-76306"/>
                    <a:pt x="788877" y="201917"/>
                  </a:cubicBezTo>
                  <a:cubicBezTo>
                    <a:pt x="620955" y="201917"/>
                    <a:pt x="595488" y="584878"/>
                    <a:pt x="427566" y="584878"/>
                  </a:cubicBezTo>
                  <a:cubicBezTo>
                    <a:pt x="242075" y="404904"/>
                    <a:pt x="210243" y="649585"/>
                    <a:pt x="113239" y="95084"/>
                  </a:cubicBezTo>
                  <a:close/>
                </a:path>
                <a:path w="788877" h="793584" fill="none">
                  <a:moveTo>
                    <a:pt x="0" y="0"/>
                  </a:moveTo>
                  <a:cubicBezTo>
                    <a:pt x="308217" y="79626"/>
                    <a:pt x="681012" y="738715"/>
                    <a:pt x="693206" y="793584"/>
                  </a:cubicBezTo>
                </a:path>
              </a:pathLst>
            </a:custGeom>
            <a:noFill/>
            <a:ln w="76200">
              <a:solidFill>
                <a:srgbClr val="CCDFEB"/>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662"/>
            </a:p>
          </p:txBody>
        </p:sp>
        <p:sp>
          <p:nvSpPr>
            <p:cNvPr id="16" name="Arc 3"/>
            <p:cNvSpPr/>
            <p:nvPr/>
          </p:nvSpPr>
          <p:spPr>
            <a:xfrm rot="13746091" flipV="1">
              <a:off x="2606006" y="2271887"/>
              <a:ext cx="620901" cy="626357"/>
            </a:xfrm>
            <a:custGeom>
              <a:avLst/>
              <a:gdLst>
                <a:gd name="connsiteX0" fmla="*/ 503766 w 1007533"/>
                <a:gd name="connsiteY0" fmla="*/ 0 h 1007533"/>
                <a:gd name="connsiteX1" fmla="*/ 1007533 w 1007533"/>
                <a:gd name="connsiteY1" fmla="*/ 503767 h 1007533"/>
                <a:gd name="connsiteX2" fmla="*/ 503767 w 1007533"/>
                <a:gd name="connsiteY2" fmla="*/ 503767 h 1007533"/>
                <a:gd name="connsiteX3" fmla="*/ 503766 w 1007533"/>
                <a:gd name="connsiteY3" fmla="*/ 0 h 1007533"/>
                <a:gd name="connsiteX0" fmla="*/ 503766 w 1007533"/>
                <a:gd name="connsiteY0" fmla="*/ 0 h 1007533"/>
                <a:gd name="connsiteX1" fmla="*/ 1007533 w 1007533"/>
                <a:gd name="connsiteY1" fmla="*/ 503767 h 1007533"/>
                <a:gd name="connsiteX0" fmla="*/ 0 w 579967"/>
                <a:gd name="connsiteY0" fmla="*/ 0 h 698500"/>
                <a:gd name="connsiteX1" fmla="*/ 503767 w 579967"/>
                <a:gd name="connsiteY1" fmla="*/ 503767 h 698500"/>
                <a:gd name="connsiteX2" fmla="*/ 1 w 579967"/>
                <a:gd name="connsiteY2" fmla="*/ 503767 h 698500"/>
                <a:gd name="connsiteX3" fmla="*/ 0 w 579967"/>
                <a:gd name="connsiteY3" fmla="*/ 0 h 698500"/>
                <a:gd name="connsiteX0" fmla="*/ 0 w 579967"/>
                <a:gd name="connsiteY0" fmla="*/ 0 h 698500"/>
                <a:gd name="connsiteX1" fmla="*/ 579967 w 579967"/>
                <a:gd name="connsiteY1" fmla="*/ 698500 h 698500"/>
                <a:gd name="connsiteX0" fmla="*/ 0 w 579967"/>
                <a:gd name="connsiteY0" fmla="*/ 0 h 698500"/>
                <a:gd name="connsiteX1" fmla="*/ 503767 w 579967"/>
                <a:gd name="connsiteY1" fmla="*/ 503767 h 698500"/>
                <a:gd name="connsiteX2" fmla="*/ 314327 w 579967"/>
                <a:gd name="connsiteY2" fmla="*/ 489794 h 698500"/>
                <a:gd name="connsiteX3" fmla="*/ 0 w 579967"/>
                <a:gd name="connsiteY3" fmla="*/ 0 h 698500"/>
                <a:gd name="connsiteX0" fmla="*/ 0 w 579967"/>
                <a:gd name="connsiteY0" fmla="*/ 0 h 698500"/>
                <a:gd name="connsiteX1" fmla="*/ 579967 w 579967"/>
                <a:gd name="connsiteY1" fmla="*/ 698500 h 698500"/>
                <a:gd name="connsiteX0" fmla="*/ 0 w 579967"/>
                <a:gd name="connsiteY0" fmla="*/ 0 h 698500"/>
                <a:gd name="connsiteX1" fmla="*/ 503767 w 579967"/>
                <a:gd name="connsiteY1" fmla="*/ 503767 h 698500"/>
                <a:gd name="connsiteX2" fmla="*/ 314327 w 579967"/>
                <a:gd name="connsiteY2" fmla="*/ 489794 h 698500"/>
                <a:gd name="connsiteX3" fmla="*/ 0 w 579967"/>
                <a:gd name="connsiteY3" fmla="*/ 0 h 698500"/>
                <a:gd name="connsiteX0" fmla="*/ 0 w 579967"/>
                <a:gd name="connsiteY0" fmla="*/ 0 h 698500"/>
                <a:gd name="connsiteX1" fmla="*/ 579967 w 579967"/>
                <a:gd name="connsiteY1" fmla="*/ 698500 h 698500"/>
                <a:gd name="connsiteX0" fmla="*/ 0 w 579967"/>
                <a:gd name="connsiteY0" fmla="*/ 0 h 873830"/>
                <a:gd name="connsiteX1" fmla="*/ 233550 w 579967"/>
                <a:gd name="connsiteY1" fmla="*/ 873830 h 873830"/>
                <a:gd name="connsiteX2" fmla="*/ 314327 w 579967"/>
                <a:gd name="connsiteY2" fmla="*/ 489794 h 873830"/>
                <a:gd name="connsiteX3" fmla="*/ 0 w 579967"/>
                <a:gd name="connsiteY3" fmla="*/ 0 h 873830"/>
                <a:gd name="connsiteX0" fmla="*/ 0 w 579967"/>
                <a:gd name="connsiteY0" fmla="*/ 0 h 873830"/>
                <a:gd name="connsiteX1" fmla="*/ 579967 w 579967"/>
                <a:gd name="connsiteY1" fmla="*/ 698500 h 873830"/>
                <a:gd name="connsiteX0" fmla="*/ 0 w 579967"/>
                <a:gd name="connsiteY0" fmla="*/ 0 h 873830"/>
                <a:gd name="connsiteX1" fmla="*/ 233550 w 579967"/>
                <a:gd name="connsiteY1" fmla="*/ 873830 h 873830"/>
                <a:gd name="connsiteX2" fmla="*/ 314327 w 579967"/>
                <a:gd name="connsiteY2" fmla="*/ 489794 h 873830"/>
                <a:gd name="connsiteX3" fmla="*/ 0 w 579967"/>
                <a:gd name="connsiteY3" fmla="*/ 0 h 873830"/>
                <a:gd name="connsiteX0" fmla="*/ 0 w 579967"/>
                <a:gd name="connsiteY0" fmla="*/ 0 h 873830"/>
                <a:gd name="connsiteX1" fmla="*/ 579967 w 579967"/>
                <a:gd name="connsiteY1" fmla="*/ 698500 h 873830"/>
                <a:gd name="connsiteX0" fmla="*/ 0 w 579967"/>
                <a:gd name="connsiteY0" fmla="*/ 0 h 873830"/>
                <a:gd name="connsiteX1" fmla="*/ 233550 w 579967"/>
                <a:gd name="connsiteY1" fmla="*/ 873830 h 873830"/>
                <a:gd name="connsiteX2" fmla="*/ 314327 w 579967"/>
                <a:gd name="connsiteY2" fmla="*/ 489794 h 873830"/>
                <a:gd name="connsiteX3" fmla="*/ 0 w 579967"/>
                <a:gd name="connsiteY3" fmla="*/ 0 h 873830"/>
                <a:gd name="connsiteX0" fmla="*/ 0 w 579967"/>
                <a:gd name="connsiteY0" fmla="*/ 0 h 873830"/>
                <a:gd name="connsiteX1" fmla="*/ 579967 w 579967"/>
                <a:gd name="connsiteY1" fmla="*/ 698500 h 873830"/>
                <a:gd name="connsiteX0" fmla="*/ 0 w 579967"/>
                <a:gd name="connsiteY0" fmla="*/ 0 h 873830"/>
                <a:gd name="connsiteX1" fmla="*/ 233550 w 579967"/>
                <a:gd name="connsiteY1" fmla="*/ 873830 h 873830"/>
                <a:gd name="connsiteX2" fmla="*/ 314327 w 579967"/>
                <a:gd name="connsiteY2" fmla="*/ 489794 h 873830"/>
                <a:gd name="connsiteX3" fmla="*/ 0 w 579967"/>
                <a:gd name="connsiteY3" fmla="*/ 0 h 873830"/>
                <a:gd name="connsiteX0" fmla="*/ 0 w 579967"/>
                <a:gd name="connsiteY0" fmla="*/ 0 h 873830"/>
                <a:gd name="connsiteX1" fmla="*/ 579967 w 579967"/>
                <a:gd name="connsiteY1" fmla="*/ 698500 h 873830"/>
                <a:gd name="connsiteX0" fmla="*/ 0 w 675638"/>
                <a:gd name="connsiteY0" fmla="*/ 15969 h 714469"/>
                <a:gd name="connsiteX1" fmla="*/ 675638 w 675638"/>
                <a:gd name="connsiteY1" fmla="*/ 122802 h 714469"/>
                <a:gd name="connsiteX2" fmla="*/ 314327 w 675638"/>
                <a:gd name="connsiteY2" fmla="*/ 505763 h 714469"/>
                <a:gd name="connsiteX3" fmla="*/ 0 w 675638"/>
                <a:gd name="connsiteY3" fmla="*/ 15969 h 714469"/>
                <a:gd name="connsiteX0" fmla="*/ 0 w 675638"/>
                <a:gd name="connsiteY0" fmla="*/ 15969 h 714469"/>
                <a:gd name="connsiteX1" fmla="*/ 579967 w 675638"/>
                <a:gd name="connsiteY1" fmla="*/ 714469 h 714469"/>
                <a:gd name="connsiteX0" fmla="*/ 113239 w 788877"/>
                <a:gd name="connsiteY0" fmla="*/ 95084 h 793584"/>
                <a:gd name="connsiteX1" fmla="*/ 788877 w 788877"/>
                <a:gd name="connsiteY1" fmla="*/ 201917 h 793584"/>
                <a:gd name="connsiteX2" fmla="*/ 427566 w 788877"/>
                <a:gd name="connsiteY2" fmla="*/ 584878 h 793584"/>
                <a:gd name="connsiteX3" fmla="*/ 113239 w 788877"/>
                <a:gd name="connsiteY3" fmla="*/ 95084 h 793584"/>
                <a:gd name="connsiteX0" fmla="*/ 0 w 788877"/>
                <a:gd name="connsiteY0" fmla="*/ 0 h 793584"/>
                <a:gd name="connsiteX1" fmla="*/ 693206 w 788877"/>
                <a:gd name="connsiteY1" fmla="*/ 793584 h 793584"/>
                <a:gd name="connsiteX0" fmla="*/ 113239 w 788877"/>
                <a:gd name="connsiteY0" fmla="*/ 95084 h 793584"/>
                <a:gd name="connsiteX1" fmla="*/ 788877 w 788877"/>
                <a:gd name="connsiteY1" fmla="*/ 201917 h 793584"/>
                <a:gd name="connsiteX2" fmla="*/ 427566 w 788877"/>
                <a:gd name="connsiteY2" fmla="*/ 584878 h 793584"/>
                <a:gd name="connsiteX3" fmla="*/ 113239 w 788877"/>
                <a:gd name="connsiteY3" fmla="*/ 95084 h 793584"/>
                <a:gd name="connsiteX0" fmla="*/ 0 w 788877"/>
                <a:gd name="connsiteY0" fmla="*/ 0 h 793584"/>
                <a:gd name="connsiteX1" fmla="*/ 693206 w 788877"/>
                <a:gd name="connsiteY1" fmla="*/ 793584 h 793584"/>
              </a:gdLst>
              <a:ahLst/>
              <a:cxnLst>
                <a:cxn ang="0">
                  <a:pos x="connsiteX0" y="connsiteY0"/>
                </a:cxn>
                <a:cxn ang="0">
                  <a:pos x="connsiteX1" y="connsiteY1"/>
                </a:cxn>
              </a:cxnLst>
              <a:rect l="l" t="t" r="r" b="b"/>
              <a:pathLst>
                <a:path w="788877" h="793584" stroke="0" extrusionOk="0">
                  <a:moveTo>
                    <a:pt x="113239" y="95084"/>
                  </a:moveTo>
                  <a:cubicBezTo>
                    <a:pt x="398556" y="223850"/>
                    <a:pt x="788877" y="-76306"/>
                    <a:pt x="788877" y="201917"/>
                  </a:cubicBezTo>
                  <a:cubicBezTo>
                    <a:pt x="620955" y="201917"/>
                    <a:pt x="595488" y="584878"/>
                    <a:pt x="427566" y="584878"/>
                  </a:cubicBezTo>
                  <a:cubicBezTo>
                    <a:pt x="242075" y="404904"/>
                    <a:pt x="210243" y="649585"/>
                    <a:pt x="113239" y="95084"/>
                  </a:cubicBezTo>
                  <a:close/>
                </a:path>
                <a:path w="788877" h="793584" fill="none">
                  <a:moveTo>
                    <a:pt x="0" y="0"/>
                  </a:moveTo>
                  <a:cubicBezTo>
                    <a:pt x="308217" y="79626"/>
                    <a:pt x="681012" y="738715"/>
                    <a:pt x="693206" y="793584"/>
                  </a:cubicBezTo>
                </a:path>
              </a:pathLst>
            </a:custGeom>
            <a:noFill/>
            <a:ln w="76200">
              <a:solidFill>
                <a:srgbClr val="019491">
                  <a:alpha val="50196"/>
                </a:srgbClr>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sz="1662"/>
            </a:p>
          </p:txBody>
        </p:sp>
      </p:grpSp>
      <p:sp>
        <p:nvSpPr>
          <p:cNvPr id="17" name="Text Box 3"/>
          <p:cNvSpPr txBox="1">
            <a:spLocks noChangeArrowheads="1"/>
          </p:cNvSpPr>
          <p:nvPr/>
        </p:nvSpPr>
        <p:spPr bwMode="auto">
          <a:xfrm>
            <a:off x="1957358" y="5825231"/>
            <a:ext cx="8376138" cy="296941"/>
          </a:xfrm>
          <a:prstGeom prst="rect">
            <a:avLst/>
          </a:prstGeom>
          <a:noFill/>
          <a:ln>
            <a:noFill/>
          </a:ln>
          <a:effectLst/>
          <a:extLst>
            <a:ext uri="{909E8E84-426E-40DD-AFC4-6F175D3DCCD1}">
              <a14:hiddenFill xmlns:a14="http://schemas.microsoft.com/office/drawing/2010/main">
                <a:solidFill>
                  <a:srgbClr val="E6E7F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a:spAutoFit/>
          </a:bodyPr>
          <a:lstStyle>
            <a:lvl1pPr marL="355600" indent="-355600">
              <a:defRPr sz="2400">
                <a:solidFill>
                  <a:schemeClr val="tx1"/>
                </a:solidFill>
                <a:latin typeface="Arial" charset="0"/>
                <a:ea typeface="ＭＳ Ｐゴシック" pitchFamily="1" charset="-128"/>
              </a:defRPr>
            </a:lvl1pPr>
            <a:lvl2pPr marL="742950" indent="-285750">
              <a:defRPr sz="2400">
                <a:solidFill>
                  <a:schemeClr val="tx1"/>
                </a:solidFill>
                <a:latin typeface="Arial" charset="0"/>
                <a:ea typeface="ＭＳ Ｐゴシック" pitchFamily="1" charset="-128"/>
              </a:defRPr>
            </a:lvl2pPr>
            <a:lvl3pPr marL="1143000" indent="-228600">
              <a:defRPr sz="2400">
                <a:solidFill>
                  <a:schemeClr val="tx1"/>
                </a:solidFill>
                <a:latin typeface="Arial" charset="0"/>
                <a:ea typeface="ＭＳ Ｐゴシック" pitchFamily="1" charset="-128"/>
              </a:defRPr>
            </a:lvl3pPr>
            <a:lvl4pPr marL="1600200" indent="-228600">
              <a:defRPr sz="2400">
                <a:solidFill>
                  <a:schemeClr val="tx1"/>
                </a:solidFill>
                <a:latin typeface="Arial" charset="0"/>
                <a:ea typeface="ＭＳ Ｐゴシック" pitchFamily="1" charset="-128"/>
              </a:defRPr>
            </a:lvl4pPr>
            <a:lvl5pPr marL="2057400" indent="-228600">
              <a:defRPr sz="2400">
                <a:solidFill>
                  <a:schemeClr val="tx1"/>
                </a:solidFill>
                <a:latin typeface="Arial" charset="0"/>
                <a:ea typeface="ＭＳ Ｐゴシック" pitchFamily="1" charset="-128"/>
              </a:defRPr>
            </a:lvl5pPr>
            <a:lvl6pPr marL="2514600" indent="-228600" algn="ctr" eaLnBrk="0" fontAlgn="base" hangingPunct="0">
              <a:spcBef>
                <a:spcPct val="0"/>
              </a:spcBef>
              <a:spcAft>
                <a:spcPct val="0"/>
              </a:spcAft>
              <a:defRPr sz="2400">
                <a:solidFill>
                  <a:schemeClr val="tx1"/>
                </a:solidFill>
                <a:latin typeface="Arial" charset="0"/>
                <a:ea typeface="ＭＳ Ｐゴシック" pitchFamily="1" charset="-128"/>
              </a:defRPr>
            </a:lvl6pPr>
            <a:lvl7pPr marL="2971800" indent="-228600" algn="ctr" eaLnBrk="0" fontAlgn="base" hangingPunct="0">
              <a:spcBef>
                <a:spcPct val="0"/>
              </a:spcBef>
              <a:spcAft>
                <a:spcPct val="0"/>
              </a:spcAft>
              <a:defRPr sz="2400">
                <a:solidFill>
                  <a:schemeClr val="tx1"/>
                </a:solidFill>
                <a:latin typeface="Arial" charset="0"/>
                <a:ea typeface="ＭＳ Ｐゴシック" pitchFamily="1" charset="-128"/>
              </a:defRPr>
            </a:lvl7pPr>
            <a:lvl8pPr marL="3429000" indent="-228600" algn="ctr" eaLnBrk="0" fontAlgn="base" hangingPunct="0">
              <a:spcBef>
                <a:spcPct val="0"/>
              </a:spcBef>
              <a:spcAft>
                <a:spcPct val="0"/>
              </a:spcAft>
              <a:defRPr sz="2400">
                <a:solidFill>
                  <a:schemeClr val="tx1"/>
                </a:solidFill>
                <a:latin typeface="Arial" charset="0"/>
                <a:ea typeface="ＭＳ Ｐゴシック" pitchFamily="1" charset="-128"/>
              </a:defRPr>
            </a:lvl8pPr>
            <a:lvl9pPr marL="3886200" indent="-228600" algn="ctr" eaLnBrk="0" fontAlgn="base" hangingPunct="0">
              <a:spcBef>
                <a:spcPct val="0"/>
              </a:spcBef>
              <a:spcAft>
                <a:spcPct val="0"/>
              </a:spcAft>
              <a:defRPr sz="2400">
                <a:solidFill>
                  <a:schemeClr val="tx1"/>
                </a:solidFill>
                <a:latin typeface="Arial" charset="0"/>
                <a:ea typeface="ＭＳ Ｐゴシック" pitchFamily="1" charset="-128"/>
              </a:defRPr>
            </a:lvl9pPr>
          </a:lstStyle>
          <a:p>
            <a:pPr marL="0" indent="0" algn="r">
              <a:lnSpc>
                <a:spcPct val="120000"/>
              </a:lnSpc>
              <a:defRPr/>
            </a:pPr>
            <a:r>
              <a:rPr lang="en-GB" sz="1108" dirty="0">
                <a:solidFill>
                  <a:schemeClr val="bg1">
                    <a:lumMod val="50000"/>
                  </a:schemeClr>
                </a:solidFill>
                <a:latin typeface="Trebuchet MS" pitchFamily="34" charset="0"/>
                <a:cs typeface="Arial" charset="0"/>
              </a:rPr>
              <a:t>Source: EEA</a:t>
            </a:r>
            <a:endParaRPr lang="de-DE" sz="1108" dirty="0">
              <a:solidFill>
                <a:schemeClr val="bg1">
                  <a:lumMod val="50000"/>
                </a:schemeClr>
              </a:solidFill>
              <a:latin typeface="Trebuchet MS" pitchFamily="34" charset="0"/>
              <a:cs typeface="Arial" charset="0"/>
            </a:endParaRPr>
          </a:p>
        </p:txBody>
      </p:sp>
      <p:cxnSp>
        <p:nvCxnSpPr>
          <p:cNvPr id="18" name="Straight Connector 17"/>
          <p:cNvCxnSpPr/>
          <p:nvPr/>
        </p:nvCxnSpPr>
        <p:spPr>
          <a:xfrm>
            <a:off x="371636" y="823615"/>
            <a:ext cx="9154258" cy="0"/>
          </a:xfrm>
          <a:prstGeom prst="line">
            <a:avLst/>
          </a:prstGeom>
          <a:ln w="76200">
            <a:solidFill>
              <a:srgbClr val="6FBFBD"/>
            </a:solidFill>
          </a:ln>
        </p:spPr>
        <p:style>
          <a:lnRef idx="1">
            <a:schemeClr val="accent1"/>
          </a:lnRef>
          <a:fillRef idx="0">
            <a:schemeClr val="accent1"/>
          </a:fillRef>
          <a:effectRef idx="0">
            <a:schemeClr val="accent1"/>
          </a:effectRef>
          <a:fontRef idx="minor">
            <a:schemeClr val="tx1"/>
          </a:fontRef>
        </p:style>
      </p:cxnSp>
      <p:pic>
        <p:nvPicPr>
          <p:cNvPr id="19" name="Picture 1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9221202" y="6134581"/>
            <a:ext cx="2356906" cy="473486"/>
          </a:xfrm>
          <a:prstGeom prst="rect">
            <a:avLst/>
          </a:prstGeom>
        </p:spPr>
      </p:pic>
      <p:pic>
        <p:nvPicPr>
          <p:cNvPr id="20" name="Picture 19" descr="C:\Users\stomasina\AppData\Local\Microsoft\Windows\Temporary Internet Files\Content.Outlook\IX13HL5J\UNEP MAP colors (002).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69543" y="6248095"/>
            <a:ext cx="1282708" cy="439405"/>
          </a:xfrm>
          <a:prstGeom prst="rect">
            <a:avLst/>
          </a:prstGeom>
          <a:noFill/>
          <a:ln>
            <a:noFill/>
          </a:ln>
        </p:spPr>
      </p:pic>
    </p:spTree>
    <p:extLst>
      <p:ext uri="{BB962C8B-B14F-4D97-AF65-F5344CB8AC3E}">
        <p14:creationId xmlns:p14="http://schemas.microsoft.com/office/powerpoint/2010/main" val="568341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84924" y="201121"/>
            <a:ext cx="11373676" cy="531292"/>
          </a:xfrm>
        </p:spPr>
        <p:txBody>
          <a:bodyPr>
            <a:normAutofit/>
          </a:bodyPr>
          <a:lstStyle/>
          <a:p>
            <a:r>
              <a:rPr lang="en-GB" altLang="en-US" sz="3200" dirty="0"/>
              <a:t>What is the progress in depolluting the Mediterranean </a:t>
            </a:r>
            <a:r>
              <a:rPr lang="en-GB" sz="3200" dirty="0"/>
              <a:t>? </a:t>
            </a:r>
          </a:p>
        </p:txBody>
      </p:sp>
      <p:pic>
        <p:nvPicPr>
          <p:cNvPr id="6" name="Picture 5"/>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221201" y="6118411"/>
            <a:ext cx="2437399" cy="489656"/>
          </a:xfrm>
          <a:prstGeom prst="rect">
            <a:avLst/>
          </a:prstGeom>
        </p:spPr>
      </p:pic>
      <p:cxnSp>
        <p:nvCxnSpPr>
          <p:cNvPr id="7" name="Straight Connector 6"/>
          <p:cNvCxnSpPr/>
          <p:nvPr/>
        </p:nvCxnSpPr>
        <p:spPr>
          <a:xfrm>
            <a:off x="284924" y="732413"/>
            <a:ext cx="9144000" cy="0"/>
          </a:xfrm>
          <a:prstGeom prst="line">
            <a:avLst/>
          </a:prstGeom>
          <a:ln w="76200">
            <a:solidFill>
              <a:srgbClr val="6FBFBD"/>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84924" y="764024"/>
            <a:ext cx="11564176" cy="923330"/>
          </a:xfrm>
          <a:prstGeom prst="rect">
            <a:avLst/>
          </a:prstGeom>
          <a:noFill/>
        </p:spPr>
        <p:txBody>
          <a:bodyPr wrap="square" rtlCol="0">
            <a:spAutoFit/>
          </a:bodyPr>
          <a:lstStyle/>
          <a:p>
            <a:endParaRPr lang="en-GB" dirty="0"/>
          </a:p>
          <a:p>
            <a:endParaRPr lang="en-GB" dirty="0"/>
          </a:p>
          <a:p>
            <a:endParaRPr lang="en-GB" dirty="0"/>
          </a:p>
        </p:txBody>
      </p:sp>
      <p:sp>
        <p:nvSpPr>
          <p:cNvPr id="10" name="Content Placeholder 2"/>
          <p:cNvSpPr>
            <a:spLocks/>
          </p:cNvSpPr>
          <p:nvPr/>
        </p:nvSpPr>
        <p:spPr bwMode="auto">
          <a:xfrm>
            <a:off x="457200" y="1502582"/>
            <a:ext cx="4897438" cy="1081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0" rIns="0" bIns="0"/>
          <a:lstStyle>
            <a:lvl1pPr marL="457200" indent="-457200">
              <a:spcBef>
                <a:spcPct val="20000"/>
              </a:spcBef>
              <a:buClr>
                <a:srgbClr val="B4CB4C"/>
              </a:buClr>
              <a:buChar char="•"/>
              <a:defRPr sz="2400">
                <a:solidFill>
                  <a:schemeClr val="tx1"/>
                </a:solidFill>
                <a:latin typeface="Arial Unicode MS" panose="020B0604020202020204" pitchFamily="34" charset="-128"/>
              </a:defRPr>
            </a:lvl1pPr>
            <a:lvl2pPr marL="838200" indent="-381000">
              <a:spcBef>
                <a:spcPct val="20000"/>
              </a:spcBef>
              <a:buClr>
                <a:srgbClr val="B4CB4C"/>
              </a:buClr>
              <a:buChar char="•"/>
              <a:defRPr sz="2000">
                <a:solidFill>
                  <a:schemeClr val="tx1"/>
                </a:solidFill>
                <a:latin typeface="Arial Unicode MS" panose="020B0604020202020204" pitchFamily="34" charset="-128"/>
              </a:defRPr>
            </a:lvl2pPr>
            <a:lvl3pPr marL="1143000" indent="-228600">
              <a:spcBef>
                <a:spcPct val="20000"/>
              </a:spcBef>
              <a:buClr>
                <a:srgbClr val="B4CB4C"/>
              </a:buClr>
              <a:buChar char="•"/>
              <a:defRPr sz="2000">
                <a:solidFill>
                  <a:schemeClr val="tx1"/>
                </a:solidFill>
                <a:latin typeface="Arial Unicode MS" panose="020B0604020202020204" pitchFamily="34" charset="-128"/>
              </a:defRPr>
            </a:lvl3pPr>
            <a:lvl4pPr marL="1600200" indent="-228600">
              <a:spcBef>
                <a:spcPct val="20000"/>
              </a:spcBef>
              <a:buClr>
                <a:srgbClr val="B4CB4C"/>
              </a:buClr>
              <a:buChar char="•"/>
              <a:defRPr>
                <a:solidFill>
                  <a:schemeClr val="tx1"/>
                </a:solidFill>
                <a:latin typeface="Arial Unicode MS" panose="020B0604020202020204" pitchFamily="34" charset="-128"/>
              </a:defRPr>
            </a:lvl4pPr>
            <a:lvl5pPr marL="2057400" indent="-228600">
              <a:spcBef>
                <a:spcPct val="20000"/>
              </a:spcBef>
              <a:buClr>
                <a:srgbClr val="B4CB4C"/>
              </a:buClr>
              <a:buChar char="•"/>
              <a:defRPr>
                <a:solidFill>
                  <a:schemeClr val="tx1"/>
                </a:solidFill>
                <a:latin typeface="Arial Unicode MS" panose="020B0604020202020204" pitchFamily="34" charset="-128"/>
              </a:defRPr>
            </a:lvl5pPr>
            <a:lvl6pPr marL="2514600" indent="-228600" eaLnBrk="0" fontAlgn="base" hangingPunct="0">
              <a:spcBef>
                <a:spcPct val="20000"/>
              </a:spcBef>
              <a:spcAft>
                <a:spcPct val="0"/>
              </a:spcAft>
              <a:buClr>
                <a:srgbClr val="B4CB4C"/>
              </a:buClr>
              <a:buChar char="•"/>
              <a:defRPr>
                <a:solidFill>
                  <a:schemeClr val="tx1"/>
                </a:solidFill>
                <a:latin typeface="Arial Unicode MS" panose="020B0604020202020204" pitchFamily="34" charset="-128"/>
              </a:defRPr>
            </a:lvl6pPr>
            <a:lvl7pPr marL="2971800" indent="-228600" eaLnBrk="0" fontAlgn="base" hangingPunct="0">
              <a:spcBef>
                <a:spcPct val="20000"/>
              </a:spcBef>
              <a:spcAft>
                <a:spcPct val="0"/>
              </a:spcAft>
              <a:buClr>
                <a:srgbClr val="B4CB4C"/>
              </a:buClr>
              <a:buChar char="•"/>
              <a:defRPr>
                <a:solidFill>
                  <a:schemeClr val="tx1"/>
                </a:solidFill>
                <a:latin typeface="Arial Unicode MS" panose="020B0604020202020204" pitchFamily="34" charset="-128"/>
              </a:defRPr>
            </a:lvl7pPr>
            <a:lvl8pPr marL="3429000" indent="-228600" eaLnBrk="0" fontAlgn="base" hangingPunct="0">
              <a:spcBef>
                <a:spcPct val="20000"/>
              </a:spcBef>
              <a:spcAft>
                <a:spcPct val="0"/>
              </a:spcAft>
              <a:buClr>
                <a:srgbClr val="B4CB4C"/>
              </a:buClr>
              <a:buChar char="•"/>
              <a:defRPr>
                <a:solidFill>
                  <a:schemeClr val="tx1"/>
                </a:solidFill>
                <a:latin typeface="Arial Unicode MS" panose="020B0604020202020204" pitchFamily="34" charset="-128"/>
              </a:defRPr>
            </a:lvl8pPr>
            <a:lvl9pPr marL="3886200" indent="-228600" eaLnBrk="0" fontAlgn="base" hangingPunct="0">
              <a:spcBef>
                <a:spcPct val="20000"/>
              </a:spcBef>
              <a:spcAft>
                <a:spcPct val="0"/>
              </a:spcAft>
              <a:buClr>
                <a:srgbClr val="B4CB4C"/>
              </a:buClr>
              <a:buChar char="•"/>
              <a:defRPr>
                <a:solidFill>
                  <a:schemeClr val="tx1"/>
                </a:solidFill>
                <a:latin typeface="Arial Unicode MS" panose="020B0604020202020204" pitchFamily="34" charset="-128"/>
              </a:defRPr>
            </a:lvl9pPr>
          </a:lstStyle>
          <a:p>
            <a:pPr>
              <a:buFontTx/>
              <a:buNone/>
            </a:pPr>
            <a:r>
              <a:rPr lang="en-GB" altLang="en-US" dirty="0"/>
              <a:t>1. What is the problem?</a:t>
            </a:r>
          </a:p>
          <a:p>
            <a:r>
              <a:rPr lang="en-GB" altLang="en-US" sz="1800" dirty="0"/>
              <a:t>What are the main pollution sources?</a:t>
            </a:r>
          </a:p>
          <a:p>
            <a:r>
              <a:rPr lang="en-GB" altLang="en-US" sz="1800" dirty="0"/>
              <a:t>What are the levels and trends?</a:t>
            </a:r>
          </a:p>
          <a:p>
            <a:pPr lvl="1">
              <a:buFontTx/>
              <a:buNone/>
            </a:pPr>
            <a:endParaRPr lang="en-GB" altLang="en-US" sz="1800" dirty="0"/>
          </a:p>
          <a:p>
            <a:pPr lvl="1">
              <a:buFontTx/>
              <a:buNone/>
            </a:pPr>
            <a:endParaRPr lang="en-GB" altLang="en-US" dirty="0"/>
          </a:p>
        </p:txBody>
      </p:sp>
      <p:sp>
        <p:nvSpPr>
          <p:cNvPr id="11" name="Content Placeholder 2"/>
          <p:cNvSpPr>
            <a:spLocks/>
          </p:cNvSpPr>
          <p:nvPr/>
        </p:nvSpPr>
        <p:spPr bwMode="auto">
          <a:xfrm>
            <a:off x="609568" y="4074259"/>
            <a:ext cx="4321175"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0" rIns="0" bIns="0"/>
          <a:lstStyle>
            <a:lvl1pPr marL="457200" indent="-457200">
              <a:spcBef>
                <a:spcPct val="20000"/>
              </a:spcBef>
              <a:buClr>
                <a:srgbClr val="B4CB4C"/>
              </a:buClr>
              <a:buChar char="•"/>
              <a:defRPr sz="2400">
                <a:solidFill>
                  <a:schemeClr val="tx1"/>
                </a:solidFill>
                <a:latin typeface="Arial Unicode MS" panose="020B0604020202020204" pitchFamily="34" charset="-128"/>
              </a:defRPr>
            </a:lvl1pPr>
            <a:lvl2pPr marL="742950" indent="-285750">
              <a:spcBef>
                <a:spcPct val="20000"/>
              </a:spcBef>
              <a:buClr>
                <a:srgbClr val="B4CB4C"/>
              </a:buClr>
              <a:buChar char="•"/>
              <a:defRPr sz="2000">
                <a:solidFill>
                  <a:schemeClr val="tx1"/>
                </a:solidFill>
                <a:latin typeface="Arial Unicode MS" panose="020B0604020202020204" pitchFamily="34" charset="-128"/>
              </a:defRPr>
            </a:lvl2pPr>
            <a:lvl3pPr marL="1143000" indent="-228600">
              <a:spcBef>
                <a:spcPct val="20000"/>
              </a:spcBef>
              <a:buClr>
                <a:srgbClr val="B4CB4C"/>
              </a:buClr>
              <a:buChar char="•"/>
              <a:defRPr sz="2000">
                <a:solidFill>
                  <a:schemeClr val="tx1"/>
                </a:solidFill>
                <a:latin typeface="Arial Unicode MS" panose="020B0604020202020204" pitchFamily="34" charset="-128"/>
              </a:defRPr>
            </a:lvl3pPr>
            <a:lvl4pPr marL="1600200" indent="-228600">
              <a:spcBef>
                <a:spcPct val="20000"/>
              </a:spcBef>
              <a:buClr>
                <a:srgbClr val="B4CB4C"/>
              </a:buClr>
              <a:buChar char="•"/>
              <a:defRPr>
                <a:solidFill>
                  <a:schemeClr val="tx1"/>
                </a:solidFill>
                <a:latin typeface="Arial Unicode MS" panose="020B0604020202020204" pitchFamily="34" charset="-128"/>
              </a:defRPr>
            </a:lvl4pPr>
            <a:lvl5pPr marL="2057400" indent="-228600">
              <a:spcBef>
                <a:spcPct val="20000"/>
              </a:spcBef>
              <a:buClr>
                <a:srgbClr val="B4CB4C"/>
              </a:buClr>
              <a:buChar char="•"/>
              <a:defRPr>
                <a:solidFill>
                  <a:schemeClr val="tx1"/>
                </a:solidFill>
                <a:latin typeface="Arial Unicode MS" panose="020B0604020202020204" pitchFamily="34" charset="-128"/>
              </a:defRPr>
            </a:lvl5pPr>
            <a:lvl6pPr marL="2514600" indent="-228600" eaLnBrk="0" fontAlgn="base" hangingPunct="0">
              <a:spcBef>
                <a:spcPct val="20000"/>
              </a:spcBef>
              <a:spcAft>
                <a:spcPct val="0"/>
              </a:spcAft>
              <a:buClr>
                <a:srgbClr val="B4CB4C"/>
              </a:buClr>
              <a:buChar char="•"/>
              <a:defRPr>
                <a:solidFill>
                  <a:schemeClr val="tx1"/>
                </a:solidFill>
                <a:latin typeface="Arial Unicode MS" panose="020B0604020202020204" pitchFamily="34" charset="-128"/>
              </a:defRPr>
            </a:lvl6pPr>
            <a:lvl7pPr marL="2971800" indent="-228600" eaLnBrk="0" fontAlgn="base" hangingPunct="0">
              <a:spcBef>
                <a:spcPct val="20000"/>
              </a:spcBef>
              <a:spcAft>
                <a:spcPct val="0"/>
              </a:spcAft>
              <a:buClr>
                <a:srgbClr val="B4CB4C"/>
              </a:buClr>
              <a:buChar char="•"/>
              <a:defRPr>
                <a:solidFill>
                  <a:schemeClr val="tx1"/>
                </a:solidFill>
                <a:latin typeface="Arial Unicode MS" panose="020B0604020202020204" pitchFamily="34" charset="-128"/>
              </a:defRPr>
            </a:lvl7pPr>
            <a:lvl8pPr marL="3429000" indent="-228600" eaLnBrk="0" fontAlgn="base" hangingPunct="0">
              <a:spcBef>
                <a:spcPct val="20000"/>
              </a:spcBef>
              <a:spcAft>
                <a:spcPct val="0"/>
              </a:spcAft>
              <a:buClr>
                <a:srgbClr val="B4CB4C"/>
              </a:buClr>
              <a:buChar char="•"/>
              <a:defRPr>
                <a:solidFill>
                  <a:schemeClr val="tx1"/>
                </a:solidFill>
                <a:latin typeface="Arial Unicode MS" panose="020B0604020202020204" pitchFamily="34" charset="-128"/>
              </a:defRPr>
            </a:lvl8pPr>
            <a:lvl9pPr marL="3886200" indent="-228600" eaLnBrk="0" fontAlgn="base" hangingPunct="0">
              <a:spcBef>
                <a:spcPct val="20000"/>
              </a:spcBef>
              <a:spcAft>
                <a:spcPct val="0"/>
              </a:spcAft>
              <a:buClr>
                <a:srgbClr val="B4CB4C"/>
              </a:buClr>
              <a:buChar char="•"/>
              <a:defRPr>
                <a:solidFill>
                  <a:schemeClr val="tx1"/>
                </a:solidFill>
                <a:latin typeface="Arial Unicode MS" panose="020B0604020202020204" pitchFamily="34" charset="-128"/>
              </a:defRPr>
            </a:lvl9pPr>
          </a:lstStyle>
          <a:p>
            <a:pPr>
              <a:buFontTx/>
              <a:buNone/>
            </a:pPr>
            <a:r>
              <a:rPr lang="en-GB" altLang="en-US" dirty="0"/>
              <a:t>2. What has been done?</a:t>
            </a:r>
          </a:p>
          <a:p>
            <a:r>
              <a:rPr lang="en-GB" altLang="en-US" sz="1800" dirty="0"/>
              <a:t>Which actions, measures have been carried out to tackle these pollution sources?</a:t>
            </a:r>
          </a:p>
        </p:txBody>
      </p:sp>
      <p:sp>
        <p:nvSpPr>
          <p:cNvPr id="12" name="AutoShape 7"/>
          <p:cNvSpPr>
            <a:spLocks noChangeArrowheads="1"/>
          </p:cNvSpPr>
          <p:nvPr/>
        </p:nvSpPr>
        <p:spPr bwMode="auto">
          <a:xfrm>
            <a:off x="2338355" y="2910119"/>
            <a:ext cx="431800" cy="647700"/>
          </a:xfrm>
          <a:prstGeom prst="downArrow">
            <a:avLst>
              <a:gd name="adj1" fmla="val 50000"/>
              <a:gd name="adj2" fmla="val 37500"/>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B4CB4C"/>
              </a:buClr>
              <a:buChar char="•"/>
              <a:defRPr sz="2400">
                <a:solidFill>
                  <a:schemeClr val="tx1"/>
                </a:solidFill>
                <a:latin typeface="Arial Unicode MS" panose="020B0604020202020204" pitchFamily="34" charset="-128"/>
              </a:defRPr>
            </a:lvl1pPr>
            <a:lvl2pPr marL="742950" indent="-285750">
              <a:spcBef>
                <a:spcPct val="20000"/>
              </a:spcBef>
              <a:buClr>
                <a:srgbClr val="B4CB4C"/>
              </a:buClr>
              <a:buChar char="•"/>
              <a:defRPr sz="2000">
                <a:solidFill>
                  <a:schemeClr val="tx1"/>
                </a:solidFill>
                <a:latin typeface="Arial Unicode MS" panose="020B0604020202020204" pitchFamily="34" charset="-128"/>
              </a:defRPr>
            </a:lvl2pPr>
            <a:lvl3pPr marL="1143000" indent="-228600">
              <a:spcBef>
                <a:spcPct val="20000"/>
              </a:spcBef>
              <a:buClr>
                <a:srgbClr val="B4CB4C"/>
              </a:buClr>
              <a:buChar char="•"/>
              <a:defRPr sz="2000">
                <a:solidFill>
                  <a:schemeClr val="tx1"/>
                </a:solidFill>
                <a:latin typeface="Arial Unicode MS" panose="020B0604020202020204" pitchFamily="34" charset="-128"/>
              </a:defRPr>
            </a:lvl3pPr>
            <a:lvl4pPr marL="1600200" indent="-228600">
              <a:spcBef>
                <a:spcPct val="20000"/>
              </a:spcBef>
              <a:buClr>
                <a:srgbClr val="B4CB4C"/>
              </a:buClr>
              <a:buChar char="•"/>
              <a:defRPr>
                <a:solidFill>
                  <a:schemeClr val="tx1"/>
                </a:solidFill>
                <a:latin typeface="Arial Unicode MS" panose="020B0604020202020204" pitchFamily="34" charset="-128"/>
              </a:defRPr>
            </a:lvl4pPr>
            <a:lvl5pPr marL="2057400" indent="-228600">
              <a:spcBef>
                <a:spcPct val="20000"/>
              </a:spcBef>
              <a:buClr>
                <a:srgbClr val="B4CB4C"/>
              </a:buClr>
              <a:buChar char="•"/>
              <a:defRPr>
                <a:solidFill>
                  <a:schemeClr val="tx1"/>
                </a:solidFill>
                <a:latin typeface="Arial Unicode MS" panose="020B0604020202020204" pitchFamily="34" charset="-128"/>
              </a:defRPr>
            </a:lvl5pPr>
            <a:lvl6pPr marL="2514600" indent="-228600" eaLnBrk="0" fontAlgn="base" hangingPunct="0">
              <a:spcBef>
                <a:spcPct val="20000"/>
              </a:spcBef>
              <a:spcAft>
                <a:spcPct val="0"/>
              </a:spcAft>
              <a:buClr>
                <a:srgbClr val="B4CB4C"/>
              </a:buClr>
              <a:buChar char="•"/>
              <a:defRPr>
                <a:solidFill>
                  <a:schemeClr val="tx1"/>
                </a:solidFill>
                <a:latin typeface="Arial Unicode MS" panose="020B0604020202020204" pitchFamily="34" charset="-128"/>
              </a:defRPr>
            </a:lvl6pPr>
            <a:lvl7pPr marL="2971800" indent="-228600" eaLnBrk="0" fontAlgn="base" hangingPunct="0">
              <a:spcBef>
                <a:spcPct val="20000"/>
              </a:spcBef>
              <a:spcAft>
                <a:spcPct val="0"/>
              </a:spcAft>
              <a:buClr>
                <a:srgbClr val="B4CB4C"/>
              </a:buClr>
              <a:buChar char="•"/>
              <a:defRPr>
                <a:solidFill>
                  <a:schemeClr val="tx1"/>
                </a:solidFill>
                <a:latin typeface="Arial Unicode MS" panose="020B0604020202020204" pitchFamily="34" charset="-128"/>
              </a:defRPr>
            </a:lvl7pPr>
            <a:lvl8pPr marL="3429000" indent="-228600" eaLnBrk="0" fontAlgn="base" hangingPunct="0">
              <a:spcBef>
                <a:spcPct val="20000"/>
              </a:spcBef>
              <a:spcAft>
                <a:spcPct val="0"/>
              </a:spcAft>
              <a:buClr>
                <a:srgbClr val="B4CB4C"/>
              </a:buClr>
              <a:buChar char="•"/>
              <a:defRPr>
                <a:solidFill>
                  <a:schemeClr val="tx1"/>
                </a:solidFill>
                <a:latin typeface="Arial Unicode MS" panose="020B0604020202020204" pitchFamily="34" charset="-128"/>
              </a:defRPr>
            </a:lvl8pPr>
            <a:lvl9pPr marL="3886200" indent="-228600" eaLnBrk="0" fontAlgn="base" hangingPunct="0">
              <a:spcBef>
                <a:spcPct val="20000"/>
              </a:spcBef>
              <a:spcAft>
                <a:spcPct val="0"/>
              </a:spcAft>
              <a:buClr>
                <a:srgbClr val="B4CB4C"/>
              </a:buClr>
              <a:buChar char="•"/>
              <a:defRPr>
                <a:solidFill>
                  <a:schemeClr val="tx1"/>
                </a:solidFill>
                <a:latin typeface="Arial Unicode MS" panose="020B0604020202020204" pitchFamily="34" charset="-128"/>
              </a:defRPr>
            </a:lvl9pPr>
          </a:lstStyle>
          <a:p>
            <a:pPr eaLnBrk="1" hangingPunct="1">
              <a:spcBef>
                <a:spcPct val="0"/>
              </a:spcBef>
              <a:buClrTx/>
              <a:buFontTx/>
              <a:buNone/>
            </a:pPr>
            <a:endParaRPr lang="en-GB" altLang="en-US" sz="1800">
              <a:latin typeface="Arial" panose="020B0604020202020204" pitchFamily="34" charset="0"/>
            </a:endParaRPr>
          </a:p>
        </p:txBody>
      </p:sp>
      <p:sp>
        <p:nvSpPr>
          <p:cNvPr id="13" name="Content Placeholder 2"/>
          <p:cNvSpPr>
            <a:spLocks/>
          </p:cNvSpPr>
          <p:nvPr/>
        </p:nvSpPr>
        <p:spPr bwMode="auto">
          <a:xfrm>
            <a:off x="6765926" y="4074259"/>
            <a:ext cx="4321175" cy="198913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0" rIns="0" bIns="0"/>
          <a:lstStyle>
            <a:lvl1pPr marL="457200" indent="-457200">
              <a:spcBef>
                <a:spcPct val="20000"/>
              </a:spcBef>
              <a:buClr>
                <a:srgbClr val="B4CB4C"/>
              </a:buClr>
              <a:buChar char="•"/>
              <a:defRPr sz="2400">
                <a:solidFill>
                  <a:schemeClr val="tx1"/>
                </a:solidFill>
                <a:latin typeface="Arial Unicode MS" panose="020B0604020202020204" pitchFamily="34" charset="-128"/>
              </a:defRPr>
            </a:lvl1pPr>
            <a:lvl2pPr marL="742950" indent="-285750">
              <a:spcBef>
                <a:spcPct val="20000"/>
              </a:spcBef>
              <a:buClr>
                <a:srgbClr val="B4CB4C"/>
              </a:buClr>
              <a:buChar char="•"/>
              <a:defRPr sz="2000">
                <a:solidFill>
                  <a:schemeClr val="tx1"/>
                </a:solidFill>
                <a:latin typeface="Arial Unicode MS" panose="020B0604020202020204" pitchFamily="34" charset="-128"/>
              </a:defRPr>
            </a:lvl2pPr>
            <a:lvl3pPr marL="1143000" indent="-228600">
              <a:spcBef>
                <a:spcPct val="20000"/>
              </a:spcBef>
              <a:buClr>
                <a:srgbClr val="B4CB4C"/>
              </a:buClr>
              <a:buChar char="•"/>
              <a:defRPr sz="2000">
                <a:solidFill>
                  <a:schemeClr val="tx1"/>
                </a:solidFill>
                <a:latin typeface="Arial Unicode MS" panose="020B0604020202020204" pitchFamily="34" charset="-128"/>
              </a:defRPr>
            </a:lvl3pPr>
            <a:lvl4pPr marL="1600200" indent="-228600">
              <a:spcBef>
                <a:spcPct val="20000"/>
              </a:spcBef>
              <a:buClr>
                <a:srgbClr val="B4CB4C"/>
              </a:buClr>
              <a:buChar char="•"/>
              <a:defRPr>
                <a:solidFill>
                  <a:schemeClr val="tx1"/>
                </a:solidFill>
                <a:latin typeface="Arial Unicode MS" panose="020B0604020202020204" pitchFamily="34" charset="-128"/>
              </a:defRPr>
            </a:lvl4pPr>
            <a:lvl5pPr marL="2057400" indent="-228600">
              <a:spcBef>
                <a:spcPct val="20000"/>
              </a:spcBef>
              <a:buClr>
                <a:srgbClr val="B4CB4C"/>
              </a:buClr>
              <a:buChar char="•"/>
              <a:defRPr>
                <a:solidFill>
                  <a:schemeClr val="tx1"/>
                </a:solidFill>
                <a:latin typeface="Arial Unicode MS" panose="020B0604020202020204" pitchFamily="34" charset="-128"/>
              </a:defRPr>
            </a:lvl5pPr>
            <a:lvl6pPr marL="2514600" indent="-228600" eaLnBrk="0" fontAlgn="base" hangingPunct="0">
              <a:spcBef>
                <a:spcPct val="20000"/>
              </a:spcBef>
              <a:spcAft>
                <a:spcPct val="0"/>
              </a:spcAft>
              <a:buClr>
                <a:srgbClr val="B4CB4C"/>
              </a:buClr>
              <a:buChar char="•"/>
              <a:defRPr>
                <a:solidFill>
                  <a:schemeClr val="tx1"/>
                </a:solidFill>
                <a:latin typeface="Arial Unicode MS" panose="020B0604020202020204" pitchFamily="34" charset="-128"/>
              </a:defRPr>
            </a:lvl6pPr>
            <a:lvl7pPr marL="2971800" indent="-228600" eaLnBrk="0" fontAlgn="base" hangingPunct="0">
              <a:spcBef>
                <a:spcPct val="20000"/>
              </a:spcBef>
              <a:spcAft>
                <a:spcPct val="0"/>
              </a:spcAft>
              <a:buClr>
                <a:srgbClr val="B4CB4C"/>
              </a:buClr>
              <a:buChar char="•"/>
              <a:defRPr>
                <a:solidFill>
                  <a:schemeClr val="tx1"/>
                </a:solidFill>
                <a:latin typeface="Arial Unicode MS" panose="020B0604020202020204" pitchFamily="34" charset="-128"/>
              </a:defRPr>
            </a:lvl7pPr>
            <a:lvl8pPr marL="3429000" indent="-228600" eaLnBrk="0" fontAlgn="base" hangingPunct="0">
              <a:spcBef>
                <a:spcPct val="20000"/>
              </a:spcBef>
              <a:spcAft>
                <a:spcPct val="0"/>
              </a:spcAft>
              <a:buClr>
                <a:srgbClr val="B4CB4C"/>
              </a:buClr>
              <a:buChar char="•"/>
              <a:defRPr>
                <a:solidFill>
                  <a:schemeClr val="tx1"/>
                </a:solidFill>
                <a:latin typeface="Arial Unicode MS" panose="020B0604020202020204" pitchFamily="34" charset="-128"/>
              </a:defRPr>
            </a:lvl8pPr>
            <a:lvl9pPr marL="3886200" indent="-228600" eaLnBrk="0" fontAlgn="base" hangingPunct="0">
              <a:spcBef>
                <a:spcPct val="20000"/>
              </a:spcBef>
              <a:spcAft>
                <a:spcPct val="0"/>
              </a:spcAft>
              <a:buClr>
                <a:srgbClr val="B4CB4C"/>
              </a:buClr>
              <a:buChar char="•"/>
              <a:defRPr>
                <a:solidFill>
                  <a:schemeClr val="tx1"/>
                </a:solidFill>
                <a:latin typeface="Arial Unicode MS" panose="020B0604020202020204" pitchFamily="34" charset="-128"/>
              </a:defRPr>
            </a:lvl9pPr>
          </a:lstStyle>
          <a:p>
            <a:pPr>
              <a:buFontTx/>
              <a:buNone/>
            </a:pPr>
            <a:r>
              <a:rPr lang="en-GB" altLang="en-US" dirty="0"/>
              <a:t>3. Did it work?</a:t>
            </a:r>
          </a:p>
          <a:p>
            <a:r>
              <a:rPr lang="en-GB" altLang="en-US" sz="1800" dirty="0"/>
              <a:t>Can we measure the effectiveness of these actions?</a:t>
            </a:r>
          </a:p>
          <a:p>
            <a:r>
              <a:rPr lang="en-GB" altLang="en-US" sz="1800" dirty="0"/>
              <a:t>Were these actions successful?</a:t>
            </a:r>
          </a:p>
          <a:p>
            <a:r>
              <a:rPr lang="en-GB" altLang="en-US" sz="1800" dirty="0"/>
              <a:t>What is the comparative performance of these actions?</a:t>
            </a:r>
          </a:p>
        </p:txBody>
      </p:sp>
      <p:sp>
        <p:nvSpPr>
          <p:cNvPr id="14" name="AutoShape 10"/>
          <p:cNvSpPr>
            <a:spLocks noChangeArrowheads="1"/>
          </p:cNvSpPr>
          <p:nvPr/>
        </p:nvSpPr>
        <p:spPr bwMode="auto">
          <a:xfrm rot="10800000">
            <a:off x="8035925" y="3161520"/>
            <a:ext cx="431800" cy="647700"/>
          </a:xfrm>
          <a:prstGeom prst="downArrow">
            <a:avLst>
              <a:gd name="adj1" fmla="val 50000"/>
              <a:gd name="adj2" fmla="val 37500"/>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B4CB4C"/>
              </a:buClr>
              <a:buChar char="•"/>
              <a:defRPr sz="2400">
                <a:solidFill>
                  <a:schemeClr val="tx1"/>
                </a:solidFill>
                <a:latin typeface="Arial Unicode MS" panose="020B0604020202020204" pitchFamily="34" charset="-128"/>
              </a:defRPr>
            </a:lvl1pPr>
            <a:lvl2pPr marL="742950" indent="-285750">
              <a:spcBef>
                <a:spcPct val="20000"/>
              </a:spcBef>
              <a:buClr>
                <a:srgbClr val="B4CB4C"/>
              </a:buClr>
              <a:buChar char="•"/>
              <a:defRPr sz="2000">
                <a:solidFill>
                  <a:schemeClr val="tx1"/>
                </a:solidFill>
                <a:latin typeface="Arial Unicode MS" panose="020B0604020202020204" pitchFamily="34" charset="-128"/>
              </a:defRPr>
            </a:lvl2pPr>
            <a:lvl3pPr marL="1143000" indent="-228600">
              <a:spcBef>
                <a:spcPct val="20000"/>
              </a:spcBef>
              <a:buClr>
                <a:srgbClr val="B4CB4C"/>
              </a:buClr>
              <a:buChar char="•"/>
              <a:defRPr sz="2000">
                <a:solidFill>
                  <a:schemeClr val="tx1"/>
                </a:solidFill>
                <a:latin typeface="Arial Unicode MS" panose="020B0604020202020204" pitchFamily="34" charset="-128"/>
              </a:defRPr>
            </a:lvl3pPr>
            <a:lvl4pPr marL="1600200" indent="-228600">
              <a:spcBef>
                <a:spcPct val="20000"/>
              </a:spcBef>
              <a:buClr>
                <a:srgbClr val="B4CB4C"/>
              </a:buClr>
              <a:buChar char="•"/>
              <a:defRPr>
                <a:solidFill>
                  <a:schemeClr val="tx1"/>
                </a:solidFill>
                <a:latin typeface="Arial Unicode MS" panose="020B0604020202020204" pitchFamily="34" charset="-128"/>
              </a:defRPr>
            </a:lvl4pPr>
            <a:lvl5pPr marL="2057400" indent="-228600">
              <a:spcBef>
                <a:spcPct val="20000"/>
              </a:spcBef>
              <a:buClr>
                <a:srgbClr val="B4CB4C"/>
              </a:buClr>
              <a:buChar char="•"/>
              <a:defRPr>
                <a:solidFill>
                  <a:schemeClr val="tx1"/>
                </a:solidFill>
                <a:latin typeface="Arial Unicode MS" panose="020B0604020202020204" pitchFamily="34" charset="-128"/>
              </a:defRPr>
            </a:lvl5pPr>
            <a:lvl6pPr marL="2514600" indent="-228600" eaLnBrk="0" fontAlgn="base" hangingPunct="0">
              <a:spcBef>
                <a:spcPct val="20000"/>
              </a:spcBef>
              <a:spcAft>
                <a:spcPct val="0"/>
              </a:spcAft>
              <a:buClr>
                <a:srgbClr val="B4CB4C"/>
              </a:buClr>
              <a:buChar char="•"/>
              <a:defRPr>
                <a:solidFill>
                  <a:schemeClr val="tx1"/>
                </a:solidFill>
                <a:latin typeface="Arial Unicode MS" panose="020B0604020202020204" pitchFamily="34" charset="-128"/>
              </a:defRPr>
            </a:lvl6pPr>
            <a:lvl7pPr marL="2971800" indent="-228600" eaLnBrk="0" fontAlgn="base" hangingPunct="0">
              <a:spcBef>
                <a:spcPct val="20000"/>
              </a:spcBef>
              <a:spcAft>
                <a:spcPct val="0"/>
              </a:spcAft>
              <a:buClr>
                <a:srgbClr val="B4CB4C"/>
              </a:buClr>
              <a:buChar char="•"/>
              <a:defRPr>
                <a:solidFill>
                  <a:schemeClr val="tx1"/>
                </a:solidFill>
                <a:latin typeface="Arial Unicode MS" panose="020B0604020202020204" pitchFamily="34" charset="-128"/>
              </a:defRPr>
            </a:lvl7pPr>
            <a:lvl8pPr marL="3429000" indent="-228600" eaLnBrk="0" fontAlgn="base" hangingPunct="0">
              <a:spcBef>
                <a:spcPct val="20000"/>
              </a:spcBef>
              <a:spcAft>
                <a:spcPct val="0"/>
              </a:spcAft>
              <a:buClr>
                <a:srgbClr val="B4CB4C"/>
              </a:buClr>
              <a:buChar char="•"/>
              <a:defRPr>
                <a:solidFill>
                  <a:schemeClr val="tx1"/>
                </a:solidFill>
                <a:latin typeface="Arial Unicode MS" panose="020B0604020202020204" pitchFamily="34" charset="-128"/>
              </a:defRPr>
            </a:lvl8pPr>
            <a:lvl9pPr marL="3886200" indent="-228600" eaLnBrk="0" fontAlgn="base" hangingPunct="0">
              <a:spcBef>
                <a:spcPct val="20000"/>
              </a:spcBef>
              <a:spcAft>
                <a:spcPct val="0"/>
              </a:spcAft>
              <a:buClr>
                <a:srgbClr val="B4CB4C"/>
              </a:buClr>
              <a:buChar char="•"/>
              <a:defRPr>
                <a:solidFill>
                  <a:schemeClr val="tx1"/>
                </a:solidFill>
                <a:latin typeface="Arial Unicode MS" panose="020B0604020202020204" pitchFamily="34" charset="-128"/>
              </a:defRPr>
            </a:lvl9pPr>
          </a:lstStyle>
          <a:p>
            <a:pPr eaLnBrk="1" hangingPunct="1">
              <a:spcBef>
                <a:spcPct val="0"/>
              </a:spcBef>
              <a:buClrTx/>
              <a:buFontTx/>
              <a:buNone/>
            </a:pPr>
            <a:endParaRPr lang="en-GB" altLang="en-US" sz="1800">
              <a:latin typeface="Arial" panose="020B0604020202020204" pitchFamily="34" charset="0"/>
            </a:endParaRPr>
          </a:p>
        </p:txBody>
      </p:sp>
      <p:sp>
        <p:nvSpPr>
          <p:cNvPr id="15" name="Content Placeholder 2"/>
          <p:cNvSpPr>
            <a:spLocks/>
          </p:cNvSpPr>
          <p:nvPr/>
        </p:nvSpPr>
        <p:spPr bwMode="auto">
          <a:xfrm>
            <a:off x="6698335" y="1046404"/>
            <a:ext cx="4321175" cy="576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360000" tIns="0" rIns="0" bIns="0"/>
          <a:lstStyle>
            <a:lvl1pPr marL="457200" indent="-457200">
              <a:spcBef>
                <a:spcPct val="20000"/>
              </a:spcBef>
              <a:buClr>
                <a:srgbClr val="B4CB4C"/>
              </a:buClr>
              <a:buChar char="•"/>
              <a:defRPr sz="2400">
                <a:solidFill>
                  <a:schemeClr val="tx1"/>
                </a:solidFill>
                <a:latin typeface="Arial Unicode MS" panose="020B0604020202020204" pitchFamily="34" charset="-128"/>
              </a:defRPr>
            </a:lvl1pPr>
            <a:lvl2pPr marL="742950" indent="-285750">
              <a:spcBef>
                <a:spcPct val="20000"/>
              </a:spcBef>
              <a:buClr>
                <a:srgbClr val="B4CB4C"/>
              </a:buClr>
              <a:buChar char="•"/>
              <a:defRPr sz="2000">
                <a:solidFill>
                  <a:schemeClr val="tx1"/>
                </a:solidFill>
                <a:latin typeface="Arial Unicode MS" panose="020B0604020202020204" pitchFamily="34" charset="-128"/>
              </a:defRPr>
            </a:lvl2pPr>
            <a:lvl3pPr marL="1143000" indent="-228600">
              <a:spcBef>
                <a:spcPct val="20000"/>
              </a:spcBef>
              <a:buClr>
                <a:srgbClr val="B4CB4C"/>
              </a:buClr>
              <a:buChar char="•"/>
              <a:defRPr sz="2000">
                <a:solidFill>
                  <a:schemeClr val="tx1"/>
                </a:solidFill>
                <a:latin typeface="Arial Unicode MS" panose="020B0604020202020204" pitchFamily="34" charset="-128"/>
              </a:defRPr>
            </a:lvl3pPr>
            <a:lvl4pPr marL="1600200" indent="-228600">
              <a:spcBef>
                <a:spcPct val="20000"/>
              </a:spcBef>
              <a:buClr>
                <a:srgbClr val="B4CB4C"/>
              </a:buClr>
              <a:buChar char="•"/>
              <a:defRPr>
                <a:solidFill>
                  <a:schemeClr val="tx1"/>
                </a:solidFill>
                <a:latin typeface="Arial Unicode MS" panose="020B0604020202020204" pitchFamily="34" charset="-128"/>
              </a:defRPr>
            </a:lvl4pPr>
            <a:lvl5pPr marL="2057400" indent="-228600">
              <a:spcBef>
                <a:spcPct val="20000"/>
              </a:spcBef>
              <a:buClr>
                <a:srgbClr val="B4CB4C"/>
              </a:buClr>
              <a:buChar char="•"/>
              <a:defRPr>
                <a:solidFill>
                  <a:schemeClr val="tx1"/>
                </a:solidFill>
                <a:latin typeface="Arial Unicode MS" panose="020B0604020202020204" pitchFamily="34" charset="-128"/>
              </a:defRPr>
            </a:lvl5pPr>
            <a:lvl6pPr marL="2514600" indent="-228600" eaLnBrk="0" fontAlgn="base" hangingPunct="0">
              <a:spcBef>
                <a:spcPct val="20000"/>
              </a:spcBef>
              <a:spcAft>
                <a:spcPct val="0"/>
              </a:spcAft>
              <a:buClr>
                <a:srgbClr val="B4CB4C"/>
              </a:buClr>
              <a:buChar char="•"/>
              <a:defRPr>
                <a:solidFill>
                  <a:schemeClr val="tx1"/>
                </a:solidFill>
                <a:latin typeface="Arial Unicode MS" panose="020B0604020202020204" pitchFamily="34" charset="-128"/>
              </a:defRPr>
            </a:lvl6pPr>
            <a:lvl7pPr marL="2971800" indent="-228600" eaLnBrk="0" fontAlgn="base" hangingPunct="0">
              <a:spcBef>
                <a:spcPct val="20000"/>
              </a:spcBef>
              <a:spcAft>
                <a:spcPct val="0"/>
              </a:spcAft>
              <a:buClr>
                <a:srgbClr val="B4CB4C"/>
              </a:buClr>
              <a:buChar char="•"/>
              <a:defRPr>
                <a:solidFill>
                  <a:schemeClr val="tx1"/>
                </a:solidFill>
                <a:latin typeface="Arial Unicode MS" panose="020B0604020202020204" pitchFamily="34" charset="-128"/>
              </a:defRPr>
            </a:lvl7pPr>
            <a:lvl8pPr marL="3429000" indent="-228600" eaLnBrk="0" fontAlgn="base" hangingPunct="0">
              <a:spcBef>
                <a:spcPct val="20000"/>
              </a:spcBef>
              <a:spcAft>
                <a:spcPct val="0"/>
              </a:spcAft>
              <a:buClr>
                <a:srgbClr val="B4CB4C"/>
              </a:buClr>
              <a:buChar char="•"/>
              <a:defRPr>
                <a:solidFill>
                  <a:schemeClr val="tx1"/>
                </a:solidFill>
                <a:latin typeface="Arial Unicode MS" panose="020B0604020202020204" pitchFamily="34" charset="-128"/>
              </a:defRPr>
            </a:lvl8pPr>
            <a:lvl9pPr marL="3886200" indent="-228600" eaLnBrk="0" fontAlgn="base" hangingPunct="0">
              <a:spcBef>
                <a:spcPct val="20000"/>
              </a:spcBef>
              <a:spcAft>
                <a:spcPct val="0"/>
              </a:spcAft>
              <a:buClr>
                <a:srgbClr val="B4CB4C"/>
              </a:buClr>
              <a:buChar char="•"/>
              <a:defRPr>
                <a:solidFill>
                  <a:schemeClr val="tx1"/>
                </a:solidFill>
                <a:latin typeface="Arial Unicode MS" panose="020B0604020202020204" pitchFamily="34" charset="-128"/>
              </a:defRPr>
            </a:lvl9pPr>
          </a:lstStyle>
          <a:p>
            <a:pPr>
              <a:buFontTx/>
              <a:buNone/>
            </a:pPr>
            <a:r>
              <a:rPr lang="en-GB" altLang="en-US" dirty="0"/>
              <a:t>4. What are the next steps?</a:t>
            </a:r>
          </a:p>
          <a:p>
            <a:r>
              <a:rPr lang="en-GB" altLang="en-US" sz="1800" dirty="0"/>
              <a:t>What are lessons learnt?</a:t>
            </a:r>
          </a:p>
          <a:p>
            <a:r>
              <a:rPr lang="en-GB" altLang="en-US" sz="1800" dirty="0"/>
              <a:t>What can we do better?</a:t>
            </a:r>
          </a:p>
          <a:p>
            <a:r>
              <a:rPr lang="en-GB" altLang="en-US" sz="1800" dirty="0"/>
              <a:t>How much would that cost? </a:t>
            </a:r>
          </a:p>
          <a:p>
            <a:r>
              <a:rPr lang="en-GB" altLang="en-US" sz="1800" dirty="0"/>
              <a:t>Which other sources of pollution are becoming important?</a:t>
            </a:r>
          </a:p>
        </p:txBody>
      </p:sp>
      <p:sp>
        <p:nvSpPr>
          <p:cNvPr id="16" name="AutoShape 12"/>
          <p:cNvSpPr>
            <a:spLocks noChangeArrowheads="1"/>
          </p:cNvSpPr>
          <p:nvPr/>
        </p:nvSpPr>
        <p:spPr bwMode="auto">
          <a:xfrm rot="3692806">
            <a:off x="5698608" y="1354801"/>
            <a:ext cx="431800" cy="647700"/>
          </a:xfrm>
          <a:prstGeom prst="downArrow">
            <a:avLst>
              <a:gd name="adj1" fmla="val 50000"/>
              <a:gd name="adj2" fmla="val 37500"/>
            </a:avLst>
          </a:prstGeom>
          <a:noFill/>
          <a:ln w="28575">
            <a:solidFill>
              <a:srgbClr val="99CC00"/>
            </a:solidFill>
            <a:prstDash val="dash"/>
            <a:miter lim="800000"/>
            <a:headEnd/>
            <a:tailEnd/>
          </a:ln>
          <a:effectLst/>
          <a:extLst>
            <a:ext uri="{909E8E84-426E-40DD-AFC4-6F175D3DCCD1}">
              <a14:hiddenFill xmlns:a14="http://schemas.microsoft.com/office/drawing/2010/main">
                <a:solidFill>
                  <a:schemeClr val="folHlink"/>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B4CB4C"/>
              </a:buClr>
              <a:buChar char="•"/>
              <a:defRPr sz="2400">
                <a:solidFill>
                  <a:schemeClr val="tx1"/>
                </a:solidFill>
                <a:latin typeface="Arial Unicode MS" panose="020B0604020202020204" pitchFamily="34" charset="-128"/>
              </a:defRPr>
            </a:lvl1pPr>
            <a:lvl2pPr marL="742950" indent="-285750">
              <a:spcBef>
                <a:spcPct val="20000"/>
              </a:spcBef>
              <a:buClr>
                <a:srgbClr val="B4CB4C"/>
              </a:buClr>
              <a:buChar char="•"/>
              <a:defRPr sz="2000">
                <a:solidFill>
                  <a:schemeClr val="tx1"/>
                </a:solidFill>
                <a:latin typeface="Arial Unicode MS" panose="020B0604020202020204" pitchFamily="34" charset="-128"/>
              </a:defRPr>
            </a:lvl2pPr>
            <a:lvl3pPr marL="1143000" indent="-228600">
              <a:spcBef>
                <a:spcPct val="20000"/>
              </a:spcBef>
              <a:buClr>
                <a:srgbClr val="B4CB4C"/>
              </a:buClr>
              <a:buChar char="•"/>
              <a:defRPr sz="2000">
                <a:solidFill>
                  <a:schemeClr val="tx1"/>
                </a:solidFill>
                <a:latin typeface="Arial Unicode MS" panose="020B0604020202020204" pitchFamily="34" charset="-128"/>
              </a:defRPr>
            </a:lvl3pPr>
            <a:lvl4pPr marL="1600200" indent="-228600">
              <a:spcBef>
                <a:spcPct val="20000"/>
              </a:spcBef>
              <a:buClr>
                <a:srgbClr val="B4CB4C"/>
              </a:buClr>
              <a:buChar char="•"/>
              <a:defRPr>
                <a:solidFill>
                  <a:schemeClr val="tx1"/>
                </a:solidFill>
                <a:latin typeface="Arial Unicode MS" panose="020B0604020202020204" pitchFamily="34" charset="-128"/>
              </a:defRPr>
            </a:lvl4pPr>
            <a:lvl5pPr marL="2057400" indent="-228600">
              <a:spcBef>
                <a:spcPct val="20000"/>
              </a:spcBef>
              <a:buClr>
                <a:srgbClr val="B4CB4C"/>
              </a:buClr>
              <a:buChar char="•"/>
              <a:defRPr>
                <a:solidFill>
                  <a:schemeClr val="tx1"/>
                </a:solidFill>
                <a:latin typeface="Arial Unicode MS" panose="020B0604020202020204" pitchFamily="34" charset="-128"/>
              </a:defRPr>
            </a:lvl5pPr>
            <a:lvl6pPr marL="2514600" indent="-228600" eaLnBrk="0" fontAlgn="base" hangingPunct="0">
              <a:spcBef>
                <a:spcPct val="20000"/>
              </a:spcBef>
              <a:spcAft>
                <a:spcPct val="0"/>
              </a:spcAft>
              <a:buClr>
                <a:srgbClr val="B4CB4C"/>
              </a:buClr>
              <a:buChar char="•"/>
              <a:defRPr>
                <a:solidFill>
                  <a:schemeClr val="tx1"/>
                </a:solidFill>
                <a:latin typeface="Arial Unicode MS" panose="020B0604020202020204" pitchFamily="34" charset="-128"/>
              </a:defRPr>
            </a:lvl6pPr>
            <a:lvl7pPr marL="2971800" indent="-228600" eaLnBrk="0" fontAlgn="base" hangingPunct="0">
              <a:spcBef>
                <a:spcPct val="20000"/>
              </a:spcBef>
              <a:spcAft>
                <a:spcPct val="0"/>
              </a:spcAft>
              <a:buClr>
                <a:srgbClr val="B4CB4C"/>
              </a:buClr>
              <a:buChar char="•"/>
              <a:defRPr>
                <a:solidFill>
                  <a:schemeClr val="tx1"/>
                </a:solidFill>
                <a:latin typeface="Arial Unicode MS" panose="020B0604020202020204" pitchFamily="34" charset="-128"/>
              </a:defRPr>
            </a:lvl7pPr>
            <a:lvl8pPr marL="3429000" indent="-228600" eaLnBrk="0" fontAlgn="base" hangingPunct="0">
              <a:spcBef>
                <a:spcPct val="20000"/>
              </a:spcBef>
              <a:spcAft>
                <a:spcPct val="0"/>
              </a:spcAft>
              <a:buClr>
                <a:srgbClr val="B4CB4C"/>
              </a:buClr>
              <a:buChar char="•"/>
              <a:defRPr>
                <a:solidFill>
                  <a:schemeClr val="tx1"/>
                </a:solidFill>
                <a:latin typeface="Arial Unicode MS" panose="020B0604020202020204" pitchFamily="34" charset="-128"/>
              </a:defRPr>
            </a:lvl8pPr>
            <a:lvl9pPr marL="3886200" indent="-228600" eaLnBrk="0" fontAlgn="base" hangingPunct="0">
              <a:spcBef>
                <a:spcPct val="20000"/>
              </a:spcBef>
              <a:spcAft>
                <a:spcPct val="0"/>
              </a:spcAft>
              <a:buClr>
                <a:srgbClr val="B4CB4C"/>
              </a:buClr>
              <a:buChar char="•"/>
              <a:defRPr>
                <a:solidFill>
                  <a:schemeClr val="tx1"/>
                </a:solidFill>
                <a:latin typeface="Arial Unicode MS" panose="020B0604020202020204" pitchFamily="34" charset="-128"/>
              </a:defRPr>
            </a:lvl9pPr>
          </a:lstStyle>
          <a:p>
            <a:pPr eaLnBrk="1" hangingPunct="1">
              <a:spcBef>
                <a:spcPct val="0"/>
              </a:spcBef>
              <a:buClrTx/>
              <a:buFontTx/>
              <a:buNone/>
            </a:pPr>
            <a:endParaRPr lang="en-GB" altLang="en-US" sz="1800">
              <a:latin typeface="Arial" panose="020B0604020202020204" pitchFamily="34" charset="0"/>
            </a:endParaRPr>
          </a:p>
        </p:txBody>
      </p:sp>
      <p:sp>
        <p:nvSpPr>
          <p:cNvPr id="17" name="AutoShape 8"/>
          <p:cNvSpPr>
            <a:spLocks noChangeArrowheads="1"/>
          </p:cNvSpPr>
          <p:nvPr/>
        </p:nvSpPr>
        <p:spPr bwMode="auto">
          <a:xfrm rot="-5400000">
            <a:off x="5407516" y="4061243"/>
            <a:ext cx="431800" cy="647700"/>
          </a:xfrm>
          <a:prstGeom prst="downArrow">
            <a:avLst>
              <a:gd name="adj1" fmla="val 50000"/>
              <a:gd name="adj2" fmla="val 37500"/>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rgbClr val="B4CB4C"/>
              </a:buClr>
              <a:buChar char="•"/>
              <a:defRPr sz="2400">
                <a:solidFill>
                  <a:schemeClr val="tx1"/>
                </a:solidFill>
                <a:latin typeface="Arial Unicode MS" panose="020B0604020202020204" pitchFamily="34" charset="-128"/>
              </a:defRPr>
            </a:lvl1pPr>
            <a:lvl2pPr marL="742950" indent="-285750">
              <a:spcBef>
                <a:spcPct val="20000"/>
              </a:spcBef>
              <a:buClr>
                <a:srgbClr val="B4CB4C"/>
              </a:buClr>
              <a:buChar char="•"/>
              <a:defRPr sz="2000">
                <a:solidFill>
                  <a:schemeClr val="tx1"/>
                </a:solidFill>
                <a:latin typeface="Arial Unicode MS" panose="020B0604020202020204" pitchFamily="34" charset="-128"/>
              </a:defRPr>
            </a:lvl2pPr>
            <a:lvl3pPr marL="1143000" indent="-228600">
              <a:spcBef>
                <a:spcPct val="20000"/>
              </a:spcBef>
              <a:buClr>
                <a:srgbClr val="B4CB4C"/>
              </a:buClr>
              <a:buChar char="•"/>
              <a:defRPr sz="2000">
                <a:solidFill>
                  <a:schemeClr val="tx1"/>
                </a:solidFill>
                <a:latin typeface="Arial Unicode MS" panose="020B0604020202020204" pitchFamily="34" charset="-128"/>
              </a:defRPr>
            </a:lvl3pPr>
            <a:lvl4pPr marL="1600200" indent="-228600">
              <a:spcBef>
                <a:spcPct val="20000"/>
              </a:spcBef>
              <a:buClr>
                <a:srgbClr val="B4CB4C"/>
              </a:buClr>
              <a:buChar char="•"/>
              <a:defRPr>
                <a:solidFill>
                  <a:schemeClr val="tx1"/>
                </a:solidFill>
                <a:latin typeface="Arial Unicode MS" panose="020B0604020202020204" pitchFamily="34" charset="-128"/>
              </a:defRPr>
            </a:lvl4pPr>
            <a:lvl5pPr marL="2057400" indent="-228600">
              <a:spcBef>
                <a:spcPct val="20000"/>
              </a:spcBef>
              <a:buClr>
                <a:srgbClr val="B4CB4C"/>
              </a:buClr>
              <a:buChar char="•"/>
              <a:defRPr>
                <a:solidFill>
                  <a:schemeClr val="tx1"/>
                </a:solidFill>
                <a:latin typeface="Arial Unicode MS" panose="020B0604020202020204" pitchFamily="34" charset="-128"/>
              </a:defRPr>
            </a:lvl5pPr>
            <a:lvl6pPr marL="2514600" indent="-228600" eaLnBrk="0" fontAlgn="base" hangingPunct="0">
              <a:spcBef>
                <a:spcPct val="20000"/>
              </a:spcBef>
              <a:spcAft>
                <a:spcPct val="0"/>
              </a:spcAft>
              <a:buClr>
                <a:srgbClr val="B4CB4C"/>
              </a:buClr>
              <a:buChar char="•"/>
              <a:defRPr>
                <a:solidFill>
                  <a:schemeClr val="tx1"/>
                </a:solidFill>
                <a:latin typeface="Arial Unicode MS" panose="020B0604020202020204" pitchFamily="34" charset="-128"/>
              </a:defRPr>
            </a:lvl6pPr>
            <a:lvl7pPr marL="2971800" indent="-228600" eaLnBrk="0" fontAlgn="base" hangingPunct="0">
              <a:spcBef>
                <a:spcPct val="20000"/>
              </a:spcBef>
              <a:spcAft>
                <a:spcPct val="0"/>
              </a:spcAft>
              <a:buClr>
                <a:srgbClr val="B4CB4C"/>
              </a:buClr>
              <a:buChar char="•"/>
              <a:defRPr>
                <a:solidFill>
                  <a:schemeClr val="tx1"/>
                </a:solidFill>
                <a:latin typeface="Arial Unicode MS" panose="020B0604020202020204" pitchFamily="34" charset="-128"/>
              </a:defRPr>
            </a:lvl7pPr>
            <a:lvl8pPr marL="3429000" indent="-228600" eaLnBrk="0" fontAlgn="base" hangingPunct="0">
              <a:spcBef>
                <a:spcPct val="20000"/>
              </a:spcBef>
              <a:spcAft>
                <a:spcPct val="0"/>
              </a:spcAft>
              <a:buClr>
                <a:srgbClr val="B4CB4C"/>
              </a:buClr>
              <a:buChar char="•"/>
              <a:defRPr>
                <a:solidFill>
                  <a:schemeClr val="tx1"/>
                </a:solidFill>
                <a:latin typeface="Arial Unicode MS" panose="020B0604020202020204" pitchFamily="34" charset="-128"/>
              </a:defRPr>
            </a:lvl8pPr>
            <a:lvl9pPr marL="3886200" indent="-228600" eaLnBrk="0" fontAlgn="base" hangingPunct="0">
              <a:spcBef>
                <a:spcPct val="20000"/>
              </a:spcBef>
              <a:spcAft>
                <a:spcPct val="0"/>
              </a:spcAft>
              <a:buClr>
                <a:srgbClr val="B4CB4C"/>
              </a:buClr>
              <a:buChar char="•"/>
              <a:defRPr>
                <a:solidFill>
                  <a:schemeClr val="tx1"/>
                </a:solidFill>
                <a:latin typeface="Arial Unicode MS" panose="020B0604020202020204" pitchFamily="34" charset="-128"/>
              </a:defRPr>
            </a:lvl9pPr>
          </a:lstStyle>
          <a:p>
            <a:pPr eaLnBrk="1" hangingPunct="1">
              <a:spcBef>
                <a:spcPct val="0"/>
              </a:spcBef>
              <a:buClrTx/>
              <a:buFontTx/>
              <a:buNone/>
            </a:pPr>
            <a:endParaRPr lang="en-GB" altLang="en-US" sz="1800">
              <a:latin typeface="Arial" panose="020B0604020202020204" pitchFamily="34" charset="0"/>
            </a:endParaRPr>
          </a:p>
        </p:txBody>
      </p:sp>
      <p:pic>
        <p:nvPicPr>
          <p:cNvPr id="18" name="Picture 17" descr="C:\Users\stomasina\AppData\Local\Microsoft\Windows\Temporary Internet Files\Content.Outlook\IX13HL5J\UNEP MAP colors (002).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72667" y="6118411"/>
            <a:ext cx="1326515" cy="608330"/>
          </a:xfrm>
          <a:prstGeom prst="rect">
            <a:avLst/>
          </a:prstGeom>
          <a:noFill/>
          <a:ln>
            <a:noFill/>
          </a:ln>
        </p:spPr>
      </p:pic>
    </p:spTree>
    <p:extLst>
      <p:ext uri="{BB962C8B-B14F-4D97-AF65-F5344CB8AC3E}">
        <p14:creationId xmlns:p14="http://schemas.microsoft.com/office/powerpoint/2010/main" val="2456088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1"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animBg="1"/>
      <p:bldP spid="13" grpId="0" animBg="1"/>
      <p:bldP spid="14" grpId="0" animBg="1"/>
      <p:bldP spid="15" grpId="0"/>
      <p:bldP spid="16" grpId="0" animBg="1"/>
      <p:bldP spid="17" grpId="0" animBg="1"/>
      <p:bldP spid="17" grpId="1"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ver">
  <a:themeElements>
    <a:clrScheme name="Personnalisée 1">
      <a:dk1>
        <a:srgbClr val="113A6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penSans">
      <a:majorFont>
        <a:latin typeface="Open Sans Semibold"/>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1" id="{E4F9F298-BAF6-4F20-8DB2-279772030BF7}" vid="{6AAC387B-F0FD-4CD9-BB70-7EC88EF8F0D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2717</TotalTime>
  <Words>2114</Words>
  <Application>Microsoft Office PowerPoint</Application>
  <PresentationFormat>Widescreen</PresentationFormat>
  <Paragraphs>312</Paragraphs>
  <Slides>24</Slides>
  <Notes>10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24</vt:i4>
      </vt:variant>
    </vt:vector>
  </HeadingPairs>
  <TitlesOfParts>
    <vt:vector size="33" baseType="lpstr">
      <vt:lpstr>Arial</vt:lpstr>
      <vt:lpstr>Arial Unicode MS</vt:lpstr>
      <vt:lpstr>Calibri</vt:lpstr>
      <vt:lpstr>Calibri Light</vt:lpstr>
      <vt:lpstr>Open Sans</vt:lpstr>
      <vt:lpstr>Times New Roman</vt:lpstr>
      <vt:lpstr>Trebuchet MS</vt:lpstr>
      <vt:lpstr>Office Theme</vt:lpstr>
      <vt:lpstr>Cover</vt:lpstr>
      <vt:lpstr>PowerPoint Presentation</vt:lpstr>
      <vt:lpstr>PowerPoint Presentation</vt:lpstr>
      <vt:lpstr>PowerPoint Presentation</vt:lpstr>
      <vt:lpstr>PowerPoint Presentation</vt:lpstr>
      <vt:lpstr>What is an environmental assessment?</vt:lpstr>
      <vt:lpstr>Characteristics of integrated environmental assessments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H2020 Waste indicators</vt:lpstr>
      <vt:lpstr>PowerPoint Presentation</vt:lpstr>
      <vt:lpstr>PowerPoint Presentation</vt:lpstr>
      <vt:lpstr>H2020 Waste Indicators</vt:lpstr>
      <vt:lpstr>Xxx</vt:lpstr>
      <vt:lpstr>PowerPoint Presentation</vt:lpstr>
      <vt:lpstr>PowerPoint Presentation</vt:lpstr>
      <vt:lpstr>PowerPoint Presentation</vt:lpstr>
      <vt:lpstr>PowerPoint Presentation</vt:lpstr>
    </vt:vector>
  </TitlesOfParts>
  <Company>European Environment Agency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Cécile</dc:creator>
  <cp:lastModifiedBy>Conference 1</cp:lastModifiedBy>
  <cp:revision>132</cp:revision>
  <cp:lastPrinted>2016-09-15T06:35:06Z</cp:lastPrinted>
  <dcterms:created xsi:type="dcterms:W3CDTF">2016-02-08T13:23:32Z</dcterms:created>
  <dcterms:modified xsi:type="dcterms:W3CDTF">2019-04-05T10:46:35Z</dcterms:modified>
</cp:coreProperties>
</file>