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424" r:id="rId4"/>
    <p:sldId id="296" r:id="rId5"/>
    <p:sldId id="408" r:id="rId6"/>
    <p:sldId id="423" r:id="rId7"/>
    <p:sldId id="399" r:id="rId8"/>
    <p:sldId id="425" r:id="rId9"/>
    <p:sldId id="405" r:id="rId10"/>
    <p:sldId id="407" r:id="rId11"/>
    <p:sldId id="28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aAbulMalak" initials="D" lastIdx="1" clrIdx="0">
    <p:extLst>
      <p:ext uri="{19B8F6BF-5375-455C-9EA6-DF929625EA0E}">
        <p15:presenceInfo xmlns:p15="http://schemas.microsoft.com/office/powerpoint/2012/main" userId="DaniaAbulMal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58ED5"/>
    <a:srgbClr val="77933C"/>
    <a:srgbClr val="F79646"/>
    <a:srgbClr val="FF0000"/>
    <a:srgbClr val="4F81BD"/>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643" autoAdjust="0"/>
  </p:normalViewPr>
  <p:slideViewPr>
    <p:cSldViewPr>
      <p:cViewPr varScale="1">
        <p:scale>
          <a:sx n="81" d="100"/>
          <a:sy n="81" d="100"/>
        </p:scale>
        <p:origin x="2484" y="78"/>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92AB2-C1FB-432B-80E2-A59B55988584}" type="datetimeFigureOut">
              <a:rPr lang="en-GB" smtClean="0"/>
              <a:t>05/04/2019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37F48-D92B-4246-A09C-92E97D2C4690}" type="slidenum">
              <a:rPr lang="en-GB" smtClean="0"/>
              <a:t>‹#›</a:t>
            </a:fld>
            <a:endParaRPr lang="en-GB"/>
          </a:p>
        </p:txBody>
      </p:sp>
    </p:spTree>
    <p:extLst>
      <p:ext uri="{BB962C8B-B14F-4D97-AF65-F5344CB8AC3E}">
        <p14:creationId xmlns:p14="http://schemas.microsoft.com/office/powerpoint/2010/main" val="116200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DPSIR</a:t>
            </a:r>
          </a:p>
          <a:p>
            <a:endParaRPr lang="en-US" dirty="0"/>
          </a:p>
          <a:p>
            <a:r>
              <a:rPr lang="en-US" dirty="0"/>
              <a:t>Environmental and socio-economic harm</a:t>
            </a:r>
          </a:p>
          <a:p>
            <a:endParaRPr lang="en-US" dirty="0"/>
          </a:p>
        </p:txBody>
      </p:sp>
      <p:sp>
        <p:nvSpPr>
          <p:cNvPr id="4" name="Slide Number Placeholder 3"/>
          <p:cNvSpPr>
            <a:spLocks noGrp="1"/>
          </p:cNvSpPr>
          <p:nvPr>
            <p:ph type="sldNum" sz="quarter" idx="5"/>
          </p:nvPr>
        </p:nvSpPr>
        <p:spPr/>
        <p:txBody>
          <a:bodyPr/>
          <a:lstStyle/>
          <a:p>
            <a:fld id="{D4137F48-D92B-4246-A09C-92E97D2C4690}" type="slidenum">
              <a:rPr lang="en-GB" smtClean="0"/>
              <a:t>2</a:t>
            </a:fld>
            <a:endParaRPr lang="en-GB" dirty="0"/>
          </a:p>
        </p:txBody>
      </p:sp>
    </p:spTree>
    <p:extLst>
      <p:ext uri="{BB962C8B-B14F-4D97-AF65-F5344CB8AC3E}">
        <p14:creationId xmlns:p14="http://schemas.microsoft.com/office/powerpoint/2010/main" val="428130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4137F48-D92B-4246-A09C-92E97D2C4690}" type="slidenum">
              <a:rPr lang="en-GB" smtClean="0"/>
              <a:t>3</a:t>
            </a:fld>
            <a:endParaRPr lang="en-GB"/>
          </a:p>
        </p:txBody>
      </p:sp>
    </p:spTree>
    <p:extLst>
      <p:ext uri="{BB962C8B-B14F-4D97-AF65-F5344CB8AC3E}">
        <p14:creationId xmlns:p14="http://schemas.microsoft.com/office/powerpoint/2010/main" val="128062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a:solidFill>
                  <a:schemeClr val="tx1"/>
                </a:solidFill>
                <a:effectLst/>
                <a:latin typeface="+mn-lt"/>
                <a:ea typeface="+mn-ea"/>
                <a:cs typeface="+mn-cs"/>
              </a:rPr>
              <a:t>In terms of MPAs status and functioning:</a:t>
            </a:r>
            <a:endParaRPr lang="en-US" kern="1200" dirty="0">
              <a:solidFill>
                <a:schemeClr val="tx1"/>
              </a:solidFill>
              <a:effectLst/>
              <a:latin typeface="+mn-lt"/>
              <a:ea typeface="+mn-ea"/>
              <a:cs typeface="+mn-cs"/>
            </a:endParaRPr>
          </a:p>
          <a:p>
            <a:pPr lvl="0"/>
            <a:r>
              <a:rPr lang="en-US" b="1" kern="1200" dirty="0">
                <a:solidFill>
                  <a:schemeClr val="tx1"/>
                </a:solidFill>
                <a:effectLst/>
                <a:latin typeface="+mn-lt"/>
                <a:ea typeface="+mn-ea"/>
                <a:cs typeface="+mn-cs"/>
              </a:rPr>
              <a:t>do we have enough knowledge on the biodiversity, habitats and the pressures impacting on them? </a:t>
            </a:r>
            <a:endParaRPr lang="en-US" kern="1200" dirty="0">
              <a:solidFill>
                <a:schemeClr val="tx1"/>
              </a:solidFill>
              <a:effectLst/>
              <a:latin typeface="+mn-lt"/>
              <a:ea typeface="+mn-ea"/>
              <a:cs typeface="+mn-cs"/>
            </a:endParaRPr>
          </a:p>
          <a:p>
            <a:pPr lvl="0"/>
            <a:r>
              <a:rPr lang="en-US" b="1" kern="1200" dirty="0">
                <a:solidFill>
                  <a:schemeClr val="tx1"/>
                </a:solidFill>
                <a:effectLst/>
                <a:latin typeface="+mn-lt"/>
                <a:ea typeface="+mn-ea"/>
                <a:cs typeface="+mn-cs"/>
              </a:rPr>
              <a:t>Is this information adequately considered in the management practices?</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 </a:t>
            </a:r>
          </a:p>
          <a:p>
            <a:r>
              <a:rPr lang="nl-NL" kern="1200" dirty="0">
                <a:solidFill>
                  <a:schemeClr val="tx1"/>
                </a:solidFill>
                <a:effectLst/>
                <a:latin typeface="+mn-lt"/>
                <a:ea typeface="+mn-ea"/>
                <a:cs typeface="+mn-cs"/>
              </a:rPr>
              <a:t>1. introduction to the topic</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2. how this was handled in the cohenet contract</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3. your reflections from own research</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4. conclusions and lessons learned</a:t>
            </a:r>
            <a:endParaRPr lang="en-US"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137F48-D92B-4246-A09C-92E97D2C4690}" type="slidenum">
              <a:rPr lang="en-GB" smtClean="0"/>
              <a:t>4</a:t>
            </a:fld>
            <a:endParaRPr lang="en-GB" dirty="0"/>
          </a:p>
        </p:txBody>
      </p:sp>
    </p:spTree>
    <p:extLst>
      <p:ext uri="{BB962C8B-B14F-4D97-AF65-F5344CB8AC3E}">
        <p14:creationId xmlns:p14="http://schemas.microsoft.com/office/powerpoint/2010/main" val="34292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DPSIR</a:t>
            </a:r>
          </a:p>
          <a:p>
            <a:endParaRPr lang="en-US" dirty="0"/>
          </a:p>
          <a:p>
            <a:r>
              <a:rPr lang="en-US" dirty="0"/>
              <a:t>Environmental and socio-economic harm</a:t>
            </a:r>
          </a:p>
          <a:p>
            <a:endParaRPr lang="en-US" dirty="0"/>
          </a:p>
        </p:txBody>
      </p:sp>
      <p:sp>
        <p:nvSpPr>
          <p:cNvPr id="4" name="Slide Number Placeholder 3"/>
          <p:cNvSpPr>
            <a:spLocks noGrp="1"/>
          </p:cNvSpPr>
          <p:nvPr>
            <p:ph type="sldNum" sz="quarter" idx="5"/>
          </p:nvPr>
        </p:nvSpPr>
        <p:spPr/>
        <p:txBody>
          <a:bodyPr/>
          <a:lstStyle/>
          <a:p>
            <a:fld id="{D4137F48-D92B-4246-A09C-92E97D2C4690}" type="slidenum">
              <a:rPr lang="en-GB" smtClean="0"/>
              <a:t>5</a:t>
            </a:fld>
            <a:endParaRPr lang="en-GB" dirty="0"/>
          </a:p>
        </p:txBody>
      </p:sp>
    </p:spTree>
    <p:extLst>
      <p:ext uri="{BB962C8B-B14F-4D97-AF65-F5344CB8AC3E}">
        <p14:creationId xmlns:p14="http://schemas.microsoft.com/office/powerpoint/2010/main" val="303147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a:solidFill>
                  <a:schemeClr val="tx1"/>
                </a:solidFill>
                <a:effectLst/>
                <a:latin typeface="+mn-lt"/>
                <a:ea typeface="+mn-ea"/>
                <a:cs typeface="+mn-cs"/>
              </a:rPr>
              <a:t>In terms of MPAs status and functioning:</a:t>
            </a:r>
            <a:endParaRPr lang="en-US" kern="1200" dirty="0">
              <a:solidFill>
                <a:schemeClr val="tx1"/>
              </a:solidFill>
              <a:effectLst/>
              <a:latin typeface="+mn-lt"/>
              <a:ea typeface="+mn-ea"/>
              <a:cs typeface="+mn-cs"/>
            </a:endParaRPr>
          </a:p>
          <a:p>
            <a:pPr lvl="0"/>
            <a:r>
              <a:rPr lang="en-US" b="1" kern="1200" dirty="0">
                <a:solidFill>
                  <a:schemeClr val="tx1"/>
                </a:solidFill>
                <a:effectLst/>
                <a:latin typeface="+mn-lt"/>
                <a:ea typeface="+mn-ea"/>
                <a:cs typeface="+mn-cs"/>
              </a:rPr>
              <a:t>do we have enough knowledge on the biodiversity, habitats and the pressures impacting on them? </a:t>
            </a:r>
            <a:endParaRPr lang="en-US" kern="1200" dirty="0">
              <a:solidFill>
                <a:schemeClr val="tx1"/>
              </a:solidFill>
              <a:effectLst/>
              <a:latin typeface="+mn-lt"/>
              <a:ea typeface="+mn-ea"/>
              <a:cs typeface="+mn-cs"/>
            </a:endParaRPr>
          </a:p>
          <a:p>
            <a:pPr lvl="0"/>
            <a:r>
              <a:rPr lang="en-US" b="1" kern="1200" dirty="0">
                <a:solidFill>
                  <a:schemeClr val="tx1"/>
                </a:solidFill>
                <a:effectLst/>
                <a:latin typeface="+mn-lt"/>
                <a:ea typeface="+mn-ea"/>
                <a:cs typeface="+mn-cs"/>
              </a:rPr>
              <a:t>Is this information adequately considered in the management practices?</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 </a:t>
            </a:r>
          </a:p>
          <a:p>
            <a:r>
              <a:rPr lang="nl-NL" kern="1200" dirty="0">
                <a:solidFill>
                  <a:schemeClr val="tx1"/>
                </a:solidFill>
                <a:effectLst/>
                <a:latin typeface="+mn-lt"/>
                <a:ea typeface="+mn-ea"/>
                <a:cs typeface="+mn-cs"/>
              </a:rPr>
              <a:t>1. introduction to the topic</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2. how this was handled in the cohenet contract</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3. your reflections from own research</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4. conclusions and lessons learned</a:t>
            </a:r>
            <a:endParaRPr lang="en-US"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137F48-D92B-4246-A09C-92E97D2C4690}" type="slidenum">
              <a:rPr lang="en-GB" smtClean="0"/>
              <a:t>6</a:t>
            </a:fld>
            <a:endParaRPr lang="en-GB" dirty="0"/>
          </a:p>
        </p:txBody>
      </p:sp>
    </p:spTree>
    <p:extLst>
      <p:ext uri="{BB962C8B-B14F-4D97-AF65-F5344CB8AC3E}">
        <p14:creationId xmlns:p14="http://schemas.microsoft.com/office/powerpoint/2010/main" val="86494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a:solidFill>
                  <a:schemeClr val="tx1"/>
                </a:solidFill>
                <a:effectLst/>
                <a:latin typeface="+mn-lt"/>
                <a:ea typeface="+mn-ea"/>
                <a:cs typeface="+mn-cs"/>
              </a:rPr>
              <a:t>In terms of MPAs status and functioning:</a:t>
            </a:r>
            <a:endParaRPr lang="en-US" kern="1200" dirty="0">
              <a:solidFill>
                <a:schemeClr val="tx1"/>
              </a:solidFill>
              <a:effectLst/>
              <a:latin typeface="+mn-lt"/>
              <a:ea typeface="+mn-ea"/>
              <a:cs typeface="+mn-cs"/>
            </a:endParaRPr>
          </a:p>
          <a:p>
            <a:pPr lvl="0"/>
            <a:r>
              <a:rPr lang="en-US" b="1" kern="1200" dirty="0">
                <a:solidFill>
                  <a:schemeClr val="tx1"/>
                </a:solidFill>
                <a:effectLst/>
                <a:latin typeface="+mn-lt"/>
                <a:ea typeface="+mn-ea"/>
                <a:cs typeface="+mn-cs"/>
              </a:rPr>
              <a:t>do we have enough knowledge on the biodiversity, habitats and the pressures impacting on them? </a:t>
            </a:r>
            <a:endParaRPr lang="en-US" kern="1200" dirty="0">
              <a:solidFill>
                <a:schemeClr val="tx1"/>
              </a:solidFill>
              <a:effectLst/>
              <a:latin typeface="+mn-lt"/>
              <a:ea typeface="+mn-ea"/>
              <a:cs typeface="+mn-cs"/>
            </a:endParaRPr>
          </a:p>
          <a:p>
            <a:pPr lvl="0"/>
            <a:r>
              <a:rPr lang="en-US" b="1" kern="1200" dirty="0">
                <a:solidFill>
                  <a:schemeClr val="tx1"/>
                </a:solidFill>
                <a:effectLst/>
                <a:latin typeface="+mn-lt"/>
                <a:ea typeface="+mn-ea"/>
                <a:cs typeface="+mn-cs"/>
              </a:rPr>
              <a:t>Is this information adequately considered in the management practices?</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 </a:t>
            </a:r>
          </a:p>
          <a:p>
            <a:r>
              <a:rPr lang="nl-NL" kern="1200" dirty="0">
                <a:solidFill>
                  <a:schemeClr val="tx1"/>
                </a:solidFill>
                <a:effectLst/>
                <a:latin typeface="+mn-lt"/>
                <a:ea typeface="+mn-ea"/>
                <a:cs typeface="+mn-cs"/>
              </a:rPr>
              <a:t>1. introduction to the topic</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2. how this was handled in the cohenet contract</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3. your reflections from own research</a:t>
            </a:r>
            <a:endParaRPr lang="en-US" kern="1200" dirty="0">
              <a:solidFill>
                <a:schemeClr val="tx1"/>
              </a:solidFill>
              <a:effectLst/>
              <a:latin typeface="+mn-lt"/>
              <a:ea typeface="+mn-ea"/>
              <a:cs typeface="+mn-cs"/>
            </a:endParaRPr>
          </a:p>
          <a:p>
            <a:r>
              <a:rPr lang="nl-NL" kern="1200" dirty="0">
                <a:solidFill>
                  <a:schemeClr val="tx1"/>
                </a:solidFill>
                <a:effectLst/>
                <a:latin typeface="+mn-lt"/>
                <a:ea typeface="+mn-ea"/>
                <a:cs typeface="+mn-cs"/>
              </a:rPr>
              <a:t>4. conclusions and lessons learned</a:t>
            </a:r>
            <a:endParaRPr lang="en-US"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4137F48-D92B-4246-A09C-92E97D2C4690}" type="slidenum">
              <a:rPr lang="en-GB" smtClean="0"/>
              <a:t>7</a:t>
            </a:fld>
            <a:endParaRPr lang="en-GB" dirty="0"/>
          </a:p>
        </p:txBody>
      </p:sp>
    </p:spTree>
    <p:extLst>
      <p:ext uri="{BB962C8B-B14F-4D97-AF65-F5344CB8AC3E}">
        <p14:creationId xmlns:p14="http://schemas.microsoft.com/office/powerpoint/2010/main" val="231223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137F48-D92B-4246-A09C-92E97D2C4690}" type="slidenum">
              <a:rPr lang="en-GB" smtClean="0"/>
              <a:t>8</a:t>
            </a:fld>
            <a:endParaRPr lang="en-GB"/>
          </a:p>
        </p:txBody>
      </p:sp>
    </p:spTree>
    <p:extLst>
      <p:ext uri="{BB962C8B-B14F-4D97-AF65-F5344CB8AC3E}">
        <p14:creationId xmlns:p14="http://schemas.microsoft.com/office/powerpoint/2010/main" val="45591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interactions between marine litter and organisms are classified by </a:t>
            </a:r>
            <a:r>
              <a:rPr lang="en-US" dirty="0" err="1"/>
              <a:t>PANACeA</a:t>
            </a:r>
            <a:r>
              <a:rPr lang="en-US" dirty="0"/>
              <a:t> in four categories for the developed work on georeferenced, spatial assessment and meta-analysis from literature data sources: </a:t>
            </a:r>
          </a:p>
          <a:p>
            <a:endParaRPr lang="en-US" dirty="0"/>
          </a:p>
          <a:p>
            <a:r>
              <a:rPr lang="en-US" dirty="0"/>
              <a:t>Ingestion – plasticized animal species</a:t>
            </a:r>
          </a:p>
          <a:p>
            <a:r>
              <a:rPr lang="en-US" dirty="0"/>
              <a:t>entanglement, </a:t>
            </a:r>
          </a:p>
          <a:p>
            <a:r>
              <a:rPr lang="en-US" dirty="0"/>
              <a:t>colonization and others. </a:t>
            </a:r>
          </a:p>
          <a:p>
            <a:endParaRPr lang="en-US" dirty="0"/>
          </a:p>
          <a:p>
            <a:r>
              <a:rPr lang="en-US" dirty="0"/>
              <a:t>This classification follows the original approach by the AWI-LITTERBASE Project (https://litterbase.awi.de) from the Alfred Wegener Institute (AWI, Germany); which matches with international frameworks in general terms, such as the reported categories proposed in the review and synthesis work undertaken by the Convention on Biological Diversity (CBD, 2012 and 2016).</a:t>
            </a:r>
          </a:p>
          <a:p>
            <a:endParaRPr lang="en-US" dirty="0"/>
          </a:p>
        </p:txBody>
      </p:sp>
      <p:sp>
        <p:nvSpPr>
          <p:cNvPr id="4" name="Slide Number Placeholder 3"/>
          <p:cNvSpPr>
            <a:spLocks noGrp="1"/>
          </p:cNvSpPr>
          <p:nvPr>
            <p:ph type="sldNum" sz="quarter" idx="5"/>
          </p:nvPr>
        </p:nvSpPr>
        <p:spPr/>
        <p:txBody>
          <a:bodyPr/>
          <a:lstStyle/>
          <a:p>
            <a:fld id="{D4137F48-D92B-4246-A09C-92E97D2C4690}" type="slidenum">
              <a:rPr lang="en-GB" smtClean="0"/>
              <a:t>9</a:t>
            </a:fld>
            <a:endParaRPr lang="en-GB"/>
          </a:p>
        </p:txBody>
      </p:sp>
    </p:spTree>
    <p:extLst>
      <p:ext uri="{BB962C8B-B14F-4D97-AF65-F5344CB8AC3E}">
        <p14:creationId xmlns:p14="http://schemas.microsoft.com/office/powerpoint/2010/main" val="3249712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adapt</a:t>
            </a:r>
          </a:p>
        </p:txBody>
      </p:sp>
      <p:sp>
        <p:nvSpPr>
          <p:cNvPr id="4" name="Slide Number Placeholder 3"/>
          <p:cNvSpPr>
            <a:spLocks noGrp="1"/>
          </p:cNvSpPr>
          <p:nvPr>
            <p:ph type="sldNum" sz="quarter" idx="5"/>
          </p:nvPr>
        </p:nvSpPr>
        <p:spPr/>
        <p:txBody>
          <a:bodyPr/>
          <a:lstStyle/>
          <a:p>
            <a:fld id="{D4137F48-D92B-4246-A09C-92E97D2C4690}" type="slidenum">
              <a:rPr lang="en-GB" smtClean="0"/>
              <a:t>10</a:t>
            </a:fld>
            <a:endParaRPr lang="en-GB"/>
          </a:p>
        </p:txBody>
      </p:sp>
    </p:spTree>
    <p:extLst>
      <p:ext uri="{BB962C8B-B14F-4D97-AF65-F5344CB8AC3E}">
        <p14:creationId xmlns:p14="http://schemas.microsoft.com/office/powerpoint/2010/main" val="492774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524D7C-E375-4E62-95E4-8DC3ED25EBC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174848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24D7C-E375-4E62-95E4-8DC3ED25EBC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406620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24D7C-E375-4E62-95E4-8DC3ED25EBC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111990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9" name="Group 8"/>
          <p:cNvGrpSpPr/>
          <p:nvPr userDrawn="1"/>
        </p:nvGrpSpPr>
        <p:grpSpPr>
          <a:xfrm>
            <a:off x="-396553" y="932722"/>
            <a:ext cx="9555803" cy="5935929"/>
            <a:chOff x="-396553" y="699541"/>
            <a:chExt cx="9555803" cy="4451947"/>
          </a:xfrm>
        </p:grpSpPr>
        <p:sp>
          <p:nvSpPr>
            <p:cNvPr id="25" name="Rectangle 24"/>
            <p:cNvSpPr/>
            <p:nvPr userDrawn="1"/>
          </p:nvSpPr>
          <p:spPr>
            <a:xfrm>
              <a:off x="-1345" y="992283"/>
              <a:ext cx="6513804" cy="4159205"/>
            </a:xfrm>
            <a:prstGeom prst="rect">
              <a:avLst/>
            </a:prstGeom>
            <a:solidFill>
              <a:srgbClr val="0E0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553" y="699541"/>
              <a:ext cx="4621109" cy="405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descr="S:\F15015_Copernicus\3_Work\330_Work-in-process\SC4_BackgroundMat\Old\Element Copernicus\Cover PPT\Link\Po_River_Italy.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6429" t="25927" r="-1" b="9813"/>
            <a:stretch/>
          </p:blipFill>
          <p:spPr bwMode="auto">
            <a:xfrm>
              <a:off x="6837540" y="988942"/>
              <a:ext cx="2306461" cy="4162546"/>
            </a:xfrm>
            <a:prstGeom prst="rect">
              <a:avLst/>
            </a:prstGeom>
            <a:noFill/>
          </p:spPr>
        </p:pic>
        <p:sp>
          <p:nvSpPr>
            <p:cNvPr id="6" name="Rectangle 5"/>
            <p:cNvSpPr/>
            <p:nvPr userDrawn="1"/>
          </p:nvSpPr>
          <p:spPr>
            <a:xfrm>
              <a:off x="6837540" y="990051"/>
              <a:ext cx="2306460" cy="4153449"/>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userDrawn="1"/>
          </p:nvSpPr>
          <p:spPr>
            <a:xfrm>
              <a:off x="6512460" y="988942"/>
              <a:ext cx="2646790" cy="4162546"/>
            </a:xfrm>
            <a:prstGeom prst="rect">
              <a:avLst/>
            </a:prstGeom>
            <a:gradFill flip="none" rotWithShape="1">
              <a:gsLst>
                <a:gs pos="17000">
                  <a:srgbClr val="0E0A32"/>
                </a:gs>
                <a:gs pos="1000">
                  <a:srgbClr val="0E0A32"/>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33" name="Picture 3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9504" y="167855"/>
            <a:ext cx="1544796" cy="1193499"/>
          </a:xfrm>
          <a:prstGeom prst="rect">
            <a:avLst/>
          </a:prstGeom>
        </p:spPr>
      </p:pic>
      <p:pic>
        <p:nvPicPr>
          <p:cNvPr id="65" name="Picture 4" descr="S:\F15015_Copernicus\3_Work\330_Work-in-process\SC4_BackgroundMat\PPT\item Copernicus\logo Copernicus_neg-01.pn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7540374" y="6045200"/>
            <a:ext cx="1400427" cy="680925"/>
          </a:xfrm>
          <a:prstGeom prst="rect">
            <a:avLst/>
          </a:prstGeom>
          <a:noFill/>
          <a:extLst>
            <a:ext uri="{909E8E84-426E-40DD-AFC4-6F175D3DCCD1}">
              <a14:hiddenFill xmlns:a14="http://schemas.microsoft.com/office/drawing/2010/main">
                <a:solidFill>
                  <a:srgbClr val="FFFFFF"/>
                </a:solidFill>
              </a14:hiddenFill>
            </a:ext>
          </a:extLst>
        </p:spPr>
      </p:pic>
      <p:sp>
        <p:nvSpPr>
          <p:cNvPr id="72" name="Title 1"/>
          <p:cNvSpPr>
            <a:spLocks noGrp="1"/>
          </p:cNvSpPr>
          <p:nvPr>
            <p:ph type="ctrTitle" hasCustomPrompt="1"/>
          </p:nvPr>
        </p:nvSpPr>
        <p:spPr>
          <a:xfrm>
            <a:off x="3754512" y="3429335"/>
            <a:ext cx="4678288" cy="747515"/>
          </a:xfrm>
        </p:spPr>
        <p:txBody>
          <a:bodyPr>
            <a:noAutofit/>
          </a:bodyPr>
          <a:lstStyle>
            <a:lvl1pPr algn="l">
              <a:defRPr sz="2800" b="0" spc="600">
                <a:solidFill>
                  <a:schemeClr val="bg1"/>
                </a:solidFill>
              </a:defRPr>
            </a:lvl1pPr>
          </a:lstStyle>
          <a:p>
            <a:r>
              <a:rPr lang="en-US" dirty="0"/>
              <a:t>Title</a:t>
            </a:r>
          </a:p>
        </p:txBody>
      </p:sp>
      <p:sp>
        <p:nvSpPr>
          <p:cNvPr id="73" name="Subtitle 2"/>
          <p:cNvSpPr>
            <a:spLocks noGrp="1"/>
          </p:cNvSpPr>
          <p:nvPr>
            <p:ph type="subTitle" idx="1"/>
          </p:nvPr>
        </p:nvSpPr>
        <p:spPr>
          <a:xfrm>
            <a:off x="3754512" y="4197085"/>
            <a:ext cx="4680520" cy="1536171"/>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74" name="Group 73"/>
          <p:cNvGrpSpPr/>
          <p:nvPr userDrawn="1"/>
        </p:nvGrpSpPr>
        <p:grpSpPr>
          <a:xfrm>
            <a:off x="1043609" y="6044910"/>
            <a:ext cx="2998547" cy="713030"/>
            <a:chOff x="4988059" y="4533684"/>
            <a:chExt cx="2998547" cy="534773"/>
          </a:xfrm>
        </p:grpSpPr>
        <p:grpSp>
          <p:nvGrpSpPr>
            <p:cNvPr id="75" name="Group 74"/>
            <p:cNvGrpSpPr/>
            <p:nvPr userDrawn="1"/>
          </p:nvGrpSpPr>
          <p:grpSpPr>
            <a:xfrm>
              <a:off x="5192177" y="4533684"/>
              <a:ext cx="2794429" cy="464879"/>
              <a:chOff x="5116727" y="4655220"/>
              <a:chExt cx="2273215" cy="378170"/>
            </a:xfrm>
          </p:grpSpPr>
          <p:sp>
            <p:nvSpPr>
              <p:cNvPr id="88" name="TextBox 87"/>
              <p:cNvSpPr txBox="1"/>
              <p:nvPr userDrawn="1"/>
            </p:nvSpPr>
            <p:spPr>
              <a:xfrm>
                <a:off x="5116727" y="4655220"/>
                <a:ext cx="986126" cy="122056"/>
              </a:xfrm>
              <a:prstGeom prst="rect">
                <a:avLst/>
              </a:prstGeom>
              <a:noFill/>
            </p:spPr>
            <p:txBody>
              <a:bodyPr wrap="square" rtlCol="0">
                <a:spAutoFit/>
              </a:bodyPr>
              <a:lstStyle/>
              <a:p>
                <a:r>
                  <a:rPr lang="es-ES" sz="700" dirty="0" err="1">
                    <a:solidFill>
                      <a:schemeClr val="bg1"/>
                    </a:solidFill>
                  </a:rPr>
                  <a:t>Copernicus</a:t>
                </a:r>
                <a:r>
                  <a:rPr lang="es-ES" sz="700" dirty="0">
                    <a:solidFill>
                      <a:schemeClr val="bg1"/>
                    </a:solidFill>
                  </a:rPr>
                  <a:t> EU</a:t>
                </a:r>
                <a:endParaRPr lang="en-US" sz="700" dirty="0">
                  <a:solidFill>
                    <a:schemeClr val="bg1"/>
                  </a:solidFill>
                </a:endParaRPr>
              </a:p>
            </p:txBody>
          </p:sp>
          <p:sp>
            <p:nvSpPr>
              <p:cNvPr id="89" name="TextBox 88"/>
              <p:cNvSpPr txBox="1"/>
              <p:nvPr userDrawn="1"/>
            </p:nvSpPr>
            <p:spPr>
              <a:xfrm>
                <a:off x="5116727" y="4911334"/>
                <a:ext cx="986126" cy="122056"/>
              </a:xfrm>
              <a:prstGeom prst="rect">
                <a:avLst/>
              </a:prstGeom>
              <a:noFill/>
            </p:spPr>
            <p:txBody>
              <a:bodyPr wrap="square" rtlCol="0">
                <a:spAutoFit/>
              </a:bodyPr>
              <a:lstStyle/>
              <a:p>
                <a:r>
                  <a:rPr lang="es-ES" sz="700">
                    <a:solidFill>
                      <a:schemeClr val="bg1"/>
                    </a:solidFill>
                  </a:rPr>
                  <a:t>@CopernicusEU</a:t>
                </a:r>
                <a:endParaRPr lang="en-US" sz="700" dirty="0">
                  <a:solidFill>
                    <a:schemeClr val="bg1"/>
                  </a:solidFill>
                </a:endParaRPr>
              </a:p>
            </p:txBody>
          </p:sp>
          <p:sp>
            <p:nvSpPr>
              <p:cNvPr id="90" name="TextBox 89"/>
              <p:cNvSpPr txBox="1"/>
              <p:nvPr userDrawn="1"/>
            </p:nvSpPr>
            <p:spPr>
              <a:xfrm>
                <a:off x="6107978" y="4911334"/>
                <a:ext cx="1281964" cy="122056"/>
              </a:xfrm>
              <a:prstGeom prst="rect">
                <a:avLst/>
              </a:prstGeom>
              <a:noFill/>
            </p:spPr>
            <p:txBody>
              <a:bodyPr wrap="square" rtlCol="0">
                <a:spAutoFit/>
              </a:bodyPr>
              <a:lstStyle/>
              <a:p>
                <a:r>
                  <a:rPr lang="es-ES" sz="700" dirty="0">
                    <a:solidFill>
                      <a:schemeClr val="bg1"/>
                    </a:solidFill>
                  </a:rPr>
                  <a:t>www.copernicus.eu</a:t>
                </a:r>
                <a:endParaRPr lang="en-US" sz="700" dirty="0">
                  <a:solidFill>
                    <a:schemeClr val="bg1"/>
                  </a:solidFill>
                </a:endParaRPr>
              </a:p>
            </p:txBody>
          </p:sp>
          <p:sp>
            <p:nvSpPr>
              <p:cNvPr id="91" name="TextBox 90"/>
              <p:cNvSpPr txBox="1"/>
              <p:nvPr userDrawn="1"/>
            </p:nvSpPr>
            <p:spPr>
              <a:xfrm>
                <a:off x="6112326" y="4655220"/>
                <a:ext cx="986126" cy="122056"/>
              </a:xfrm>
              <a:prstGeom prst="rect">
                <a:avLst/>
              </a:prstGeom>
              <a:noFill/>
            </p:spPr>
            <p:txBody>
              <a:bodyPr wrap="square" rtlCol="0">
                <a:spAutoFit/>
              </a:bodyPr>
              <a:lstStyle/>
              <a:p>
                <a:r>
                  <a:rPr lang="es-ES" sz="700" dirty="0" err="1">
                    <a:solidFill>
                      <a:schemeClr val="bg1"/>
                    </a:solidFill>
                  </a:rPr>
                  <a:t>Copernicus</a:t>
                </a:r>
                <a:r>
                  <a:rPr lang="es-ES" sz="700" dirty="0">
                    <a:solidFill>
                      <a:schemeClr val="bg1"/>
                    </a:solidFill>
                  </a:rPr>
                  <a:t> EU</a:t>
                </a:r>
                <a:endParaRPr lang="en-US" sz="700" dirty="0">
                  <a:solidFill>
                    <a:schemeClr val="bg1"/>
                  </a:solidFill>
                </a:endParaRPr>
              </a:p>
            </p:txBody>
          </p:sp>
        </p:grpSp>
        <p:grpSp>
          <p:nvGrpSpPr>
            <p:cNvPr id="76" name="Group 75"/>
            <p:cNvGrpSpPr/>
            <p:nvPr userDrawn="1"/>
          </p:nvGrpSpPr>
          <p:grpSpPr>
            <a:xfrm>
              <a:off x="4988059" y="4550290"/>
              <a:ext cx="204118" cy="204118"/>
              <a:chOff x="4583906" y="4467225"/>
              <a:chExt cx="204118" cy="204118"/>
            </a:xfrm>
          </p:grpSpPr>
          <p:sp>
            <p:nvSpPr>
              <p:cNvPr id="86" name="Oval 85"/>
              <p:cNvSpPr/>
              <p:nvPr userDrawn="1"/>
            </p:nvSpPr>
            <p:spPr>
              <a:xfrm>
                <a:off x="4583906" y="4467225"/>
                <a:ext cx="204118" cy="2041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7" name="Picture 3"/>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40016" y="4498921"/>
                <a:ext cx="77611" cy="14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7" name="Group 76"/>
            <p:cNvGrpSpPr/>
            <p:nvPr userDrawn="1"/>
          </p:nvGrpSpPr>
          <p:grpSpPr>
            <a:xfrm>
              <a:off x="4988396" y="4861913"/>
              <a:ext cx="204118" cy="204118"/>
              <a:chOff x="4280976" y="4520454"/>
              <a:chExt cx="204118" cy="204118"/>
            </a:xfrm>
          </p:grpSpPr>
          <p:sp>
            <p:nvSpPr>
              <p:cNvPr id="84" name="Oval 83"/>
              <p:cNvSpPr/>
              <p:nvPr userDrawn="1"/>
            </p:nvSpPr>
            <p:spPr>
              <a:xfrm>
                <a:off x="4280976" y="4520454"/>
                <a:ext cx="204118" cy="204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5" name="Picture 4"/>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324456" y="4566385"/>
                <a:ext cx="115818" cy="112255"/>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8" name="Group 77"/>
            <p:cNvGrpSpPr/>
            <p:nvPr userDrawn="1"/>
          </p:nvGrpSpPr>
          <p:grpSpPr>
            <a:xfrm>
              <a:off x="6217912" y="4538288"/>
              <a:ext cx="204118" cy="204118"/>
              <a:chOff x="3779912" y="4597065"/>
              <a:chExt cx="204118" cy="204118"/>
            </a:xfrm>
          </p:grpSpPr>
          <p:sp>
            <p:nvSpPr>
              <p:cNvPr id="82" name="Oval 81"/>
              <p:cNvSpPr/>
              <p:nvPr userDrawn="1"/>
            </p:nvSpPr>
            <p:spPr>
              <a:xfrm>
                <a:off x="3779912" y="4597065"/>
                <a:ext cx="204118" cy="20411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3" name="Picture 5"/>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03722" y="4656881"/>
                <a:ext cx="160700" cy="79306"/>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9" name="Group 78"/>
            <p:cNvGrpSpPr/>
            <p:nvPr userDrawn="1"/>
          </p:nvGrpSpPr>
          <p:grpSpPr>
            <a:xfrm>
              <a:off x="6220013" y="4864339"/>
              <a:ext cx="204118" cy="204118"/>
              <a:chOff x="4425895" y="4672854"/>
              <a:chExt cx="204118" cy="204118"/>
            </a:xfrm>
          </p:grpSpPr>
          <p:sp>
            <p:nvSpPr>
              <p:cNvPr id="80" name="Oval 79"/>
              <p:cNvSpPr/>
              <p:nvPr userDrawn="1"/>
            </p:nvSpPr>
            <p:spPr>
              <a:xfrm>
                <a:off x="4425895" y="4672854"/>
                <a:ext cx="204118" cy="204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1" name="Picture 6"/>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464154" y="4713840"/>
                <a:ext cx="122133" cy="12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28464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1"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10800000">
            <a:off x="0" y="0"/>
            <a:ext cx="2077082"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1" y="2"/>
            <a:ext cx="2077083" cy="685799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0" y="2"/>
            <a:ext cx="2084906" cy="685799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userDrawn="1">
            <p:ph type="title" hasCustomPrompt="1"/>
          </p:nvPr>
        </p:nvSpPr>
        <p:spPr>
          <a:xfrm>
            <a:off x="867704" y="346770"/>
            <a:ext cx="7819096" cy="37788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8" y="932723"/>
            <a:ext cx="7299753" cy="5097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p:cNvCxnSpPr/>
          <p:nvPr userDrawn="1"/>
        </p:nvCxnSpPr>
        <p:spPr>
          <a:xfrm>
            <a:off x="441308" y="1168593"/>
            <a:ext cx="0" cy="5432009"/>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userDrawn="1"/>
        </p:nvSpPr>
        <p:spPr>
          <a:xfrm>
            <a:off x="-36512" y="819779"/>
            <a:ext cx="945810" cy="261610"/>
          </a:xfrm>
          <a:prstGeom prst="rect">
            <a:avLst/>
          </a:prstGeom>
          <a:noFill/>
        </p:spPr>
        <p:txBody>
          <a:bodyPr wrap="square" rtlCol="0">
            <a:spAutoFit/>
          </a:bodyPr>
          <a:lstStyle/>
          <a:p>
            <a:pPr algn="ctr"/>
            <a:r>
              <a:rPr lang="es-ES" sz="1100" b="1" dirty="0" err="1">
                <a:solidFill>
                  <a:srgbClr val="25408F"/>
                </a:solidFill>
              </a:rPr>
              <a:t>Copernicus</a:t>
            </a:r>
            <a:endParaRPr lang="en-US" sz="1100" b="1" dirty="0">
              <a:solidFill>
                <a:srgbClr val="25408F"/>
              </a:solidFill>
            </a:endParaRPr>
          </a:p>
        </p:txBody>
      </p:sp>
      <p:sp>
        <p:nvSpPr>
          <p:cNvPr id="9" name="Footer Placeholder 8"/>
          <p:cNvSpPr>
            <a:spLocks noGrp="1"/>
          </p:cNvSpPr>
          <p:nvPr>
            <p:ph type="ftr" sz="quarter"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58768E1A-8455-4611-8763-3FA1B747F6B6}" type="slidenum">
              <a:rPr lang="en-US" smtClean="0"/>
              <a:pPr/>
              <a:t>‹#›</a:t>
            </a:fld>
            <a:endParaRPr lang="en-US"/>
          </a:p>
        </p:txBody>
      </p:sp>
      <p:pic>
        <p:nvPicPr>
          <p:cNvPr id="12" name="Picture 2" descr="C:\Users\Designer\Desktop\PRESENTATION COPERNICUS\Copernicus ICON.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040" y="29075"/>
            <a:ext cx="747552" cy="99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0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932723"/>
            <a:ext cx="7919262" cy="5097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hasCustomPrompt="1"/>
          </p:nvPr>
        </p:nvSpPr>
        <p:spPr>
          <a:xfrm>
            <a:off x="867704" y="346770"/>
            <a:ext cx="7819096" cy="37788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49" name="Straight Connector 48"/>
          <p:cNvCxnSpPr/>
          <p:nvPr userDrawn="1"/>
        </p:nvCxnSpPr>
        <p:spPr>
          <a:xfrm>
            <a:off x="441308" y="1168593"/>
            <a:ext cx="0" cy="5432009"/>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userDrawn="1"/>
        </p:nvSpPr>
        <p:spPr>
          <a:xfrm>
            <a:off x="-36512" y="819779"/>
            <a:ext cx="945810" cy="261610"/>
          </a:xfrm>
          <a:prstGeom prst="rect">
            <a:avLst/>
          </a:prstGeom>
          <a:noFill/>
        </p:spPr>
        <p:txBody>
          <a:bodyPr wrap="square" rtlCol="0">
            <a:spAutoFit/>
          </a:bodyPr>
          <a:lstStyle/>
          <a:p>
            <a:pPr algn="ctr"/>
            <a:r>
              <a:rPr lang="es-ES" sz="1100" b="1" dirty="0" err="1">
                <a:solidFill>
                  <a:srgbClr val="25408F"/>
                </a:solidFill>
              </a:rPr>
              <a:t>Copernicus</a:t>
            </a:r>
            <a:endParaRPr lang="en-US" sz="1100" b="1" dirty="0">
              <a:solidFill>
                <a:srgbClr val="25408F"/>
              </a:solidFill>
            </a:endParaRPr>
          </a:p>
        </p:txBody>
      </p:sp>
      <p:sp>
        <p:nvSpPr>
          <p:cNvPr id="2" name="Footer Placeholder 1"/>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58768E1A-8455-4611-8763-3FA1B747F6B6}" type="slidenum">
              <a:rPr lang="en-US" smtClean="0"/>
              <a:pPr/>
              <a:t>‹#›</a:t>
            </a:fld>
            <a:endParaRPr lang="en-US"/>
          </a:p>
        </p:txBody>
      </p:sp>
      <p:pic>
        <p:nvPicPr>
          <p:cNvPr id="16" name="Picture 2" descr="C:\Users\Designer\Desktop\PRESENTATION COPERNICUS\Copernicus IC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040" y="29075"/>
            <a:ext cx="747552" cy="99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1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0" y="0"/>
            <a:ext cx="9144000" cy="6597352"/>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754512" y="3264845"/>
            <a:ext cx="4678288" cy="747515"/>
          </a:xfrm>
        </p:spPr>
        <p:txBody>
          <a:bodyPr vert="horz" lIns="91440" tIns="45720" rIns="91440" bIns="45720" rtlCol="0" anchor="ctr">
            <a:noAutofit/>
          </a:bodyPr>
          <a:lstStyle>
            <a:lvl1pPr>
              <a:defRPr lang="en-GB" sz="2800" b="0" spc="600" dirty="0">
                <a:solidFill>
                  <a:schemeClr val="bg1"/>
                </a:solidFill>
              </a:defRPr>
            </a:lvl1pPr>
          </a:lstStyle>
          <a:p>
            <a:pPr marL="0" lvl="0" algn="l"/>
            <a:r>
              <a:rPr lang="en-US" dirty="0"/>
              <a:t>Title</a:t>
            </a:r>
            <a:endParaRPr lang="en-GB" dirty="0"/>
          </a:p>
        </p:txBody>
      </p:sp>
      <p:sp>
        <p:nvSpPr>
          <p:cNvPr id="16" name="Subtitle 2"/>
          <p:cNvSpPr>
            <a:spLocks noGrp="1"/>
          </p:cNvSpPr>
          <p:nvPr>
            <p:ph type="subTitle" idx="13"/>
          </p:nvPr>
        </p:nvSpPr>
        <p:spPr>
          <a:xfrm>
            <a:off x="3754512" y="4032596"/>
            <a:ext cx="4680520" cy="1536171"/>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2" name="Picture 4" descr="S:\F15015_Copernicus\3_Work\330_Work-in-process\SC4_BackgroundMat\PPT\item Copernicus\logo Copernicus_neg-0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01226" y="2756926"/>
            <a:ext cx="2792091" cy="13575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36512" y="5786226"/>
            <a:ext cx="9212262" cy="110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3068" y="5830675"/>
            <a:ext cx="1301969" cy="1005892"/>
          </a:xfrm>
          <a:prstGeom prst="rect">
            <a:avLst/>
          </a:prstGeom>
        </p:spPr>
      </p:pic>
    </p:spTree>
    <p:extLst>
      <p:ext uri="{BB962C8B-B14F-4D97-AF65-F5344CB8AC3E}">
        <p14:creationId xmlns:p14="http://schemas.microsoft.com/office/powerpoint/2010/main" val="653271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3" name="Group 12"/>
          <p:cNvGrpSpPr/>
          <p:nvPr userDrawn="1"/>
        </p:nvGrpSpPr>
        <p:grpSpPr>
          <a:xfrm>
            <a:off x="0" y="0"/>
            <a:ext cx="2084906" cy="6858000"/>
            <a:chOff x="0" y="0"/>
            <a:chExt cx="2084906" cy="5143500"/>
          </a:xfrm>
        </p:grpSpPr>
        <p:pic>
          <p:nvPicPr>
            <p:cNvPr id="14" name="Picture 2" descr="S:\F15015_Copernicus\3_Work\330_Work-in-process\SC4_BackgroundMat\Visual_ID\Photos\Po_River_Italy.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rot="10800000">
              <a:off x="0" y="0"/>
              <a:ext cx="2077082" cy="51435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1"/>
              <a:ext cx="2077083" cy="514349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0" y="1"/>
              <a:ext cx="2084906" cy="514349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 name="Content Placeholder 2"/>
          <p:cNvSpPr>
            <a:spLocks noGrp="1"/>
          </p:cNvSpPr>
          <p:nvPr>
            <p:ph sz="half" idx="1"/>
          </p:nvPr>
        </p:nvSpPr>
        <p:spPr>
          <a:xfrm>
            <a:off x="590872" y="932723"/>
            <a:ext cx="4038600" cy="50885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81872" y="932723"/>
            <a:ext cx="4038600" cy="50885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p:ph type="title" hasCustomPrompt="1"/>
          </p:nvPr>
        </p:nvSpPr>
        <p:spPr>
          <a:xfrm>
            <a:off x="867704" y="346770"/>
            <a:ext cx="7819096" cy="37788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6" name="Straight Connector 25"/>
          <p:cNvCxnSpPr/>
          <p:nvPr userDrawn="1"/>
        </p:nvCxnSpPr>
        <p:spPr>
          <a:xfrm>
            <a:off x="441308" y="1168593"/>
            <a:ext cx="0" cy="5432009"/>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36512" y="819779"/>
            <a:ext cx="945810" cy="261610"/>
          </a:xfrm>
          <a:prstGeom prst="rect">
            <a:avLst/>
          </a:prstGeom>
          <a:noFill/>
        </p:spPr>
        <p:txBody>
          <a:bodyPr wrap="square" rtlCol="0">
            <a:spAutoFit/>
          </a:bodyPr>
          <a:lstStyle/>
          <a:p>
            <a:pPr algn="ctr"/>
            <a:r>
              <a:rPr lang="es-ES" sz="1100" b="1" dirty="0" err="1">
                <a:solidFill>
                  <a:srgbClr val="25408F"/>
                </a:solidFill>
              </a:rPr>
              <a:t>Copernicus</a:t>
            </a:r>
            <a:endParaRPr lang="en-US" sz="1100" b="1" dirty="0">
              <a:solidFill>
                <a:srgbClr val="25408F"/>
              </a:solidFill>
            </a:endParaRPr>
          </a:p>
        </p:txBody>
      </p:sp>
      <p:pic>
        <p:nvPicPr>
          <p:cNvPr id="21" name="Picture 2" descr="C:\Users\Designer\Desktop\PRESENTATION COPERNICUS\Copernicus ICON.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040" y="29075"/>
            <a:ext cx="747552" cy="99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66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4" name="Group 13"/>
          <p:cNvGrpSpPr/>
          <p:nvPr userDrawn="1"/>
        </p:nvGrpSpPr>
        <p:grpSpPr>
          <a:xfrm>
            <a:off x="0" y="0"/>
            <a:ext cx="2084906" cy="6858000"/>
            <a:chOff x="0" y="0"/>
            <a:chExt cx="2084906" cy="5143500"/>
          </a:xfrm>
        </p:grpSpPr>
        <p:pic>
          <p:nvPicPr>
            <p:cNvPr id="19" name="Picture 2" descr="S:\F15015_Copernicus\3_Work\330_Work-in-process\SC4_BackgroundMat\Visual_ID\Photos\Po_River_Italy.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rot="10800000">
              <a:off x="0" y="0"/>
              <a:ext cx="2077082"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0" y="1"/>
              <a:ext cx="2077083" cy="514349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0" y="1"/>
              <a:ext cx="2084906" cy="514349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 name="Text Placeholder 2"/>
          <p:cNvSpPr>
            <a:spLocks noGrp="1"/>
          </p:cNvSpPr>
          <p:nvPr>
            <p:ph type="body" idx="1"/>
          </p:nvPr>
        </p:nvSpPr>
        <p:spPr>
          <a:xfrm>
            <a:off x="662879" y="8367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62317" y="1604797"/>
            <a:ext cx="4040188" cy="4521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6" y="8367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50144" y="1604797"/>
            <a:ext cx="4041775" cy="4521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346770"/>
            <a:ext cx="7819096" cy="37788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6" name="Straight Connector 25"/>
          <p:cNvCxnSpPr/>
          <p:nvPr userDrawn="1"/>
        </p:nvCxnSpPr>
        <p:spPr>
          <a:xfrm>
            <a:off x="441308" y="1168593"/>
            <a:ext cx="0" cy="5432009"/>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36512" y="819779"/>
            <a:ext cx="945810" cy="261610"/>
          </a:xfrm>
          <a:prstGeom prst="rect">
            <a:avLst/>
          </a:prstGeom>
          <a:noFill/>
        </p:spPr>
        <p:txBody>
          <a:bodyPr wrap="square" rtlCol="0">
            <a:spAutoFit/>
          </a:bodyPr>
          <a:lstStyle/>
          <a:p>
            <a:pPr algn="ctr"/>
            <a:r>
              <a:rPr lang="es-ES" sz="1100" b="1" dirty="0" err="1">
                <a:solidFill>
                  <a:srgbClr val="25408F"/>
                </a:solidFill>
              </a:rPr>
              <a:t>Copernicus</a:t>
            </a:r>
            <a:endParaRPr lang="en-US" sz="1100" b="1" dirty="0">
              <a:solidFill>
                <a:srgbClr val="25408F"/>
              </a:solidFill>
            </a:endParaRPr>
          </a:p>
        </p:txBody>
      </p:sp>
      <p:pic>
        <p:nvPicPr>
          <p:cNvPr id="23" name="Picture 2" descr="C:\Users\Designer\Desktop\PRESENTATION COPERNICUS\Copernicus ICON.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040" y="29075"/>
            <a:ext cx="747552" cy="99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12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p:cNvGrpSpPr/>
          <p:nvPr userDrawn="1"/>
        </p:nvGrpSpPr>
        <p:grpSpPr>
          <a:xfrm>
            <a:off x="0" y="0"/>
            <a:ext cx="2084906" cy="6858000"/>
            <a:chOff x="0" y="0"/>
            <a:chExt cx="2084906" cy="5143500"/>
          </a:xfrm>
        </p:grpSpPr>
        <p:pic>
          <p:nvPicPr>
            <p:cNvPr id="40" name="Picture 2" descr="S:\F15015_Copernicus\3_Work\330_Work-in-process\SC4_BackgroundMat\Visual_ID\Photos\Po_River_Italy.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rot="10800000">
              <a:off x="0" y="0"/>
              <a:ext cx="2077082" cy="514350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userDrawn="1"/>
          </p:nvSpPr>
          <p:spPr>
            <a:xfrm>
              <a:off x="0" y="1"/>
              <a:ext cx="2077083" cy="514349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p:cNvSpPr/>
            <p:nvPr userDrawn="1"/>
          </p:nvSpPr>
          <p:spPr>
            <a:xfrm>
              <a:off x="0" y="1"/>
              <a:ext cx="2084906" cy="514349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58768E1A-8455-4611-8763-3FA1B747F6B6}" type="slidenum">
              <a:rPr lang="en-US" smtClean="0"/>
              <a:t>‹#›</a:t>
            </a:fld>
            <a:endParaRPr lang="en-US"/>
          </a:p>
        </p:txBody>
      </p:sp>
      <p:sp>
        <p:nvSpPr>
          <p:cNvPr id="16" name="Title 1"/>
          <p:cNvSpPr>
            <a:spLocks noGrp="1"/>
          </p:cNvSpPr>
          <p:nvPr userDrawn="1">
            <p:ph type="title" hasCustomPrompt="1"/>
          </p:nvPr>
        </p:nvSpPr>
        <p:spPr>
          <a:xfrm>
            <a:off x="867704" y="346770"/>
            <a:ext cx="7819096" cy="37788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1" name="Straight Connector 20"/>
          <p:cNvCxnSpPr/>
          <p:nvPr userDrawn="1"/>
        </p:nvCxnSpPr>
        <p:spPr>
          <a:xfrm>
            <a:off x="441308" y="1168593"/>
            <a:ext cx="0" cy="5432009"/>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36512" y="819779"/>
            <a:ext cx="945810" cy="261610"/>
          </a:xfrm>
          <a:prstGeom prst="rect">
            <a:avLst/>
          </a:prstGeom>
          <a:noFill/>
        </p:spPr>
        <p:txBody>
          <a:bodyPr wrap="square" rtlCol="0">
            <a:spAutoFit/>
          </a:bodyPr>
          <a:lstStyle/>
          <a:p>
            <a:pPr algn="ctr"/>
            <a:r>
              <a:rPr lang="es-ES" sz="1100" b="1" dirty="0" err="1">
                <a:solidFill>
                  <a:srgbClr val="25408F"/>
                </a:solidFill>
              </a:rPr>
              <a:t>Copernicus</a:t>
            </a:r>
            <a:endParaRPr lang="en-US" sz="1100" b="1" dirty="0">
              <a:solidFill>
                <a:srgbClr val="25408F"/>
              </a:solidFill>
            </a:endParaRPr>
          </a:p>
        </p:txBody>
      </p:sp>
      <p:pic>
        <p:nvPicPr>
          <p:cNvPr id="15" name="Picture 2" descr="C:\Users\Designer\Desktop\PRESENTATION COPERNICUS\Copernicus ICON.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040" y="29075"/>
            <a:ext cx="747552" cy="99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70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0"/>
            <a:ext cx="2084906" cy="6858000"/>
            <a:chOff x="0" y="0"/>
            <a:chExt cx="2084906" cy="5143500"/>
          </a:xfrm>
        </p:grpSpPr>
        <p:pic>
          <p:nvPicPr>
            <p:cNvPr id="26" name="Picture 2" descr="S:\F15015_Copernicus\3_Work\330_Work-in-process\SC4_BackgroundMat\Visual_ID\Photos\Po_River_Italy.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rot="10800000">
              <a:off x="0" y="0"/>
              <a:ext cx="2077082"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userDrawn="1"/>
          </p:nvSpPr>
          <p:spPr>
            <a:xfrm>
              <a:off x="0" y="1"/>
              <a:ext cx="2077083" cy="514349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userDrawn="1"/>
          </p:nvSpPr>
          <p:spPr>
            <a:xfrm>
              <a:off x="0" y="1"/>
              <a:ext cx="2084906" cy="514349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title"/>
          </p:nvPr>
        </p:nvSpPr>
        <p:spPr>
          <a:xfrm>
            <a:off x="8789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6"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27" name="Straight Connector 26"/>
          <p:cNvCxnSpPr/>
          <p:nvPr userDrawn="1"/>
        </p:nvCxnSpPr>
        <p:spPr>
          <a:xfrm>
            <a:off x="441308" y="1168593"/>
            <a:ext cx="0" cy="5432009"/>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36512" y="819779"/>
            <a:ext cx="945810" cy="261610"/>
          </a:xfrm>
          <a:prstGeom prst="rect">
            <a:avLst/>
          </a:prstGeom>
          <a:noFill/>
        </p:spPr>
        <p:txBody>
          <a:bodyPr wrap="square" rtlCol="0">
            <a:spAutoFit/>
          </a:bodyPr>
          <a:lstStyle/>
          <a:p>
            <a:pPr algn="ctr"/>
            <a:r>
              <a:rPr lang="es-ES" sz="1100" b="1" dirty="0" err="1">
                <a:solidFill>
                  <a:srgbClr val="25408F"/>
                </a:solidFill>
              </a:rPr>
              <a:t>Copernicus</a:t>
            </a:r>
            <a:endParaRPr lang="en-US" sz="1100" b="1" dirty="0">
              <a:solidFill>
                <a:srgbClr val="25408F"/>
              </a:solidFill>
            </a:endParaRPr>
          </a:p>
        </p:txBody>
      </p:sp>
      <p:pic>
        <p:nvPicPr>
          <p:cNvPr id="17" name="Picture 2" descr="C:\Users\Designer\Desktop\PRESENTATION COPERNICUS\Copernicus ICON.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2040" y="29075"/>
            <a:ext cx="747552" cy="99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11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24D7C-E375-4E62-95E4-8DC3ED25EBC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271898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24D7C-E375-4E62-95E4-8DC3ED25EBC2}"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34137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24D7C-E375-4E62-95E4-8DC3ED25EBC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12979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524D7C-E375-4E62-95E4-8DC3ED25EBC2}"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73746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524D7C-E375-4E62-95E4-8DC3ED25EBC2}"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181656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24D7C-E375-4E62-95E4-8DC3ED25EBC2}"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194696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24D7C-E375-4E62-95E4-8DC3ED25EBC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25097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24D7C-E375-4E62-95E4-8DC3ED25EBC2}"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7CA4C-C916-401D-97B7-5E30BCEEBC1F}" type="slidenum">
              <a:rPr lang="en-US" smtClean="0"/>
              <a:t>‹#›</a:t>
            </a:fld>
            <a:endParaRPr lang="en-US"/>
          </a:p>
        </p:txBody>
      </p:sp>
    </p:spTree>
    <p:extLst>
      <p:ext uri="{BB962C8B-B14F-4D97-AF65-F5344CB8AC3E}">
        <p14:creationId xmlns:p14="http://schemas.microsoft.com/office/powerpoint/2010/main" val="243586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24D7C-E375-4E62-95E4-8DC3ED25EBC2}" type="datetimeFigureOut">
              <a:rPr lang="en-US" smtClean="0"/>
              <a:t>4/5/2019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7CA4C-C916-401D-97B7-5E30BCEEBC1F}" type="slidenum">
              <a:rPr lang="en-US" smtClean="0"/>
              <a:t>‹#›</a:t>
            </a:fld>
            <a:endParaRPr lang="en-US"/>
          </a:p>
        </p:txBody>
      </p:sp>
    </p:spTree>
    <p:extLst>
      <p:ext uri="{BB962C8B-B14F-4D97-AF65-F5344CB8AC3E}">
        <p14:creationId xmlns:p14="http://schemas.microsoft.com/office/powerpoint/2010/main" val="21661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31640" y="6267711"/>
            <a:ext cx="4608512" cy="365125"/>
          </a:xfrm>
          <a:prstGeom prst="rect">
            <a:avLst/>
          </a:prstGeom>
        </p:spPr>
        <p:txBody>
          <a:bodyPr vert="horz" lIns="91440" tIns="45720" rIns="91440" bIns="45720" rtlCol="0" anchor="ctr"/>
          <a:lstStyle>
            <a:lvl1pPr algn="l">
              <a:defRPr sz="1000" cap="all" baseline="0">
                <a:solidFill>
                  <a:srgbClr val="898989"/>
                </a:solidFill>
              </a:defRPr>
            </a:lvl1pPr>
          </a:lstStyle>
          <a:p>
            <a:endParaRPr lang="en-US" dirty="0"/>
          </a:p>
        </p:txBody>
      </p:sp>
      <p:sp>
        <p:nvSpPr>
          <p:cNvPr id="6" name="Slide Number Placeholder 5"/>
          <p:cNvSpPr>
            <a:spLocks noGrp="1"/>
          </p:cNvSpPr>
          <p:nvPr>
            <p:ph type="sldNum" sz="quarter" idx="4"/>
          </p:nvPr>
        </p:nvSpPr>
        <p:spPr>
          <a:xfrm>
            <a:off x="6084168" y="6267711"/>
            <a:ext cx="410067" cy="365125"/>
          </a:xfrm>
          <a:prstGeom prst="rect">
            <a:avLst/>
          </a:prstGeom>
        </p:spPr>
        <p:txBody>
          <a:bodyPr vert="horz" lIns="91440" tIns="45720" rIns="91440" bIns="45720" rtlCol="0" anchor="ctr"/>
          <a:lstStyle>
            <a:lvl1pPr algn="r">
              <a:defRPr sz="1000" cap="all" baseline="0">
                <a:solidFill>
                  <a:srgbClr val="898989"/>
                </a:solidFill>
              </a:defRPr>
            </a:lvl1pPr>
          </a:lstStyle>
          <a:p>
            <a:fld id="{58768E1A-8455-4611-8763-3FA1B747F6B6}" type="slidenum">
              <a:rPr lang="en-US" smtClean="0"/>
              <a:pPr/>
              <a:t>‹#›</a:t>
            </a:fld>
            <a:endParaRPr lang="en-US"/>
          </a:p>
        </p:txBody>
      </p:sp>
    </p:spTree>
    <p:extLst>
      <p:ext uri="{BB962C8B-B14F-4D97-AF65-F5344CB8AC3E}">
        <p14:creationId xmlns:p14="http://schemas.microsoft.com/office/powerpoint/2010/main" val="4068436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32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etc.uma.es/" TargetMode="External"/><Relationship Id="rId4" Type="http://schemas.openxmlformats.org/officeDocument/2006/relationships/hyperlink" Target="mailto:daniaabdulmalak@uma.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panaceaweb.adabyron.uma.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hyperlink" Target="http://panaceaweb.adabyron.uma.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196752"/>
            <a:ext cx="9129020" cy="2304256"/>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75000"/>
                  </a:schemeClr>
                </a:solidFill>
              </a:rPr>
              <a:t>MedBioLitter</a:t>
            </a:r>
            <a:endParaRPr lang="en-US" sz="2400" b="1" dirty="0">
              <a:solidFill>
                <a:schemeClr val="accent1">
                  <a:lumMod val="75000"/>
                </a:schemeClr>
              </a:solidFill>
            </a:endParaRPr>
          </a:p>
          <a:p>
            <a:pPr algn="ctr"/>
            <a:r>
              <a:rPr lang="en-US" sz="2200" b="1" i="1" dirty="0">
                <a:solidFill>
                  <a:schemeClr val="accent1">
                    <a:lumMod val="75000"/>
                  </a:schemeClr>
                </a:solidFill>
              </a:rPr>
              <a:t>Mediterranean marine litter and biodiversity interactions database</a:t>
            </a:r>
          </a:p>
          <a:p>
            <a:pPr algn="ctr"/>
            <a:endParaRPr lang="fr-FR" dirty="0">
              <a:solidFill>
                <a:schemeClr val="accent1">
                  <a:lumMod val="75000"/>
                </a:schemeClr>
              </a:solidFill>
            </a:endParaRPr>
          </a:p>
          <a:p>
            <a:pPr lvl="0" algn="r"/>
            <a:endParaRPr lang="fr-FR" b="1" dirty="0">
              <a:solidFill>
                <a:schemeClr val="accent1">
                  <a:lumMod val="75000"/>
                </a:schemeClr>
              </a:solidFill>
            </a:endParaRPr>
          </a:p>
          <a:p>
            <a:pPr lvl="0" algn="r"/>
            <a:r>
              <a:rPr lang="fr-FR" b="1" dirty="0">
                <a:solidFill>
                  <a:schemeClr val="accent1">
                    <a:lumMod val="75000"/>
                  </a:schemeClr>
                </a:solidFill>
              </a:rPr>
              <a:t>			</a:t>
            </a:r>
            <a:r>
              <a:rPr lang="fr-FR" b="1" dirty="0" err="1">
                <a:solidFill>
                  <a:schemeClr val="accent1">
                    <a:lumMod val="75000"/>
                  </a:schemeClr>
                </a:solidFill>
              </a:rPr>
              <a:t>Dania</a:t>
            </a:r>
            <a:r>
              <a:rPr lang="fr-FR" b="1" dirty="0">
                <a:solidFill>
                  <a:schemeClr val="accent1">
                    <a:lumMod val="75000"/>
                  </a:schemeClr>
                </a:solidFill>
              </a:rPr>
              <a:t> Abdul Malak    </a:t>
            </a:r>
          </a:p>
          <a:p>
            <a:pPr lvl="0" algn="r"/>
            <a:r>
              <a:rPr lang="fr-FR" b="1" dirty="0" err="1">
                <a:solidFill>
                  <a:schemeClr val="accent1">
                    <a:lumMod val="75000"/>
                  </a:schemeClr>
                </a:solidFill>
              </a:rPr>
              <a:t>Director</a:t>
            </a:r>
            <a:r>
              <a:rPr lang="fr-FR" b="1" dirty="0">
                <a:solidFill>
                  <a:schemeClr val="accent1">
                    <a:lumMod val="75000"/>
                  </a:schemeClr>
                </a:solidFill>
              </a:rPr>
              <a:t> ETC-UMA, </a:t>
            </a:r>
            <a:r>
              <a:rPr lang="fr-FR" b="1" dirty="0" err="1">
                <a:solidFill>
                  <a:schemeClr val="accent1">
                    <a:lumMod val="75000"/>
                  </a:schemeClr>
                </a:solidFill>
              </a:rPr>
              <a:t>University</a:t>
            </a:r>
            <a:r>
              <a:rPr lang="fr-FR" b="1" dirty="0">
                <a:solidFill>
                  <a:schemeClr val="accent1">
                    <a:lumMod val="75000"/>
                  </a:schemeClr>
                </a:solidFill>
              </a:rPr>
              <a:t> of Malaga  </a:t>
            </a:r>
          </a:p>
        </p:txBody>
      </p:sp>
      <p:sp>
        <p:nvSpPr>
          <p:cNvPr id="4" name="TextBox 3"/>
          <p:cNvSpPr txBox="1"/>
          <p:nvPr/>
        </p:nvSpPr>
        <p:spPr>
          <a:xfrm>
            <a:off x="1619672" y="3717033"/>
            <a:ext cx="5400600" cy="1728192"/>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accent1">
                    <a:lumMod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t> Joint Meeting of the Ecosystem Approach Correspondence Group on ML Monitoring and ENI SEIS II Assessment of Horizon 2020</a:t>
            </a:r>
          </a:p>
          <a:p>
            <a:endParaRPr lang="en-US" sz="1600" b="1" dirty="0"/>
          </a:p>
          <a:p>
            <a:r>
              <a:rPr lang="en-US" sz="1600" b="1" dirty="0"/>
              <a:t>4-5 April 2019 </a:t>
            </a:r>
          </a:p>
          <a:p>
            <a:r>
              <a:rPr lang="en-US" sz="1600" b="1" dirty="0"/>
              <a:t>Podgorica, Montenegro </a:t>
            </a:r>
            <a:endParaRPr lang="nl-NL" sz="1600" b="1" dirty="0"/>
          </a:p>
        </p:txBody>
      </p:sp>
      <p:sp>
        <p:nvSpPr>
          <p:cNvPr id="8" name="Rectangle 7"/>
          <p:cNvSpPr/>
          <p:nvPr/>
        </p:nvSpPr>
        <p:spPr>
          <a:xfrm>
            <a:off x="7185020" y="107754"/>
            <a:ext cx="1944000" cy="1080120"/>
          </a:xfrm>
          <a:prstGeom prst="rect">
            <a:avLst/>
          </a:prstGeom>
          <a:solidFill>
            <a:schemeClr val="bg1">
              <a:alpha val="81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ETCSIA11\OneDrive - Universidad de Málaga\04.Mngmnt\Templates\TemplatesETC\ETC_Logo\UMA_and_ETC_UMA_logos_PNG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897" y="287278"/>
            <a:ext cx="1665544" cy="72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034E859-E13A-4B55-A958-168377E0C048}"/>
              </a:ext>
            </a:extLst>
          </p:cNvPr>
          <p:cNvSpPr txBox="1">
            <a:spLocks/>
          </p:cNvSpPr>
          <p:nvPr/>
        </p:nvSpPr>
        <p:spPr>
          <a:xfrm>
            <a:off x="539552" y="854300"/>
            <a:ext cx="8380336" cy="17826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262626"/>
              </a:solidFill>
              <a:effectLst/>
              <a:uLnTx/>
              <a:uFillTx/>
              <a:latin typeface="Calibri"/>
              <a:ea typeface="+mn-ea"/>
              <a:cs typeface="+mn-cs"/>
            </a:endParaRPr>
          </a:p>
        </p:txBody>
      </p:sp>
      <p:sp>
        <p:nvSpPr>
          <p:cNvPr id="5" name="TextBox 4">
            <a:extLst>
              <a:ext uri="{FF2B5EF4-FFF2-40B4-BE49-F238E27FC236}">
                <a16:creationId xmlns:a16="http://schemas.microsoft.com/office/drawing/2014/main" id="{380BA06B-125B-4D03-AF4D-0CDAD2CA73A7}"/>
              </a:ext>
            </a:extLst>
          </p:cNvPr>
          <p:cNvSpPr txBox="1"/>
          <p:nvPr/>
        </p:nvSpPr>
        <p:spPr>
          <a:xfrm>
            <a:off x="2382259" y="1904695"/>
            <a:ext cx="4699001" cy="523220"/>
          </a:xfrm>
          <a:prstGeom prst="rect">
            <a:avLst/>
          </a:prstGeom>
          <a:noFill/>
        </p:spPr>
        <p:txBody>
          <a:bodyPr wrap="square" rtlCol="0">
            <a:spAutoFit/>
          </a:bodyPr>
          <a:lstStyle/>
          <a:p>
            <a:pPr algn="ctr"/>
            <a:r>
              <a:rPr lang="en-GB" altLang="en-US" sz="2800" dirty="0">
                <a:solidFill>
                  <a:schemeClr val="accent1">
                    <a:lumMod val="50000"/>
                  </a:schemeClr>
                </a:solidFill>
              </a:rPr>
              <a:t>For more information</a:t>
            </a:r>
          </a:p>
        </p:txBody>
      </p:sp>
      <p:sp>
        <p:nvSpPr>
          <p:cNvPr id="6" name="Rectangle 5">
            <a:extLst>
              <a:ext uri="{FF2B5EF4-FFF2-40B4-BE49-F238E27FC236}">
                <a16:creationId xmlns:a16="http://schemas.microsoft.com/office/drawing/2014/main" id="{75F0802D-03F1-4CD7-9A9E-6F4B5977EF06}"/>
              </a:ext>
            </a:extLst>
          </p:cNvPr>
          <p:cNvSpPr/>
          <p:nvPr/>
        </p:nvSpPr>
        <p:spPr>
          <a:xfrm>
            <a:off x="2394317" y="2494776"/>
            <a:ext cx="4572000" cy="2708434"/>
          </a:xfrm>
          <a:prstGeom prst="rect">
            <a:avLst/>
          </a:prstGeom>
        </p:spPr>
        <p:txBody>
          <a:bodyPr>
            <a:spAutoFit/>
          </a:bodyPr>
          <a:lstStyle/>
          <a:p>
            <a:pPr algn="ctr"/>
            <a:r>
              <a:rPr lang="pt-BR" sz="2500" dirty="0">
                <a:solidFill>
                  <a:schemeClr val="accent1">
                    <a:lumMod val="50000"/>
                  </a:schemeClr>
                </a:solidFill>
              </a:rPr>
              <a:t>Dania Abdul Malak</a:t>
            </a:r>
          </a:p>
          <a:p>
            <a:pPr algn="ctr"/>
            <a:r>
              <a:rPr lang="pt-BR" sz="2500" dirty="0">
                <a:solidFill>
                  <a:schemeClr val="accent1">
                    <a:lumMod val="50000"/>
                  </a:schemeClr>
                </a:solidFill>
              </a:rPr>
              <a:t>ETC-UMA Director</a:t>
            </a:r>
          </a:p>
          <a:p>
            <a:pPr algn="ctr"/>
            <a:endParaRPr lang="pt-BR" sz="2400" b="1" dirty="0">
              <a:solidFill>
                <a:srgbClr val="4B839C"/>
              </a:solidFill>
              <a:latin typeface="Avenir Next Condensed  "/>
              <a:hlinkClick r:id="rId4"/>
            </a:endParaRPr>
          </a:p>
          <a:p>
            <a:pPr algn="ctr"/>
            <a:r>
              <a:rPr lang="pt-BR" sz="2400" dirty="0">
                <a:solidFill>
                  <a:srgbClr val="4B839C"/>
                </a:solidFill>
                <a:latin typeface="Avenir Next Condensed  "/>
                <a:hlinkClick r:id="rId4"/>
              </a:rPr>
              <a:t>daniaabdulmalak@uma.es</a:t>
            </a:r>
            <a:endParaRPr lang="pt-BR" sz="2400" dirty="0">
              <a:solidFill>
                <a:srgbClr val="4B839C"/>
              </a:solidFill>
              <a:latin typeface="Avenir Next Condensed  "/>
            </a:endParaRPr>
          </a:p>
          <a:p>
            <a:pPr algn="ctr"/>
            <a:endParaRPr lang="pt-BR" sz="2400" b="1" dirty="0">
              <a:solidFill>
                <a:srgbClr val="4B839C"/>
              </a:solidFill>
              <a:latin typeface="Avenir Next Condensed  "/>
            </a:endParaRPr>
          </a:p>
          <a:p>
            <a:pPr algn="ctr"/>
            <a:r>
              <a:rPr lang="en-US" sz="2400" dirty="0">
                <a:hlinkClick r:id="rId5"/>
              </a:rPr>
              <a:t>www.etc.uma.es</a:t>
            </a:r>
            <a:endParaRPr lang="en-US" sz="2400" dirty="0"/>
          </a:p>
          <a:p>
            <a:pPr algn="ctr"/>
            <a:r>
              <a:rPr lang="pt-BR" sz="2400" b="1" dirty="0">
                <a:solidFill>
                  <a:srgbClr val="4B839C"/>
                </a:solidFill>
                <a:latin typeface="Avenir Next Condensed  "/>
              </a:rPr>
              <a:t>  </a:t>
            </a:r>
          </a:p>
        </p:txBody>
      </p:sp>
      <p:sp>
        <p:nvSpPr>
          <p:cNvPr id="7" name="Rectangle 6">
            <a:extLst>
              <a:ext uri="{FF2B5EF4-FFF2-40B4-BE49-F238E27FC236}">
                <a16:creationId xmlns:a16="http://schemas.microsoft.com/office/drawing/2014/main" id="{8C828E17-1F0D-43AD-91A6-28918375215B}"/>
              </a:ext>
            </a:extLst>
          </p:cNvPr>
          <p:cNvSpPr/>
          <p:nvPr/>
        </p:nvSpPr>
        <p:spPr>
          <a:xfrm>
            <a:off x="690224" y="973648"/>
            <a:ext cx="8331632" cy="584775"/>
          </a:xfrm>
          <a:prstGeom prst="rect">
            <a:avLst/>
          </a:prstGeom>
        </p:spPr>
        <p:txBody>
          <a:bodyPr wrap="square">
            <a:spAutoFit/>
          </a:bodyPr>
          <a:lstStyle/>
          <a:p>
            <a:pPr algn="ctr"/>
            <a:r>
              <a:rPr lang="en-US" sz="3200" b="1" dirty="0">
                <a:solidFill>
                  <a:schemeClr val="accent1">
                    <a:lumMod val="50000"/>
                  </a:schemeClr>
                </a:solidFill>
              </a:rPr>
              <a:t>Thank you for your attention</a:t>
            </a:r>
          </a:p>
        </p:txBody>
      </p:sp>
    </p:spTree>
    <p:extLst>
      <p:ext uri="{BB962C8B-B14F-4D97-AF65-F5344CB8AC3E}">
        <p14:creationId xmlns:p14="http://schemas.microsoft.com/office/powerpoint/2010/main" val="304196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971600" y="116632"/>
            <a:ext cx="8172400" cy="377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mn-lt"/>
                <a:ea typeface="+mn-ea"/>
                <a:cs typeface="+mn-cs"/>
              </a:rPr>
              <a:t>Main messages</a:t>
            </a:r>
          </a:p>
        </p:txBody>
      </p:sp>
      <p:sp>
        <p:nvSpPr>
          <p:cNvPr id="3" name="Content Placeholder 1">
            <a:extLst>
              <a:ext uri="{FF2B5EF4-FFF2-40B4-BE49-F238E27FC236}">
                <a16:creationId xmlns:a16="http://schemas.microsoft.com/office/drawing/2014/main" id="{5034E859-E13A-4B55-A958-168377E0C048}"/>
              </a:ext>
            </a:extLst>
          </p:cNvPr>
          <p:cNvSpPr txBox="1">
            <a:spLocks/>
          </p:cNvSpPr>
          <p:nvPr/>
        </p:nvSpPr>
        <p:spPr>
          <a:xfrm>
            <a:off x="323528" y="764704"/>
            <a:ext cx="8380336" cy="54726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400050">
              <a:buFont typeface="+mj-lt"/>
              <a:buAutoNum type="romanUcPeriod"/>
            </a:pPr>
            <a:r>
              <a:rPr lang="en-GB" sz="2200" b="1" dirty="0">
                <a:solidFill>
                  <a:schemeClr val="accent1">
                    <a:lumMod val="50000"/>
                  </a:schemeClr>
                </a:solidFill>
              </a:rPr>
              <a:t>The Biodiversity Protection community : </a:t>
            </a:r>
            <a:r>
              <a:rPr lang="en-US" sz="2200" dirty="0">
                <a:solidFill>
                  <a:schemeClr val="accent1">
                    <a:lumMod val="50000"/>
                  </a:schemeClr>
                </a:solidFill>
              </a:rPr>
              <a:t>a relevant Mediterranean platform for action (2016 – 2019) and roadmap towards (2019-2022)</a:t>
            </a:r>
          </a:p>
          <a:p>
            <a:pPr marL="400050" indent="-400050">
              <a:buFont typeface="+mj-lt"/>
              <a:buAutoNum type="romanUcPeriod"/>
            </a:pPr>
            <a:endParaRPr lang="en-US" sz="2200" dirty="0">
              <a:solidFill>
                <a:schemeClr val="accent1">
                  <a:lumMod val="50000"/>
                </a:schemeClr>
              </a:solidFill>
            </a:endParaRPr>
          </a:p>
          <a:p>
            <a:pPr marL="400050" indent="-400050">
              <a:buFont typeface="+mj-lt"/>
              <a:buAutoNum type="romanUcPeriod"/>
            </a:pPr>
            <a:r>
              <a:rPr lang="en-US" sz="2400" b="1" dirty="0">
                <a:solidFill>
                  <a:schemeClr val="accent1">
                    <a:lumMod val="50000"/>
                  </a:schemeClr>
                </a:solidFill>
              </a:rPr>
              <a:t>Major achievements linked to ML : </a:t>
            </a:r>
            <a:r>
              <a:rPr lang="en-US" sz="2400" dirty="0">
                <a:solidFill>
                  <a:schemeClr val="accent1">
                    <a:lumMod val="50000"/>
                  </a:schemeClr>
                </a:solidFill>
              </a:rPr>
              <a:t>supporting the consolidation of knowledge &amp; tools and identification of needs and gaps for better regional responses</a:t>
            </a:r>
          </a:p>
          <a:p>
            <a:pPr marL="0" indent="0">
              <a:buNone/>
            </a:pPr>
            <a:endParaRPr lang="en-US" sz="2400" dirty="0">
              <a:solidFill>
                <a:schemeClr val="accent1">
                  <a:lumMod val="50000"/>
                </a:schemeClr>
              </a:solidFill>
            </a:endParaRPr>
          </a:p>
          <a:p>
            <a:pPr marL="400050" indent="-400050">
              <a:buFont typeface="+mj-lt"/>
              <a:buAutoNum type="romanUcPeriod"/>
            </a:pPr>
            <a:r>
              <a:rPr lang="en-US" sz="2400" b="1" dirty="0" err="1">
                <a:solidFill>
                  <a:schemeClr val="accent1">
                    <a:lumMod val="50000"/>
                  </a:schemeClr>
                </a:solidFill>
              </a:rPr>
              <a:t>MedBioLitter</a:t>
            </a:r>
            <a:r>
              <a:rPr lang="en-US" sz="2400" b="1" dirty="0">
                <a:solidFill>
                  <a:schemeClr val="accent1">
                    <a:lumMod val="50000"/>
                  </a:schemeClr>
                </a:solidFill>
              </a:rPr>
              <a:t>: </a:t>
            </a:r>
            <a:r>
              <a:rPr lang="en-US" sz="2400" dirty="0">
                <a:solidFill>
                  <a:schemeClr val="accent1">
                    <a:lumMod val="50000"/>
                  </a:schemeClr>
                </a:solidFill>
              </a:rPr>
              <a:t>Mediterranean marine litter and biodiversity interactions database (establishment, consolidation, and regular updates)</a:t>
            </a:r>
          </a:p>
          <a:p>
            <a:pPr marL="0" indent="0">
              <a:buNone/>
            </a:pPr>
            <a:endParaRPr lang="en-US" sz="2400" dirty="0">
              <a:solidFill>
                <a:schemeClr val="accent1">
                  <a:lumMod val="50000"/>
                </a:schemeClr>
              </a:solidFill>
            </a:endParaRPr>
          </a:p>
          <a:p>
            <a:pPr marL="400050" indent="-400050">
              <a:buFont typeface="+mj-lt"/>
              <a:buAutoNum type="romanUcPeriod"/>
            </a:pPr>
            <a:endParaRPr lang="en-US" sz="2400" dirty="0">
              <a:solidFill>
                <a:schemeClr val="accent1">
                  <a:lumMod val="50000"/>
                </a:schemeClr>
              </a:solidFill>
            </a:endParaRPr>
          </a:p>
          <a:p>
            <a:pPr marL="400050" indent="-400050">
              <a:buFont typeface="+mj-lt"/>
              <a:buAutoNum type="romanUcPeriod"/>
            </a:pPr>
            <a:endParaRPr lang="en-US" sz="2200" dirty="0">
              <a:solidFill>
                <a:schemeClr val="accent1">
                  <a:lumMod val="50000"/>
                </a:schemeClr>
              </a:solidFill>
            </a:endParaRPr>
          </a:p>
          <a:p>
            <a:pPr marL="400050" indent="-400050">
              <a:buFont typeface="+mj-lt"/>
              <a:buAutoNum type="romanUcPeriod"/>
            </a:pPr>
            <a:endParaRPr lang="en-US" sz="2200" dirty="0">
              <a:solidFill>
                <a:schemeClr val="accent1">
                  <a:lumMod val="50000"/>
                </a:schemeClr>
              </a:solidFill>
            </a:endParaRPr>
          </a:p>
          <a:p>
            <a:pPr marL="400050" indent="-400050">
              <a:buFont typeface="+mj-lt"/>
              <a:buAutoNum type="romanUcPeriod"/>
            </a:pPr>
            <a:endParaRPr lang="en-US" sz="2200" dirty="0">
              <a:solidFill>
                <a:schemeClr val="accent1">
                  <a:lumMod val="50000"/>
                </a:schemeClr>
              </a:solidFill>
            </a:endParaRPr>
          </a:p>
          <a:p>
            <a:pPr marL="0" indent="0">
              <a:buNone/>
            </a:pPr>
            <a:endParaRPr lang="en-US" sz="1800" b="1" dirty="0">
              <a:solidFill>
                <a:schemeClr val="accent1">
                  <a:lumMod val="50000"/>
                </a:schemeClr>
              </a:solidFill>
            </a:endParaRPr>
          </a:p>
        </p:txBody>
      </p:sp>
    </p:spTree>
    <p:extLst>
      <p:ext uri="{BB962C8B-B14F-4D97-AF65-F5344CB8AC3E}">
        <p14:creationId xmlns:p14="http://schemas.microsoft.com/office/powerpoint/2010/main" val="221094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2F4B2A-BAB9-4ED2-A29C-4C73D42B9847}"/>
              </a:ext>
            </a:extLst>
          </p:cNvPr>
          <p:cNvSpPr/>
          <p:nvPr/>
        </p:nvSpPr>
        <p:spPr>
          <a:xfrm>
            <a:off x="270830" y="504079"/>
            <a:ext cx="8873170" cy="584775"/>
          </a:xfrm>
          <a:prstGeom prst="rect">
            <a:avLst/>
          </a:prstGeom>
        </p:spPr>
        <p:txBody>
          <a:bodyPr wrap="square">
            <a:spAutoFit/>
          </a:bodyPr>
          <a:lstStyle/>
          <a:p>
            <a:r>
              <a:rPr lang="en-US" sz="3200" dirty="0">
                <a:solidFill>
                  <a:schemeClr val="accent1">
                    <a:lumMod val="50000"/>
                  </a:schemeClr>
                </a:solidFill>
              </a:rPr>
              <a:t>The Biodiversity Protection community’s priorities</a:t>
            </a:r>
          </a:p>
        </p:txBody>
      </p:sp>
      <p:sp>
        <p:nvSpPr>
          <p:cNvPr id="7" name="Rectangle 6">
            <a:extLst>
              <a:ext uri="{FF2B5EF4-FFF2-40B4-BE49-F238E27FC236}">
                <a16:creationId xmlns:a16="http://schemas.microsoft.com/office/drawing/2014/main" id="{73D66488-E4FB-40F3-8DD4-49A791B6A802}"/>
              </a:ext>
            </a:extLst>
          </p:cNvPr>
          <p:cNvSpPr/>
          <p:nvPr/>
        </p:nvSpPr>
        <p:spPr>
          <a:xfrm>
            <a:off x="245678" y="1196752"/>
            <a:ext cx="8627492" cy="4401205"/>
          </a:xfrm>
          <a:prstGeom prst="rect">
            <a:avLst/>
          </a:prstGeom>
        </p:spPr>
        <p:txBody>
          <a:bodyPr wrap="square">
            <a:spAutoFit/>
          </a:bodyPr>
          <a:lstStyle/>
          <a:p>
            <a:pPr marL="400050" indent="-400050">
              <a:buFont typeface="+mj-lt"/>
              <a:buAutoNum type="romanUcPeriod"/>
            </a:pPr>
            <a:endParaRPr lang="en-US" sz="2000" dirty="0">
              <a:solidFill>
                <a:schemeClr val="accent1">
                  <a:lumMod val="50000"/>
                </a:schemeClr>
              </a:solidFill>
            </a:endParaRPr>
          </a:p>
          <a:p>
            <a:r>
              <a:rPr lang="en-US" sz="2000" b="1" dirty="0">
                <a:solidFill>
                  <a:schemeClr val="accent1">
                    <a:lumMod val="50000"/>
                  </a:schemeClr>
                </a:solidFill>
              </a:rPr>
              <a:t>The community is guiding two types of processes for an uptake by regional policies to support them reaching their targets to 2020 and to </a:t>
            </a:r>
            <a:r>
              <a:rPr lang="en-US" sz="2000" b="1" dirty="0" err="1">
                <a:solidFill>
                  <a:schemeClr val="accent1">
                    <a:lumMod val="50000"/>
                  </a:schemeClr>
                </a:solidFill>
              </a:rPr>
              <a:t>prioritise</a:t>
            </a:r>
            <a:r>
              <a:rPr lang="en-US" sz="2000" b="1" dirty="0">
                <a:solidFill>
                  <a:schemeClr val="accent1">
                    <a:lumMod val="50000"/>
                  </a:schemeClr>
                </a:solidFill>
              </a:rPr>
              <a:t> their policy aspirations beyond 2020.</a:t>
            </a:r>
          </a:p>
          <a:p>
            <a:pPr marL="400050" indent="-400050">
              <a:buFont typeface="+mj-lt"/>
              <a:buAutoNum type="romanUcPeriod"/>
            </a:pPr>
            <a:endParaRPr lang="en-US" sz="2000" b="1" dirty="0">
              <a:solidFill>
                <a:schemeClr val="accent1">
                  <a:lumMod val="50000"/>
                </a:schemeClr>
              </a:solidFill>
            </a:endParaRPr>
          </a:p>
          <a:p>
            <a:pPr marL="857250" lvl="1" indent="-400050">
              <a:buFont typeface="Wingdings" panose="05000000000000000000" pitchFamily="2" charset="2"/>
              <a:buChar char="v"/>
            </a:pPr>
            <a:r>
              <a:rPr lang="en-US" sz="2000" b="1" dirty="0">
                <a:solidFill>
                  <a:schemeClr val="accent1">
                    <a:lumMod val="50000"/>
                  </a:schemeClr>
                </a:solidFill>
              </a:rPr>
              <a:t>Enforced and well managed PAs are powerful tools for effective biodiversity conservation and protection, though </a:t>
            </a:r>
            <a:r>
              <a:rPr lang="en-US" sz="2000" b="1" dirty="0" err="1">
                <a:solidFill>
                  <a:schemeClr val="accent1">
                    <a:lumMod val="50000"/>
                  </a:schemeClr>
                </a:solidFill>
              </a:rPr>
              <a:t>PAs’</a:t>
            </a:r>
            <a:r>
              <a:rPr lang="en-US" sz="2000" b="1" dirty="0">
                <a:solidFill>
                  <a:schemeClr val="accent1">
                    <a:lumMod val="50000"/>
                  </a:schemeClr>
                </a:solidFill>
              </a:rPr>
              <a:t> management should be strengthened to ensure ecological connectivity through network design and best practice management.</a:t>
            </a:r>
            <a:r>
              <a:rPr lang="en-US" sz="2000" b="1" dirty="0">
                <a:solidFill>
                  <a:schemeClr val="accent1">
                    <a:lumMod val="50000"/>
                  </a:schemeClr>
                </a:solidFill>
                <a:sym typeface="Calibri"/>
              </a:rPr>
              <a:t> </a:t>
            </a:r>
          </a:p>
          <a:p>
            <a:pPr marL="800100" lvl="1" indent="-342900">
              <a:buFont typeface="Wingdings" panose="05000000000000000000" pitchFamily="2" charset="2"/>
              <a:buChar char="v"/>
            </a:pPr>
            <a:endParaRPr lang="en-US" sz="2000" b="1" dirty="0">
              <a:solidFill>
                <a:schemeClr val="accent1">
                  <a:lumMod val="50000"/>
                </a:schemeClr>
              </a:solidFill>
              <a:sym typeface="Calibri"/>
            </a:endParaRPr>
          </a:p>
          <a:p>
            <a:pPr marL="857250" lvl="1" indent="-400050">
              <a:buFont typeface="Wingdings" panose="05000000000000000000" pitchFamily="2" charset="2"/>
              <a:buChar char="v"/>
            </a:pPr>
            <a:r>
              <a:rPr lang="en-US" sz="2000" b="1" dirty="0">
                <a:solidFill>
                  <a:schemeClr val="accent1">
                    <a:lumMod val="50000"/>
                  </a:schemeClr>
                </a:solidFill>
              </a:rPr>
              <a:t>Working beyond MPAs with an ecosystem approach helps addressing transboundary impacts. For new PAs ecological sensitivity and function are key criteria to consider.</a:t>
            </a:r>
          </a:p>
          <a:p>
            <a:pPr lvl="1"/>
            <a:endParaRPr lang="en-US" sz="2000" b="1" dirty="0">
              <a:solidFill>
                <a:schemeClr val="accent1">
                  <a:lumMod val="50000"/>
                </a:schemeClr>
              </a:solidFill>
            </a:endParaRPr>
          </a:p>
        </p:txBody>
      </p:sp>
      <p:pic>
        <p:nvPicPr>
          <p:cNvPr id="8" name="Google Shape;57;p7">
            <a:extLst>
              <a:ext uri="{FF2B5EF4-FFF2-40B4-BE49-F238E27FC236}">
                <a16:creationId xmlns:a16="http://schemas.microsoft.com/office/drawing/2014/main" id="{E55D6B22-D385-4AA7-9112-09DC31212D4D}"/>
              </a:ext>
            </a:extLst>
          </p:cNvPr>
          <p:cNvPicPr preferRelativeResize="0"/>
          <p:nvPr/>
        </p:nvPicPr>
        <p:blipFill rotWithShape="1">
          <a:blip r:embed="rId4">
            <a:alphaModFix/>
          </a:blip>
          <a:srcRect/>
          <a:stretch/>
        </p:blipFill>
        <p:spPr>
          <a:xfrm>
            <a:off x="7536589" y="5229200"/>
            <a:ext cx="1573536" cy="809622"/>
          </a:xfrm>
          <a:prstGeom prst="rect">
            <a:avLst/>
          </a:prstGeom>
          <a:noFill/>
          <a:ln>
            <a:noFill/>
          </a:ln>
        </p:spPr>
      </p:pic>
      <p:pic>
        <p:nvPicPr>
          <p:cNvPr id="9" name="Google Shape;58;p7">
            <a:extLst>
              <a:ext uri="{FF2B5EF4-FFF2-40B4-BE49-F238E27FC236}">
                <a16:creationId xmlns:a16="http://schemas.microsoft.com/office/drawing/2014/main" id="{0415CCE7-4576-4DF7-9840-9F69694DF045}"/>
              </a:ext>
            </a:extLst>
          </p:cNvPr>
          <p:cNvPicPr preferRelativeResize="0"/>
          <p:nvPr/>
        </p:nvPicPr>
        <p:blipFill rotWithShape="1">
          <a:blip r:embed="rId5">
            <a:alphaModFix/>
          </a:blip>
          <a:srcRect/>
          <a:stretch/>
        </p:blipFill>
        <p:spPr>
          <a:xfrm>
            <a:off x="7534968" y="5949280"/>
            <a:ext cx="1573536" cy="220790"/>
          </a:xfrm>
          <a:prstGeom prst="rect">
            <a:avLst/>
          </a:prstGeom>
          <a:noFill/>
          <a:ln>
            <a:noFill/>
          </a:ln>
        </p:spPr>
      </p:pic>
    </p:spTree>
    <p:extLst>
      <p:ext uri="{BB962C8B-B14F-4D97-AF65-F5344CB8AC3E}">
        <p14:creationId xmlns:p14="http://schemas.microsoft.com/office/powerpoint/2010/main" val="290439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971600" y="116632"/>
            <a:ext cx="8172400" cy="377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mn-lt"/>
                <a:ea typeface="+mn-ea"/>
                <a:cs typeface="+mn-cs"/>
              </a:rPr>
              <a:t>Typology of actors and territorial coverage</a:t>
            </a:r>
          </a:p>
        </p:txBody>
      </p:sp>
      <p:sp>
        <p:nvSpPr>
          <p:cNvPr id="4" name="TextBox 3">
            <a:extLst>
              <a:ext uri="{FF2B5EF4-FFF2-40B4-BE49-F238E27FC236}">
                <a16:creationId xmlns:a16="http://schemas.microsoft.com/office/drawing/2014/main" id="{8859C140-AD2D-4A42-9A4F-F38A1682E32E}"/>
              </a:ext>
            </a:extLst>
          </p:cNvPr>
          <p:cNvSpPr txBox="1"/>
          <p:nvPr/>
        </p:nvSpPr>
        <p:spPr>
          <a:xfrm>
            <a:off x="1187624" y="2132856"/>
            <a:ext cx="6336704" cy="646331"/>
          </a:xfrm>
          <a:prstGeom prst="rect">
            <a:avLst/>
          </a:prstGeom>
          <a:noFill/>
        </p:spPr>
        <p:txBody>
          <a:bodyPr wrap="square" rtlCol="0">
            <a:spAutoFit/>
          </a:bodyPr>
          <a:lstStyle/>
          <a:p>
            <a:endParaRPr lang="en-US" dirty="0"/>
          </a:p>
          <a:p>
            <a:endParaRPr lang="en-US" dirty="0"/>
          </a:p>
        </p:txBody>
      </p:sp>
      <p:pic>
        <p:nvPicPr>
          <p:cNvPr id="6" name="Picture 5">
            <a:extLst>
              <a:ext uri="{FF2B5EF4-FFF2-40B4-BE49-F238E27FC236}">
                <a16:creationId xmlns:a16="http://schemas.microsoft.com/office/drawing/2014/main" id="{9A43C4AA-B102-4EF9-B333-07C448D8BDC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187" y="1065346"/>
            <a:ext cx="5942288" cy="4212224"/>
          </a:xfrm>
          <a:prstGeom prst="rect">
            <a:avLst/>
          </a:prstGeom>
          <a:noFill/>
        </p:spPr>
      </p:pic>
      <p:sp>
        <p:nvSpPr>
          <p:cNvPr id="7" name="Rectangle 6">
            <a:extLst>
              <a:ext uri="{FF2B5EF4-FFF2-40B4-BE49-F238E27FC236}">
                <a16:creationId xmlns:a16="http://schemas.microsoft.com/office/drawing/2014/main" id="{67062BE2-CA52-4293-BD04-7CB58A732EA4}"/>
              </a:ext>
            </a:extLst>
          </p:cNvPr>
          <p:cNvSpPr/>
          <p:nvPr/>
        </p:nvSpPr>
        <p:spPr>
          <a:xfrm>
            <a:off x="6004549" y="1432520"/>
            <a:ext cx="3298677" cy="4401205"/>
          </a:xfrm>
          <a:prstGeom prst="rect">
            <a:avLst/>
          </a:prstGeom>
        </p:spPr>
        <p:txBody>
          <a:bodyPr wrap="square">
            <a:spAutoFit/>
          </a:bodyPr>
          <a:lstStyle/>
          <a:p>
            <a:pPr marL="342900" indent="-342900">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189 entities</a:t>
            </a:r>
          </a:p>
          <a:p>
            <a:pPr marL="342900" indent="-342900">
              <a:buFont typeface="Arial" panose="020B0604020202020204" pitchFamily="34" charset="0"/>
              <a:buChar char="•"/>
            </a:pPr>
            <a:endParaRPr lang="en-US" sz="20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12 Interreg MED projects </a:t>
            </a:r>
          </a:p>
          <a:p>
            <a:pPr marL="342900" indent="-342900">
              <a:buFont typeface="Arial" panose="020B0604020202020204" pitchFamily="34" charset="0"/>
              <a:buChar char="•"/>
            </a:pPr>
            <a:endParaRPr lang="en-US" sz="20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b="1" dirty="0">
                <a:solidFill>
                  <a:schemeClr val="tx2">
                    <a:lumMod val="75000"/>
                  </a:schemeClr>
                </a:solidFill>
                <a:latin typeface="Calibri" panose="020F0502020204030204" pitchFamily="34" charset="0"/>
                <a:cs typeface="Times New Roman" panose="02020603050405020304" pitchFamily="18" charset="0"/>
              </a:rPr>
              <a:t>18 participating countries</a:t>
            </a:r>
          </a:p>
          <a:p>
            <a:pPr marL="342900" indent="-342900">
              <a:buFont typeface="Arial" panose="020B0604020202020204" pitchFamily="34" charset="0"/>
              <a:buChar char="•"/>
            </a:pPr>
            <a:endParaRPr lang="en-US" sz="2000" b="1" dirty="0">
              <a:solidFill>
                <a:schemeClr val="tx2">
                  <a:lumMod val="75000"/>
                </a:schemeClr>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b="1" dirty="0">
                <a:solidFill>
                  <a:schemeClr val="tx2">
                    <a:lumMod val="75000"/>
                  </a:schemeClr>
                </a:solidFill>
                <a:latin typeface="Calibri" panose="020F0502020204030204" pitchFamily="34" charset="0"/>
                <a:cs typeface="Times New Roman" panose="02020603050405020304" pitchFamily="18" charset="0"/>
              </a:rPr>
              <a:t>70 protected areas</a:t>
            </a:r>
          </a:p>
          <a:p>
            <a:pPr marL="342900" indent="-342900">
              <a:buFont typeface="Arial" panose="020B0604020202020204" pitchFamily="34" charset="0"/>
              <a:buChar char="•"/>
            </a:pPr>
            <a:endParaRPr lang="en-US" sz="2000" b="1" dirty="0">
              <a:solidFill>
                <a:schemeClr val="tx2">
                  <a:lumMod val="75000"/>
                </a:schemeClr>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b="1" dirty="0">
                <a:solidFill>
                  <a:schemeClr val="tx2">
                    <a:lumMod val="75000"/>
                  </a:schemeClr>
                </a:solidFill>
                <a:latin typeface="Calibri" panose="020F0502020204030204" pitchFamily="34" charset="0"/>
                <a:cs typeface="Times New Roman" panose="02020603050405020304" pitchFamily="18" charset="0"/>
              </a:rPr>
              <a:t>covering around 100.000 Km2</a:t>
            </a:r>
          </a:p>
          <a:p>
            <a:pPr lvl="1"/>
            <a:r>
              <a:rPr lang="en-US" sz="2000" dirty="0">
                <a:solidFill>
                  <a:schemeClr val="tx2">
                    <a:lumMod val="75000"/>
                  </a:schemeClr>
                </a:solidFill>
                <a:latin typeface="Calibri" panose="020F0502020204030204" pitchFamily="34" charset="0"/>
                <a:cs typeface="Times New Roman" panose="02020603050405020304" pitchFamily="18" charset="0"/>
              </a:rPr>
              <a:t>N2k and MPA of national status 26.212 Km</a:t>
            </a:r>
            <a:r>
              <a:rPr lang="en-US" sz="2000" baseline="30000" dirty="0">
                <a:solidFill>
                  <a:schemeClr val="tx2">
                    <a:lumMod val="75000"/>
                  </a:schemeClr>
                </a:solidFill>
                <a:latin typeface="Calibri" panose="020F0502020204030204" pitchFamily="34" charset="0"/>
                <a:cs typeface="Times New Roman" panose="02020603050405020304" pitchFamily="18" charset="0"/>
              </a:rPr>
              <a:t>2 </a:t>
            </a:r>
          </a:p>
          <a:p>
            <a:pPr lvl="1"/>
            <a:r>
              <a:rPr lang="en-US" sz="2000" dirty="0" err="1">
                <a:solidFill>
                  <a:schemeClr val="tx2">
                    <a:lumMod val="75000"/>
                  </a:schemeClr>
                </a:solidFill>
                <a:latin typeface="Calibri" panose="020F0502020204030204" pitchFamily="34" charset="0"/>
                <a:cs typeface="Times New Roman" panose="02020603050405020304" pitchFamily="18" charset="0"/>
              </a:rPr>
              <a:t>Pelagos</a:t>
            </a:r>
            <a:r>
              <a:rPr lang="en-US" sz="2000" dirty="0">
                <a:solidFill>
                  <a:schemeClr val="tx2">
                    <a:lumMod val="75000"/>
                  </a:schemeClr>
                </a:solidFill>
                <a:latin typeface="Calibri" panose="020F0502020204030204" pitchFamily="34" charset="0"/>
                <a:cs typeface="Times New Roman" panose="02020603050405020304" pitchFamily="18" charset="0"/>
              </a:rPr>
              <a:t> Sanctuary (87.338 Km</a:t>
            </a:r>
            <a:r>
              <a:rPr lang="en-US" sz="2000" baseline="30000" dirty="0">
                <a:solidFill>
                  <a:schemeClr val="tx2">
                    <a:lumMod val="75000"/>
                  </a:schemeClr>
                </a:solidFill>
                <a:latin typeface="Calibri" panose="020F0502020204030204" pitchFamily="34" charset="0"/>
                <a:cs typeface="Times New Roman" panose="02020603050405020304" pitchFamily="18" charset="0"/>
              </a:rPr>
              <a:t>2</a:t>
            </a:r>
            <a:r>
              <a:rPr lang="en-US" sz="2000" dirty="0">
                <a:solidFill>
                  <a:schemeClr val="tx2">
                    <a:lumMod val="75000"/>
                  </a:schemeClr>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0774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971600" y="116632"/>
            <a:ext cx="8172400" cy="377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mn-lt"/>
                <a:ea typeface="+mn-ea"/>
                <a:cs typeface="+mn-cs"/>
              </a:rPr>
              <a:t>Action Plan 2016-2019</a:t>
            </a:r>
          </a:p>
        </p:txBody>
      </p:sp>
      <p:grpSp>
        <p:nvGrpSpPr>
          <p:cNvPr id="5" name="Group 4">
            <a:extLst>
              <a:ext uri="{FF2B5EF4-FFF2-40B4-BE49-F238E27FC236}">
                <a16:creationId xmlns:a16="http://schemas.microsoft.com/office/drawing/2014/main" id="{BBA88055-8F4B-4479-AC2A-AA5D41706EDA}"/>
              </a:ext>
            </a:extLst>
          </p:cNvPr>
          <p:cNvGrpSpPr/>
          <p:nvPr/>
        </p:nvGrpSpPr>
        <p:grpSpPr>
          <a:xfrm>
            <a:off x="-23529" y="1142593"/>
            <a:ext cx="9502589" cy="3816424"/>
            <a:chOff x="-23529" y="1142593"/>
            <a:chExt cx="9502589" cy="3816424"/>
          </a:xfrm>
        </p:grpSpPr>
        <p:pic>
          <p:nvPicPr>
            <p:cNvPr id="4" name="Picture 17">
              <a:extLst>
                <a:ext uri="{FF2B5EF4-FFF2-40B4-BE49-F238E27FC236}">
                  <a16:creationId xmlns:a16="http://schemas.microsoft.com/office/drawing/2014/main" id="{C9005731-20FA-4698-97E5-FB1995F596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26886"/>
            <a:stretch/>
          </p:blipFill>
          <p:spPr bwMode="auto">
            <a:xfrm>
              <a:off x="-23529" y="1142593"/>
              <a:ext cx="9502589" cy="3816424"/>
            </a:xfrm>
            <a:prstGeom prst="snip2Diag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39E1B1B-DD57-4EEB-AFE9-12FE87DFEF3A}"/>
                </a:ext>
              </a:extLst>
            </p:cNvPr>
            <p:cNvSpPr/>
            <p:nvPr/>
          </p:nvSpPr>
          <p:spPr>
            <a:xfrm>
              <a:off x="2339752" y="2348880"/>
              <a:ext cx="1296144"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9625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971600" y="116632"/>
            <a:ext cx="8172400" cy="377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mn-lt"/>
                <a:ea typeface="+mn-ea"/>
                <a:cs typeface="+mn-cs"/>
              </a:rPr>
              <a:t>Actions and Outlook</a:t>
            </a:r>
          </a:p>
        </p:txBody>
      </p:sp>
      <p:pic>
        <p:nvPicPr>
          <p:cNvPr id="24" name="Picture 23">
            <a:extLst>
              <a:ext uri="{FF2B5EF4-FFF2-40B4-BE49-F238E27FC236}">
                <a16:creationId xmlns:a16="http://schemas.microsoft.com/office/drawing/2014/main" id="{4DE54135-96F9-4C4B-B6D4-717DB88C69D0}"/>
              </a:ext>
            </a:extLst>
          </p:cNvPr>
          <p:cNvPicPr>
            <a:picLocks noChangeAspect="1"/>
          </p:cNvPicPr>
          <p:nvPr/>
        </p:nvPicPr>
        <p:blipFill>
          <a:blip r:embed="rId4"/>
          <a:stretch>
            <a:fillRect/>
          </a:stretch>
        </p:blipFill>
        <p:spPr>
          <a:xfrm>
            <a:off x="0" y="692696"/>
            <a:ext cx="9144000" cy="3913034"/>
          </a:xfrm>
          <a:prstGeom prst="rect">
            <a:avLst/>
          </a:prstGeom>
        </p:spPr>
      </p:pic>
    </p:spTree>
    <p:extLst>
      <p:ext uri="{BB962C8B-B14F-4D97-AF65-F5344CB8AC3E}">
        <p14:creationId xmlns:p14="http://schemas.microsoft.com/office/powerpoint/2010/main" val="183681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971600" y="116632"/>
            <a:ext cx="8172400" cy="377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mn-lt"/>
                <a:ea typeface="+mn-ea"/>
                <a:cs typeface="+mn-cs"/>
              </a:rPr>
              <a:t>Main achievements</a:t>
            </a:r>
          </a:p>
        </p:txBody>
      </p:sp>
      <p:pic>
        <p:nvPicPr>
          <p:cNvPr id="4" name="Content Placeholder 3">
            <a:extLst>
              <a:ext uri="{FF2B5EF4-FFF2-40B4-BE49-F238E27FC236}">
                <a16:creationId xmlns:a16="http://schemas.microsoft.com/office/drawing/2014/main" id="{1021A241-A770-467A-9A5F-5C947EE574F2}"/>
              </a:ext>
            </a:extLst>
          </p:cNvPr>
          <p:cNvPicPr>
            <a:picLocks noChangeAspect="1"/>
          </p:cNvPicPr>
          <p:nvPr/>
        </p:nvPicPr>
        <p:blipFill rotWithShape="1">
          <a:blip r:embed="rId4"/>
          <a:srcRect l="20097" t="12039" r="20821" b="4984"/>
          <a:stretch/>
        </p:blipFill>
        <p:spPr>
          <a:xfrm>
            <a:off x="179512" y="1196752"/>
            <a:ext cx="4872542" cy="3849291"/>
          </a:xfrm>
          <a:prstGeom prst="rect">
            <a:avLst/>
          </a:prstGeom>
        </p:spPr>
      </p:pic>
      <p:sp>
        <p:nvSpPr>
          <p:cNvPr id="5" name="Rectangle 4">
            <a:extLst>
              <a:ext uri="{FF2B5EF4-FFF2-40B4-BE49-F238E27FC236}">
                <a16:creationId xmlns:a16="http://schemas.microsoft.com/office/drawing/2014/main" id="{23E2F372-1507-461C-9F9C-30424CFC4343}"/>
              </a:ext>
            </a:extLst>
          </p:cNvPr>
          <p:cNvSpPr/>
          <p:nvPr/>
        </p:nvSpPr>
        <p:spPr>
          <a:xfrm>
            <a:off x="5292080" y="1052736"/>
            <a:ext cx="2998578" cy="369332"/>
          </a:xfrm>
          <a:prstGeom prst="rect">
            <a:avLst/>
          </a:prstGeom>
        </p:spPr>
        <p:txBody>
          <a:bodyPr wrap="none">
            <a:spAutoFit/>
          </a:bodyPr>
          <a:lstStyle/>
          <a:p>
            <a:r>
              <a:rPr lang="en-US" b="1" dirty="0">
                <a:solidFill>
                  <a:schemeClr val="tx2">
                    <a:lumMod val="75000"/>
                  </a:schemeClr>
                </a:solidFill>
              </a:rPr>
              <a:t>Joint Policy Brief &amp; Factsheet </a:t>
            </a:r>
          </a:p>
        </p:txBody>
      </p:sp>
      <p:sp>
        <p:nvSpPr>
          <p:cNvPr id="6" name="Rectangle 5">
            <a:extLst>
              <a:ext uri="{FF2B5EF4-FFF2-40B4-BE49-F238E27FC236}">
                <a16:creationId xmlns:a16="http://schemas.microsoft.com/office/drawing/2014/main" id="{564110AB-C320-4A89-8297-7F59DABED83B}"/>
              </a:ext>
            </a:extLst>
          </p:cNvPr>
          <p:cNvSpPr/>
          <p:nvPr/>
        </p:nvSpPr>
        <p:spPr>
          <a:xfrm>
            <a:off x="5220072" y="1488128"/>
            <a:ext cx="3672408" cy="1477328"/>
          </a:xfrm>
          <a:prstGeom prst="rect">
            <a:avLst/>
          </a:prstGeom>
        </p:spPr>
        <p:txBody>
          <a:bodyPr wrap="square">
            <a:spAutoFit/>
          </a:bodyPr>
          <a:lstStyle/>
          <a:p>
            <a:r>
              <a:rPr lang="en-US" sz="1500" b="1" dirty="0">
                <a:solidFill>
                  <a:srgbClr val="002060"/>
                </a:solidFill>
              </a:rPr>
              <a:t>Content:</a:t>
            </a:r>
            <a:r>
              <a:rPr lang="en-US" sz="1500" dirty="0">
                <a:solidFill>
                  <a:srgbClr val="002060"/>
                </a:solidFill>
              </a:rPr>
              <a:t> Consolidation of knowledge and tools generated by the community pinpointing most pressing need and gaps to be addressed by EU and Med Policy and Frameworks. </a:t>
            </a:r>
          </a:p>
          <a:p>
            <a:r>
              <a:rPr lang="en-US" sz="1500" i="1" dirty="0">
                <a:solidFill>
                  <a:srgbClr val="002060"/>
                </a:solidFill>
              </a:rPr>
              <a:t>MPA perspective.</a:t>
            </a:r>
          </a:p>
        </p:txBody>
      </p:sp>
      <p:sp>
        <p:nvSpPr>
          <p:cNvPr id="7" name="Rectangle 6">
            <a:extLst>
              <a:ext uri="{FF2B5EF4-FFF2-40B4-BE49-F238E27FC236}">
                <a16:creationId xmlns:a16="http://schemas.microsoft.com/office/drawing/2014/main" id="{A3040A3C-863A-4CAB-9670-29F462E73076}"/>
              </a:ext>
            </a:extLst>
          </p:cNvPr>
          <p:cNvSpPr/>
          <p:nvPr/>
        </p:nvSpPr>
        <p:spPr>
          <a:xfrm>
            <a:off x="5250160" y="3310239"/>
            <a:ext cx="3396580" cy="646331"/>
          </a:xfrm>
          <a:prstGeom prst="rect">
            <a:avLst/>
          </a:prstGeom>
        </p:spPr>
        <p:txBody>
          <a:bodyPr wrap="square">
            <a:spAutoFit/>
          </a:bodyPr>
          <a:lstStyle/>
          <a:p>
            <a:r>
              <a:rPr lang="en-US" b="1" dirty="0">
                <a:solidFill>
                  <a:schemeClr val="tx2">
                    <a:lumMod val="75000"/>
                  </a:schemeClr>
                </a:solidFill>
              </a:rPr>
              <a:t>Factsheet &amp; DB: Impact of ML on aquatic life</a:t>
            </a:r>
          </a:p>
        </p:txBody>
      </p:sp>
      <p:sp>
        <p:nvSpPr>
          <p:cNvPr id="8" name="Rectangle 7">
            <a:extLst>
              <a:ext uri="{FF2B5EF4-FFF2-40B4-BE49-F238E27FC236}">
                <a16:creationId xmlns:a16="http://schemas.microsoft.com/office/drawing/2014/main" id="{7FD582F8-E390-40EE-B5D4-DB585CFA89F8}"/>
              </a:ext>
            </a:extLst>
          </p:cNvPr>
          <p:cNvSpPr/>
          <p:nvPr/>
        </p:nvSpPr>
        <p:spPr>
          <a:xfrm>
            <a:off x="5297785" y="3967896"/>
            <a:ext cx="3594695" cy="1477328"/>
          </a:xfrm>
          <a:prstGeom prst="rect">
            <a:avLst/>
          </a:prstGeom>
        </p:spPr>
        <p:txBody>
          <a:bodyPr wrap="square">
            <a:spAutoFit/>
          </a:bodyPr>
          <a:lstStyle/>
          <a:p>
            <a:r>
              <a:rPr lang="en-US" sz="1500" b="1" dirty="0">
                <a:solidFill>
                  <a:srgbClr val="002060"/>
                </a:solidFill>
              </a:rPr>
              <a:t>Content: </a:t>
            </a:r>
            <a:r>
              <a:rPr lang="en-US" sz="1500" dirty="0">
                <a:solidFill>
                  <a:srgbClr val="002060"/>
                </a:solidFill>
              </a:rPr>
              <a:t>Update of the ML biodiversity interactions database and report on state of the art. Classifications (</a:t>
            </a:r>
            <a:r>
              <a:rPr lang="en-US" sz="1500" dirty="0" err="1">
                <a:solidFill>
                  <a:srgbClr val="002060"/>
                </a:solidFill>
              </a:rPr>
              <a:t>ej</a:t>
            </a:r>
            <a:r>
              <a:rPr lang="en-US" sz="1500" dirty="0">
                <a:solidFill>
                  <a:srgbClr val="002060"/>
                </a:solidFill>
              </a:rPr>
              <a:t>. EUNIS, Ecosystem functions, Pressures, Categories, Indicators) and Spatial Analysis. </a:t>
            </a:r>
          </a:p>
          <a:p>
            <a:r>
              <a:rPr lang="en-US" sz="1500" i="1" dirty="0">
                <a:solidFill>
                  <a:srgbClr val="002060"/>
                </a:solidFill>
              </a:rPr>
              <a:t>Mediterranean Sea perspective</a:t>
            </a:r>
          </a:p>
        </p:txBody>
      </p:sp>
    </p:spTree>
    <p:extLst>
      <p:ext uri="{BB962C8B-B14F-4D97-AF65-F5344CB8AC3E}">
        <p14:creationId xmlns:p14="http://schemas.microsoft.com/office/powerpoint/2010/main" val="422071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84E2BF-5336-4558-A2A1-8E9C96C9B0CE}"/>
              </a:ext>
            </a:extLst>
          </p:cNvPr>
          <p:cNvSpPr txBox="1">
            <a:spLocks/>
          </p:cNvSpPr>
          <p:nvPr/>
        </p:nvSpPr>
        <p:spPr>
          <a:xfrm>
            <a:off x="971600" y="116632"/>
            <a:ext cx="8172400" cy="377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mn-lt"/>
                <a:ea typeface="+mn-ea"/>
                <a:cs typeface="+mn-cs"/>
              </a:rPr>
              <a:t>The Mediterranean BP knowledge platform</a:t>
            </a:r>
          </a:p>
        </p:txBody>
      </p:sp>
      <p:sp>
        <p:nvSpPr>
          <p:cNvPr id="4" name="Rectangle 3">
            <a:extLst>
              <a:ext uri="{FF2B5EF4-FFF2-40B4-BE49-F238E27FC236}">
                <a16:creationId xmlns:a16="http://schemas.microsoft.com/office/drawing/2014/main" id="{E2823C67-3554-4FEA-961B-FBB17A11965F}"/>
              </a:ext>
            </a:extLst>
          </p:cNvPr>
          <p:cNvSpPr/>
          <p:nvPr/>
        </p:nvSpPr>
        <p:spPr>
          <a:xfrm>
            <a:off x="3131840" y="908720"/>
            <a:ext cx="4572000" cy="1097736"/>
          </a:xfrm>
          <a:prstGeom prst="rect">
            <a:avLst/>
          </a:prstGeom>
        </p:spPr>
        <p:txBody>
          <a:bodyPr>
            <a:spAutoFit/>
          </a:bodyPr>
          <a:lstStyle/>
          <a:p>
            <a:r>
              <a:rPr lang="en-US" b="1" dirty="0">
                <a:solidFill>
                  <a:srgbClr val="0000FF"/>
                </a:solidFill>
                <a:latin typeface="Arial" panose="020B0604020202020204" pitchFamily="34" charset="0"/>
                <a:hlinkClick r:id="rId4"/>
              </a:rPr>
              <a:t>BIODIVERSITY.UMA.ES</a:t>
            </a:r>
          </a:p>
          <a:p>
            <a:endParaRPr lang="en-US" sz="1100" b="1" dirty="0">
              <a:latin typeface="Arial" panose="020B0604020202020204" pitchFamily="34" charset="0"/>
            </a:endParaRPr>
          </a:p>
          <a:p>
            <a:r>
              <a:rPr lang="en-US" sz="1100" b="1" dirty="0">
                <a:latin typeface="Arial" panose="020B0604020202020204" pitchFamily="34" charset="0"/>
              </a:rPr>
              <a:t> 	</a:t>
            </a:r>
            <a:endParaRPr lang="en-US" sz="1100" b="1" baseline="30000" dirty="0">
              <a:latin typeface="Arial" panose="020B0604020202020204" pitchFamily="34" charset="0"/>
            </a:endParaRPr>
          </a:p>
          <a:p>
            <a:endParaRPr lang="en-US" sz="1100" b="1" dirty="0">
              <a:latin typeface="Arial" panose="020B0604020202020204" pitchFamily="34" charset="0"/>
            </a:endParaRPr>
          </a:p>
          <a:p>
            <a:endParaRPr lang="en-US" sz="700" b="1" dirty="0">
              <a:latin typeface="Arial" panose="020B0604020202020204" pitchFamily="34" charset="0"/>
            </a:endParaRPr>
          </a:p>
          <a:p>
            <a:r>
              <a:rPr lang="en-US" sz="1100" b="1" baseline="30000" dirty="0">
                <a:latin typeface="Arial" panose="020B0604020202020204" pitchFamily="34" charset="0"/>
              </a:rPr>
              <a:t> 	</a:t>
            </a:r>
            <a:r>
              <a:rPr lang="en-US" sz="1100" b="1" baseline="30000" dirty="0">
                <a:latin typeface="Times New Roman" panose="02020603050405020304" pitchFamily="18" charset="0"/>
              </a:rPr>
              <a:t>  </a:t>
            </a:r>
            <a:endParaRPr lang="en-US" sz="1100" b="1" baseline="30000" dirty="0">
              <a:latin typeface="Arial" panose="020B0604020202020204" pitchFamily="34" charset="0"/>
            </a:endParaRPr>
          </a:p>
        </p:txBody>
      </p:sp>
      <p:pic>
        <p:nvPicPr>
          <p:cNvPr id="5" name="Picture 4">
            <a:extLst>
              <a:ext uri="{FF2B5EF4-FFF2-40B4-BE49-F238E27FC236}">
                <a16:creationId xmlns:a16="http://schemas.microsoft.com/office/drawing/2014/main" id="{A7B0FF28-8C9A-45B5-A2F4-9A816024FD4D}"/>
              </a:ext>
            </a:extLst>
          </p:cNvPr>
          <p:cNvPicPr>
            <a:picLocks noChangeAspect="1"/>
          </p:cNvPicPr>
          <p:nvPr/>
        </p:nvPicPr>
        <p:blipFill rotWithShape="1">
          <a:blip r:embed="rId5"/>
          <a:srcRect t="28443" b="6601"/>
          <a:stretch/>
        </p:blipFill>
        <p:spPr>
          <a:xfrm>
            <a:off x="0" y="1268760"/>
            <a:ext cx="9144000" cy="3341055"/>
          </a:xfrm>
          <a:prstGeom prst="rect">
            <a:avLst/>
          </a:prstGeom>
        </p:spPr>
      </p:pic>
      <p:sp>
        <p:nvSpPr>
          <p:cNvPr id="9" name="TextBox 8">
            <a:extLst>
              <a:ext uri="{FF2B5EF4-FFF2-40B4-BE49-F238E27FC236}">
                <a16:creationId xmlns:a16="http://schemas.microsoft.com/office/drawing/2014/main" id="{DB6510B7-86EB-4D07-AABF-52B371859660}"/>
              </a:ext>
            </a:extLst>
          </p:cNvPr>
          <p:cNvSpPr txBox="1"/>
          <p:nvPr/>
        </p:nvSpPr>
        <p:spPr>
          <a:xfrm>
            <a:off x="503548" y="5507940"/>
            <a:ext cx="2052228" cy="369332"/>
          </a:xfrm>
          <a:prstGeom prst="rect">
            <a:avLst/>
          </a:prstGeom>
          <a:noFill/>
        </p:spPr>
        <p:txBody>
          <a:bodyPr wrap="square" rtlCol="0">
            <a:spAutoFit/>
          </a:bodyPr>
          <a:lstStyle/>
          <a:p>
            <a:r>
              <a:rPr lang="en-US" dirty="0"/>
              <a:t>Climate change</a:t>
            </a:r>
          </a:p>
        </p:txBody>
      </p:sp>
      <p:sp>
        <p:nvSpPr>
          <p:cNvPr id="10" name="TextBox 9">
            <a:extLst>
              <a:ext uri="{FF2B5EF4-FFF2-40B4-BE49-F238E27FC236}">
                <a16:creationId xmlns:a16="http://schemas.microsoft.com/office/drawing/2014/main" id="{13C0AA7E-3BF9-49DA-93AC-1799ABD9D8B7}"/>
              </a:ext>
            </a:extLst>
          </p:cNvPr>
          <p:cNvSpPr txBox="1"/>
          <p:nvPr/>
        </p:nvSpPr>
        <p:spPr>
          <a:xfrm>
            <a:off x="3851920" y="4773754"/>
            <a:ext cx="2475892" cy="369332"/>
          </a:xfrm>
          <a:prstGeom prst="rect">
            <a:avLst/>
          </a:prstGeom>
          <a:noFill/>
        </p:spPr>
        <p:txBody>
          <a:bodyPr wrap="square" rtlCol="0">
            <a:spAutoFit/>
          </a:bodyPr>
          <a:lstStyle/>
          <a:p>
            <a:r>
              <a:rPr lang="en-US" dirty="0"/>
              <a:t>Cumulative pressures</a:t>
            </a:r>
          </a:p>
        </p:txBody>
      </p:sp>
      <p:sp>
        <p:nvSpPr>
          <p:cNvPr id="11" name="TextBox 10">
            <a:extLst>
              <a:ext uri="{FF2B5EF4-FFF2-40B4-BE49-F238E27FC236}">
                <a16:creationId xmlns:a16="http://schemas.microsoft.com/office/drawing/2014/main" id="{B4C1D8AC-8559-4070-925E-C2690452024E}"/>
              </a:ext>
            </a:extLst>
          </p:cNvPr>
          <p:cNvSpPr txBox="1"/>
          <p:nvPr/>
        </p:nvSpPr>
        <p:spPr>
          <a:xfrm>
            <a:off x="503548" y="5141708"/>
            <a:ext cx="3060340" cy="369332"/>
          </a:xfrm>
          <a:prstGeom prst="rect">
            <a:avLst/>
          </a:prstGeom>
          <a:noFill/>
        </p:spPr>
        <p:txBody>
          <a:bodyPr wrap="square" rtlCol="0">
            <a:spAutoFit/>
          </a:bodyPr>
          <a:lstStyle/>
          <a:p>
            <a:r>
              <a:rPr lang="en-US" dirty="0"/>
              <a:t>Coastal and marine tourism</a:t>
            </a:r>
          </a:p>
        </p:txBody>
      </p:sp>
      <p:sp>
        <p:nvSpPr>
          <p:cNvPr id="12" name="TextBox 11">
            <a:extLst>
              <a:ext uri="{FF2B5EF4-FFF2-40B4-BE49-F238E27FC236}">
                <a16:creationId xmlns:a16="http://schemas.microsoft.com/office/drawing/2014/main" id="{A63C41DC-A889-45E1-A12C-1A6725047CAB}"/>
              </a:ext>
            </a:extLst>
          </p:cNvPr>
          <p:cNvSpPr txBox="1"/>
          <p:nvPr/>
        </p:nvSpPr>
        <p:spPr>
          <a:xfrm>
            <a:off x="3887670" y="5435932"/>
            <a:ext cx="3060340" cy="369332"/>
          </a:xfrm>
          <a:prstGeom prst="rect">
            <a:avLst/>
          </a:prstGeom>
          <a:noFill/>
        </p:spPr>
        <p:txBody>
          <a:bodyPr wrap="square" rtlCol="0">
            <a:spAutoFit/>
          </a:bodyPr>
          <a:lstStyle/>
          <a:p>
            <a:r>
              <a:rPr lang="en-US" dirty="0"/>
              <a:t>Marine Protected Areas</a:t>
            </a:r>
          </a:p>
        </p:txBody>
      </p:sp>
      <p:sp>
        <p:nvSpPr>
          <p:cNvPr id="13" name="TextBox 12">
            <a:extLst>
              <a:ext uri="{FF2B5EF4-FFF2-40B4-BE49-F238E27FC236}">
                <a16:creationId xmlns:a16="http://schemas.microsoft.com/office/drawing/2014/main" id="{E03ACBE3-FABB-4E21-A065-216CC9662EB9}"/>
              </a:ext>
            </a:extLst>
          </p:cNvPr>
          <p:cNvSpPr txBox="1"/>
          <p:nvPr/>
        </p:nvSpPr>
        <p:spPr>
          <a:xfrm>
            <a:off x="3887670" y="5087327"/>
            <a:ext cx="3060340" cy="369332"/>
          </a:xfrm>
          <a:prstGeom prst="rect">
            <a:avLst/>
          </a:prstGeom>
          <a:noFill/>
        </p:spPr>
        <p:txBody>
          <a:bodyPr wrap="square" rtlCol="0">
            <a:spAutoFit/>
          </a:bodyPr>
          <a:lstStyle/>
          <a:p>
            <a:r>
              <a:rPr lang="en-US" dirty="0"/>
              <a:t>Fisheries and aquaculture</a:t>
            </a:r>
          </a:p>
        </p:txBody>
      </p:sp>
      <p:sp>
        <p:nvSpPr>
          <p:cNvPr id="14" name="TextBox 13">
            <a:extLst>
              <a:ext uri="{FF2B5EF4-FFF2-40B4-BE49-F238E27FC236}">
                <a16:creationId xmlns:a16="http://schemas.microsoft.com/office/drawing/2014/main" id="{7E99327D-1156-4AB2-8579-1A4FC7B9046B}"/>
              </a:ext>
            </a:extLst>
          </p:cNvPr>
          <p:cNvSpPr txBox="1"/>
          <p:nvPr/>
        </p:nvSpPr>
        <p:spPr>
          <a:xfrm>
            <a:off x="503623" y="4787860"/>
            <a:ext cx="3060340" cy="369332"/>
          </a:xfrm>
          <a:prstGeom prst="rect">
            <a:avLst/>
          </a:prstGeom>
          <a:noFill/>
        </p:spPr>
        <p:txBody>
          <a:bodyPr wrap="square" rtlCol="0">
            <a:spAutoFit/>
          </a:bodyPr>
          <a:lstStyle/>
          <a:p>
            <a:r>
              <a:rPr lang="en-US" dirty="0"/>
              <a:t>Biodiversity</a:t>
            </a:r>
          </a:p>
        </p:txBody>
      </p:sp>
      <p:sp>
        <p:nvSpPr>
          <p:cNvPr id="15" name="TextBox 14">
            <a:extLst>
              <a:ext uri="{FF2B5EF4-FFF2-40B4-BE49-F238E27FC236}">
                <a16:creationId xmlns:a16="http://schemas.microsoft.com/office/drawing/2014/main" id="{A8C0F1A8-6302-4AE8-BD1B-1BE04C4033F5}"/>
              </a:ext>
            </a:extLst>
          </p:cNvPr>
          <p:cNvSpPr txBox="1"/>
          <p:nvPr/>
        </p:nvSpPr>
        <p:spPr>
          <a:xfrm>
            <a:off x="6749734" y="5413869"/>
            <a:ext cx="3060340" cy="369332"/>
          </a:xfrm>
          <a:prstGeom prst="rect">
            <a:avLst/>
          </a:prstGeom>
          <a:noFill/>
        </p:spPr>
        <p:txBody>
          <a:bodyPr wrap="square" rtlCol="0">
            <a:spAutoFit/>
          </a:bodyPr>
          <a:lstStyle/>
          <a:p>
            <a:r>
              <a:rPr lang="en-US" dirty="0"/>
              <a:t>Maritime transport</a:t>
            </a:r>
          </a:p>
        </p:txBody>
      </p:sp>
      <p:sp>
        <p:nvSpPr>
          <p:cNvPr id="16" name="TextBox 15">
            <a:extLst>
              <a:ext uri="{FF2B5EF4-FFF2-40B4-BE49-F238E27FC236}">
                <a16:creationId xmlns:a16="http://schemas.microsoft.com/office/drawing/2014/main" id="{240440E8-E6DD-414F-823D-7C2B8C8C1065}"/>
              </a:ext>
            </a:extLst>
          </p:cNvPr>
          <p:cNvSpPr txBox="1"/>
          <p:nvPr/>
        </p:nvSpPr>
        <p:spPr>
          <a:xfrm>
            <a:off x="6716967" y="4677333"/>
            <a:ext cx="3060340" cy="923330"/>
          </a:xfrm>
          <a:prstGeom prst="rect">
            <a:avLst/>
          </a:prstGeom>
          <a:noFill/>
        </p:spPr>
        <p:txBody>
          <a:bodyPr wrap="square" rtlCol="0">
            <a:spAutoFit/>
          </a:bodyPr>
          <a:lstStyle/>
          <a:p>
            <a:r>
              <a:rPr lang="en-US" dirty="0"/>
              <a:t>Marine Litter</a:t>
            </a:r>
          </a:p>
          <a:p>
            <a:r>
              <a:rPr lang="en-US" i="1" dirty="0" err="1">
                <a:solidFill>
                  <a:schemeClr val="accent1">
                    <a:lumMod val="75000"/>
                  </a:schemeClr>
                </a:solidFill>
              </a:rPr>
              <a:t>MedBioLitter</a:t>
            </a:r>
            <a:r>
              <a:rPr lang="en-US" i="1" dirty="0">
                <a:solidFill>
                  <a:schemeClr val="accent1">
                    <a:lumMod val="75000"/>
                  </a:schemeClr>
                </a:solidFill>
              </a:rPr>
              <a:t> DB</a:t>
            </a:r>
          </a:p>
          <a:p>
            <a:endParaRPr lang="en-US" dirty="0"/>
          </a:p>
        </p:txBody>
      </p:sp>
      <p:sp>
        <p:nvSpPr>
          <p:cNvPr id="17" name="Rectangle 16">
            <a:extLst>
              <a:ext uri="{FF2B5EF4-FFF2-40B4-BE49-F238E27FC236}">
                <a16:creationId xmlns:a16="http://schemas.microsoft.com/office/drawing/2014/main" id="{6F944DBB-9BC6-4185-868D-DFE62E21F1C7}"/>
              </a:ext>
            </a:extLst>
          </p:cNvPr>
          <p:cNvSpPr/>
          <p:nvPr/>
        </p:nvSpPr>
        <p:spPr>
          <a:xfrm>
            <a:off x="6747427" y="4692639"/>
            <a:ext cx="1640997" cy="691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02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84E2BF-5336-4558-A2A1-8E9C96C9B0CE}"/>
              </a:ext>
            </a:extLst>
          </p:cNvPr>
          <p:cNvSpPr txBox="1">
            <a:spLocks/>
          </p:cNvSpPr>
          <p:nvPr/>
        </p:nvSpPr>
        <p:spPr>
          <a:xfrm>
            <a:off x="971600" y="116632"/>
            <a:ext cx="8172400" cy="3778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accent1">
                    <a:lumMod val="50000"/>
                  </a:schemeClr>
                </a:solidFill>
                <a:latin typeface="+mn-lt"/>
                <a:ea typeface="+mn-ea"/>
                <a:cs typeface="+mn-cs"/>
              </a:rPr>
              <a:t>The Mediterranean BP knowledge platform</a:t>
            </a:r>
          </a:p>
        </p:txBody>
      </p:sp>
      <p:sp>
        <p:nvSpPr>
          <p:cNvPr id="4" name="Rectangle 3">
            <a:extLst>
              <a:ext uri="{FF2B5EF4-FFF2-40B4-BE49-F238E27FC236}">
                <a16:creationId xmlns:a16="http://schemas.microsoft.com/office/drawing/2014/main" id="{E2823C67-3554-4FEA-961B-FBB17A11965F}"/>
              </a:ext>
            </a:extLst>
          </p:cNvPr>
          <p:cNvSpPr/>
          <p:nvPr/>
        </p:nvSpPr>
        <p:spPr>
          <a:xfrm>
            <a:off x="3391398" y="626478"/>
            <a:ext cx="4572000" cy="1097736"/>
          </a:xfrm>
          <a:prstGeom prst="rect">
            <a:avLst/>
          </a:prstGeom>
        </p:spPr>
        <p:txBody>
          <a:bodyPr>
            <a:spAutoFit/>
          </a:bodyPr>
          <a:lstStyle/>
          <a:p>
            <a:r>
              <a:rPr lang="en-US" b="1" dirty="0">
                <a:solidFill>
                  <a:srgbClr val="0000FF"/>
                </a:solidFill>
                <a:latin typeface="Arial" panose="020B0604020202020204" pitchFamily="34" charset="0"/>
                <a:hlinkClick r:id="rId4"/>
              </a:rPr>
              <a:t>BIODIVERSITY.UMA.ES</a:t>
            </a:r>
          </a:p>
          <a:p>
            <a:endParaRPr lang="en-US" sz="1100" b="1" dirty="0">
              <a:latin typeface="Arial" panose="020B0604020202020204" pitchFamily="34" charset="0"/>
            </a:endParaRPr>
          </a:p>
          <a:p>
            <a:r>
              <a:rPr lang="en-US" sz="1100" b="1" dirty="0">
                <a:latin typeface="Arial" panose="020B0604020202020204" pitchFamily="34" charset="0"/>
              </a:rPr>
              <a:t> 	</a:t>
            </a:r>
            <a:endParaRPr lang="en-US" sz="1100" b="1" baseline="30000" dirty="0">
              <a:latin typeface="Arial" panose="020B0604020202020204" pitchFamily="34" charset="0"/>
            </a:endParaRPr>
          </a:p>
          <a:p>
            <a:endParaRPr lang="en-US" sz="1100" b="1" dirty="0">
              <a:latin typeface="Arial" panose="020B0604020202020204" pitchFamily="34" charset="0"/>
            </a:endParaRPr>
          </a:p>
          <a:p>
            <a:endParaRPr lang="en-US" sz="700" b="1" dirty="0">
              <a:latin typeface="Arial" panose="020B0604020202020204" pitchFamily="34" charset="0"/>
            </a:endParaRPr>
          </a:p>
          <a:p>
            <a:r>
              <a:rPr lang="en-US" sz="1100" b="1" baseline="30000" dirty="0">
                <a:latin typeface="Arial" panose="020B0604020202020204" pitchFamily="34" charset="0"/>
              </a:rPr>
              <a:t> 	</a:t>
            </a:r>
            <a:r>
              <a:rPr lang="en-US" sz="1100" b="1" baseline="30000" dirty="0">
                <a:latin typeface="Times New Roman" panose="02020603050405020304" pitchFamily="18" charset="0"/>
              </a:rPr>
              <a:t>  </a:t>
            </a:r>
            <a:endParaRPr lang="en-US" sz="1100" b="1" baseline="30000" dirty="0">
              <a:latin typeface="Arial" panose="020B0604020202020204" pitchFamily="34" charset="0"/>
            </a:endParaRPr>
          </a:p>
        </p:txBody>
      </p:sp>
      <p:sp>
        <p:nvSpPr>
          <p:cNvPr id="2" name="Rectangle 1">
            <a:extLst>
              <a:ext uri="{FF2B5EF4-FFF2-40B4-BE49-F238E27FC236}">
                <a16:creationId xmlns:a16="http://schemas.microsoft.com/office/drawing/2014/main" id="{1AF708C1-0788-4DF7-9B63-B10C9E329CE9}"/>
              </a:ext>
            </a:extLst>
          </p:cNvPr>
          <p:cNvSpPr/>
          <p:nvPr/>
        </p:nvSpPr>
        <p:spPr>
          <a:xfrm>
            <a:off x="0" y="1052736"/>
            <a:ext cx="9169706" cy="1692771"/>
          </a:xfrm>
          <a:prstGeom prst="rect">
            <a:avLst/>
          </a:prstGeom>
        </p:spPr>
        <p:txBody>
          <a:bodyPr wrap="square">
            <a:spAutoFit/>
          </a:bodyPr>
          <a:lstStyle/>
          <a:p>
            <a:r>
              <a:rPr lang="en-US" b="1" dirty="0">
                <a:solidFill>
                  <a:schemeClr val="tx2">
                    <a:lumMod val="75000"/>
                  </a:schemeClr>
                </a:solidFill>
              </a:rPr>
              <a:t>Meta-analysis on presence of ML (pressure) and link with biodiversity (latest update February 2019) – </a:t>
            </a:r>
            <a:r>
              <a:rPr lang="en-US" dirty="0">
                <a:solidFill>
                  <a:schemeClr val="tx2">
                    <a:lumMod val="75000"/>
                  </a:schemeClr>
                </a:solidFill>
              </a:rPr>
              <a:t>Peer reviewed articles &amp; categories in compliance with the global </a:t>
            </a:r>
            <a:r>
              <a:rPr lang="en-US" dirty="0" err="1">
                <a:solidFill>
                  <a:schemeClr val="tx2">
                    <a:lumMod val="75000"/>
                  </a:schemeClr>
                </a:solidFill>
              </a:rPr>
              <a:t>litterbase</a:t>
            </a:r>
            <a:endParaRPr lang="en-US" dirty="0">
              <a:solidFill>
                <a:schemeClr val="tx2">
                  <a:lumMod val="75000"/>
                </a:schemeClr>
              </a:solidFill>
            </a:endParaRPr>
          </a:p>
          <a:p>
            <a:endParaRPr lang="en-US" sz="1700" dirty="0">
              <a:solidFill>
                <a:schemeClr val="tx2">
                  <a:lumMod val="75000"/>
                </a:schemeClr>
              </a:solidFill>
            </a:endParaRPr>
          </a:p>
          <a:p>
            <a:r>
              <a:rPr lang="en-US" sz="1700" dirty="0">
                <a:solidFill>
                  <a:schemeClr val="tx2">
                    <a:lumMod val="75000"/>
                  </a:schemeClr>
                </a:solidFill>
              </a:rPr>
              <a:t>Location | Ecoregion | Habitat type | Tax. group | Species name &amp; classification | Conservation status | Trophic level | Type of litter | Type of Impact | Policy relevance (MSFD, IMAP) | Title | Authors | </a:t>
            </a:r>
            <a:r>
              <a:rPr lang="en-US" sz="1700" dirty="0" err="1">
                <a:solidFill>
                  <a:schemeClr val="tx2">
                    <a:lumMod val="75000"/>
                  </a:schemeClr>
                </a:solidFill>
              </a:rPr>
              <a:t>doi</a:t>
            </a:r>
            <a:r>
              <a:rPr lang="en-US" sz="1700" dirty="0">
                <a:solidFill>
                  <a:schemeClr val="tx2">
                    <a:lumMod val="75000"/>
                  </a:schemeClr>
                </a:solidFill>
              </a:rPr>
              <a:t> | Date</a:t>
            </a:r>
          </a:p>
        </p:txBody>
      </p:sp>
      <p:pic>
        <p:nvPicPr>
          <p:cNvPr id="6" name="Picture 3">
            <a:extLst>
              <a:ext uri="{FF2B5EF4-FFF2-40B4-BE49-F238E27FC236}">
                <a16:creationId xmlns:a16="http://schemas.microsoft.com/office/drawing/2014/main" id="{AF091207-9559-4CFC-9E03-2248D1F33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847931"/>
            <a:ext cx="5677399" cy="40252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86913E9-59DD-44B5-BCDD-8C045F141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409" y="3742799"/>
            <a:ext cx="3558297" cy="214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717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yle Guide">
  <a:themeElements>
    <a:clrScheme name="Copernicus2">
      <a:dk1>
        <a:srgbClr val="262626"/>
      </a:dk1>
      <a:lt1>
        <a:sysClr val="window" lastClr="FFFFFF"/>
      </a:lt1>
      <a:dk2>
        <a:srgbClr val="25408F"/>
      </a:dk2>
      <a:lt2>
        <a:srgbClr val="0B6192"/>
      </a:lt2>
      <a:accent1>
        <a:srgbClr val="5AC4DD"/>
      </a:accent1>
      <a:accent2>
        <a:srgbClr val="578683"/>
      </a:accent2>
      <a:accent3>
        <a:srgbClr val="B0BF27"/>
      </a:accent3>
      <a:accent4>
        <a:srgbClr val="FAA73F"/>
      </a:accent4>
      <a:accent5>
        <a:srgbClr val="941333"/>
      </a:accent5>
      <a:accent6>
        <a:srgbClr val="925238"/>
      </a:accent6>
      <a:hlink>
        <a:srgbClr val="002060"/>
      </a:hlink>
      <a:folHlink>
        <a:srgbClr val="800080"/>
      </a:folHlink>
    </a:clrScheme>
    <a:fontScheme name="Copernicu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ernicus PPT_v12.pptx" id="{70A7B73C-C529-4F0F-9C14-0EFE589D494F}" vid="{580D06AB-8ED6-465E-8192-CFBAB0A810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23181</TotalTime>
  <Words>698</Words>
  <Application>Microsoft Office PowerPoint</Application>
  <PresentationFormat>On-screen Show (4:3)</PresentationFormat>
  <Paragraphs>130</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Avenir Next Condensed  </vt:lpstr>
      <vt:lpstr>Calibri</vt:lpstr>
      <vt:lpstr>Times New Roman</vt:lpstr>
      <vt:lpstr>Wingdings</vt:lpstr>
      <vt:lpstr>Office Theme</vt:lpstr>
      <vt:lpstr>Style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a_sanchez</dc:creator>
  <cp:lastModifiedBy>ETC-UMA</cp:lastModifiedBy>
  <cp:revision>176</cp:revision>
  <dcterms:created xsi:type="dcterms:W3CDTF">2015-10-07T09:20:45Z</dcterms:created>
  <dcterms:modified xsi:type="dcterms:W3CDTF">2019-04-05T06:50:15Z</dcterms:modified>
</cp:coreProperties>
</file>