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34" r:id="rId2"/>
  </p:sldMasterIdLst>
  <p:notesMasterIdLst>
    <p:notesMasterId r:id="rId23"/>
  </p:notesMasterIdLst>
  <p:sldIdLst>
    <p:sldId id="302" r:id="rId3"/>
    <p:sldId id="331" r:id="rId4"/>
    <p:sldId id="256" r:id="rId5"/>
    <p:sldId id="395" r:id="rId6"/>
    <p:sldId id="343" r:id="rId7"/>
    <p:sldId id="364" r:id="rId8"/>
    <p:sldId id="350" r:id="rId9"/>
    <p:sldId id="345" r:id="rId10"/>
    <p:sldId id="375" r:id="rId11"/>
    <p:sldId id="370" r:id="rId12"/>
    <p:sldId id="366" r:id="rId13"/>
    <p:sldId id="352" r:id="rId14"/>
    <p:sldId id="353" r:id="rId15"/>
    <p:sldId id="354" r:id="rId16"/>
    <p:sldId id="367" r:id="rId17"/>
    <p:sldId id="368" r:id="rId18"/>
    <p:sldId id="355" r:id="rId19"/>
    <p:sldId id="377" r:id="rId20"/>
    <p:sldId id="396" r:id="rId21"/>
    <p:sldId id="394" r:id="rId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2D0B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5" autoAdjust="0"/>
    <p:restoredTop sz="83842" autoAdjust="0"/>
  </p:normalViewPr>
  <p:slideViewPr>
    <p:cSldViewPr snapToGrid="0">
      <p:cViewPr varScale="1">
        <p:scale>
          <a:sx n="61" d="100"/>
          <a:sy n="61" d="100"/>
        </p:scale>
        <p:origin x="654" y="6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62DFC-A288-4AC2-A4DA-5720B21B3C75}" type="datetimeFigureOut">
              <a:rPr lang="fr-FR" smtClean="0"/>
              <a:pPr/>
              <a:t>05/04/2019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F7CED-3051-4062-BF6E-BDC246D88FC8}" type="slidenum">
              <a:rPr lang="fr-FR" smtClean="0"/>
              <a:pPr/>
              <a:t>‹N°›</a:t>
            </a:fld>
            <a:endParaRPr lang="fr-FR"/>
          </a:p>
        </p:txBody>
      </p:sp>
    </p:spTree>
    <p:extLst>
      <p:ext uri="{BB962C8B-B14F-4D97-AF65-F5344CB8AC3E}">
        <p14:creationId xmlns:p14="http://schemas.microsoft.com/office/powerpoint/2010/main" val="2663598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3F7CED-3051-4062-BF6E-BDC246D88FC8}" type="slidenum">
              <a:rPr lang="fr-FR" smtClean="0"/>
              <a:pPr/>
              <a:t>1</a:t>
            </a:fld>
            <a:endParaRPr lang="fr-FR"/>
          </a:p>
        </p:txBody>
      </p:sp>
    </p:spTree>
    <p:extLst>
      <p:ext uri="{BB962C8B-B14F-4D97-AF65-F5344CB8AC3E}">
        <p14:creationId xmlns:p14="http://schemas.microsoft.com/office/powerpoint/2010/main" val="414936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a:t>Marine litter, here represented by plastic and general trash is widely distributed in every area of the Mediterranean Sea and unfortunately resulted to be the most sighted item.</a:t>
            </a:r>
          </a:p>
        </p:txBody>
      </p:sp>
      <p:sp>
        <p:nvSpPr>
          <p:cNvPr id="4" name="Segnaposto numero diapositiva 3"/>
          <p:cNvSpPr>
            <a:spLocks noGrp="1"/>
          </p:cNvSpPr>
          <p:nvPr>
            <p:ph type="sldNum" sz="quarter" idx="10"/>
          </p:nvPr>
        </p:nvSpPr>
        <p:spPr/>
        <p:txBody>
          <a:bodyPr/>
          <a:lstStyle/>
          <a:p>
            <a:fld id="{5DE3F28D-273B-49D7-BB83-78EA0C4E3E38}" type="slidenum">
              <a:rPr lang="it-IT" smtClean="0"/>
              <a:t>17</a:t>
            </a:fld>
            <a:endParaRPr lang="it-IT"/>
          </a:p>
        </p:txBody>
      </p:sp>
    </p:spTree>
    <p:extLst>
      <p:ext uri="{BB962C8B-B14F-4D97-AF65-F5344CB8AC3E}">
        <p14:creationId xmlns:p14="http://schemas.microsoft.com/office/powerpoint/2010/main" val="3145669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3F7CED-3051-4062-BF6E-BDC246D88FC8}" type="slidenum">
              <a:rPr lang="fr-FR" smtClean="0"/>
              <a:pPr/>
              <a:t>18</a:t>
            </a:fld>
            <a:endParaRPr lang="fr-FR"/>
          </a:p>
        </p:txBody>
      </p:sp>
    </p:spTree>
    <p:extLst>
      <p:ext uri="{BB962C8B-B14F-4D97-AF65-F5344CB8AC3E}">
        <p14:creationId xmlns:p14="http://schemas.microsoft.com/office/powerpoint/2010/main" val="118604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709CBB0-2715-4A07-BACA-011FAD014BE5}" type="slidenum">
              <a:rPr lang="fr-MC" altLang="fr-FR" smtClean="0"/>
              <a:pPr>
                <a:defRPr/>
              </a:pPr>
              <a:t>20</a:t>
            </a:fld>
            <a:endParaRPr lang="fr-MC" altLang="fr-FR"/>
          </a:p>
        </p:txBody>
      </p:sp>
    </p:spTree>
    <p:extLst>
      <p:ext uri="{BB962C8B-B14F-4D97-AF65-F5344CB8AC3E}">
        <p14:creationId xmlns:p14="http://schemas.microsoft.com/office/powerpoint/2010/main" val="109825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77850" y="1243013"/>
            <a:ext cx="5387975" cy="4041775"/>
          </a:xfrm>
        </p:spPr>
      </p:sp>
      <p:sp>
        <p:nvSpPr>
          <p:cNvPr id="3" name="Espace réservé des commentaires 2"/>
          <p:cNvSpPr>
            <a:spLocks noGrp="1"/>
          </p:cNvSpPr>
          <p:nvPr>
            <p:ph type="body" idx="1"/>
          </p:nvPr>
        </p:nvSpPr>
        <p:spPr>
          <a:xfrm>
            <a:off x="687405" y="6068372"/>
            <a:ext cx="5444490" cy="1830935"/>
          </a:xfrm>
        </p:spPr>
        <p:txBody>
          <a:bodyPr/>
          <a:lstStyle/>
          <a:p>
            <a:pPr algn="just"/>
            <a:r>
              <a:rPr lang="en-GB" sz="1400" kern="1200" dirty="0">
                <a:solidFill>
                  <a:schemeClr val="tx1"/>
                </a:solidFill>
                <a:effectLst/>
              </a:rPr>
              <a:t>The Agreement Area represents all </a:t>
            </a:r>
            <a:r>
              <a:rPr lang="en-GB" sz="1400" b="1" kern="1200" dirty="0">
                <a:solidFill>
                  <a:schemeClr val="tx1"/>
                </a:solidFill>
                <a:effectLst/>
              </a:rPr>
              <a:t>the maritime waters of the Black Sea, the Mediterranean and the contiguous Atlantic area </a:t>
            </a:r>
            <a:r>
              <a:rPr lang="en-GB" sz="1400" kern="1200" dirty="0">
                <a:solidFill>
                  <a:schemeClr val="tx1"/>
                </a:solidFill>
                <a:effectLst/>
              </a:rPr>
              <a:t>west of the Straits of Gibraltar. </a:t>
            </a:r>
          </a:p>
          <a:p>
            <a:pPr algn="just"/>
            <a:endParaRPr lang="en-GB" sz="1400" kern="1200" dirty="0">
              <a:solidFill>
                <a:schemeClr val="tx1"/>
              </a:solidFill>
              <a:effectLst/>
            </a:endParaRPr>
          </a:p>
          <a:p>
            <a:pPr algn="just"/>
            <a:r>
              <a:rPr lang="en-GB" sz="1400" dirty="0"/>
              <a:t>24 countries over the 27 riparian states are members of the ACCOBAMS</a:t>
            </a:r>
            <a:endParaRPr lang="fr-FR" sz="14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8ADADD-AFD0-4C7C-AC9D-E34511553DDE}" type="slidenum">
              <a:rPr kumimoji="0" 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9550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09CBB0-2715-4A07-BACA-011FAD014BE5}" type="slidenum">
              <a:rPr kumimoji="0" lang="fr-MC"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MC"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3015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B084F-538E-4848-B2E6-A80CCBEE814B}" type="slidenum">
              <a:rPr kumimoji="0" 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7583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DE3F28D-273B-49D7-BB83-78EA0C4E3E38}" type="slidenum">
              <a:rPr lang="it-IT" smtClean="0"/>
              <a:t>12</a:t>
            </a:fld>
            <a:endParaRPr lang="it-IT"/>
          </a:p>
        </p:txBody>
      </p:sp>
    </p:spTree>
    <p:extLst>
      <p:ext uri="{BB962C8B-B14F-4D97-AF65-F5344CB8AC3E}">
        <p14:creationId xmlns:p14="http://schemas.microsoft.com/office/powerpoint/2010/main" val="413842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 </a:t>
            </a:r>
            <a:r>
              <a:rPr lang="it-IT" dirty="0" err="1"/>
              <a:t>whales</a:t>
            </a:r>
            <a:r>
              <a:rPr lang="it-IT" dirty="0"/>
              <a:t> </a:t>
            </a:r>
            <a:r>
              <a:rPr lang="it-IT" baseline="0" dirty="0" err="1"/>
              <a:t>have</a:t>
            </a:r>
            <a:r>
              <a:rPr lang="it-IT" baseline="0" dirty="0"/>
              <a:t> </a:t>
            </a:r>
            <a:r>
              <a:rPr lang="it-IT" baseline="0" dirty="0" err="1"/>
              <a:t>been</a:t>
            </a:r>
            <a:r>
              <a:rPr lang="it-IT" baseline="0" dirty="0"/>
              <a:t> </a:t>
            </a:r>
            <a:r>
              <a:rPr lang="it-IT" baseline="0" dirty="0" err="1"/>
              <a:t>regularly</a:t>
            </a:r>
            <a:r>
              <a:rPr lang="it-IT" baseline="0" dirty="0"/>
              <a:t> </a:t>
            </a:r>
            <a:r>
              <a:rPr lang="it-IT" baseline="0" dirty="0" err="1"/>
              <a:t>sighted</a:t>
            </a:r>
            <a:r>
              <a:rPr lang="it-IT" baseline="0" dirty="0"/>
              <a:t> in the Ligurian Sea, </a:t>
            </a:r>
            <a:r>
              <a:rPr lang="it-IT" baseline="0" dirty="0" err="1"/>
              <a:t>Gulf</a:t>
            </a:r>
            <a:r>
              <a:rPr lang="it-IT" baseline="0" dirty="0"/>
              <a:t> of Lions and </a:t>
            </a:r>
            <a:r>
              <a:rPr lang="it-IT" baseline="0" dirty="0" err="1"/>
              <a:t>Gulf</a:t>
            </a:r>
            <a:r>
              <a:rPr lang="it-IT" baseline="0" dirty="0"/>
              <a:t> of </a:t>
            </a:r>
            <a:r>
              <a:rPr lang="it-IT" baseline="0" dirty="0" err="1"/>
              <a:t>Cadiz</a:t>
            </a:r>
            <a:r>
              <a:rPr lang="it-IT" baseline="0" dirty="0"/>
              <a:t>. </a:t>
            </a:r>
            <a:r>
              <a:rPr lang="it-IT" baseline="0" dirty="0" err="1"/>
              <a:t>Sperm</a:t>
            </a:r>
            <a:r>
              <a:rPr lang="it-IT" baseline="0" dirty="0"/>
              <a:t> </a:t>
            </a:r>
            <a:r>
              <a:rPr lang="it-IT" baseline="0" dirty="0" err="1"/>
              <a:t>whales</a:t>
            </a:r>
            <a:r>
              <a:rPr lang="it-IT" baseline="0" dirty="0"/>
              <a:t> </a:t>
            </a:r>
            <a:r>
              <a:rPr lang="it-IT" baseline="0" dirty="0" err="1"/>
              <a:t>have</a:t>
            </a:r>
            <a:r>
              <a:rPr lang="it-IT" baseline="0" dirty="0"/>
              <a:t> </a:t>
            </a:r>
            <a:r>
              <a:rPr lang="it-IT" baseline="0" dirty="0" err="1"/>
              <a:t>been</a:t>
            </a:r>
            <a:r>
              <a:rPr lang="it-IT" baseline="0" dirty="0"/>
              <a:t> </a:t>
            </a:r>
            <a:r>
              <a:rPr lang="it-IT" baseline="0" dirty="0" err="1"/>
              <a:t>sighted</a:t>
            </a:r>
            <a:r>
              <a:rPr lang="it-IT" baseline="0" dirty="0"/>
              <a:t> </a:t>
            </a:r>
            <a:r>
              <a:rPr lang="it-IT" baseline="0" dirty="0" err="1"/>
              <a:t>along</a:t>
            </a:r>
            <a:r>
              <a:rPr lang="it-IT" baseline="0" dirty="0"/>
              <a:t> the </a:t>
            </a:r>
            <a:r>
              <a:rPr lang="it-IT" baseline="0" dirty="0" err="1"/>
              <a:t>Hellenic</a:t>
            </a:r>
            <a:r>
              <a:rPr lang="it-IT" baseline="0" dirty="0"/>
              <a:t> Trench and in the offshore </a:t>
            </a:r>
            <a:r>
              <a:rPr lang="it-IT" baseline="0" dirty="0" err="1"/>
              <a:t>waters</a:t>
            </a:r>
            <a:r>
              <a:rPr lang="it-IT" baseline="0" dirty="0"/>
              <a:t> of the </a:t>
            </a:r>
            <a:r>
              <a:rPr lang="it-IT" baseline="0" dirty="0" err="1"/>
              <a:t>Sardinia</a:t>
            </a:r>
            <a:r>
              <a:rPr lang="it-IT" baseline="0" dirty="0"/>
              <a:t> Sea. </a:t>
            </a:r>
            <a:r>
              <a:rPr lang="it-IT" baseline="0" dirty="0" err="1"/>
              <a:t>One</a:t>
            </a:r>
            <a:r>
              <a:rPr lang="it-IT" baseline="0" dirty="0"/>
              <a:t> rare </a:t>
            </a:r>
            <a:r>
              <a:rPr lang="it-IT" baseline="0" dirty="0" err="1"/>
              <a:t>sighting</a:t>
            </a:r>
            <a:r>
              <a:rPr lang="it-IT" baseline="0" dirty="0"/>
              <a:t> of a </a:t>
            </a:r>
            <a:r>
              <a:rPr lang="it-IT" baseline="0" dirty="0" err="1"/>
              <a:t>minke</a:t>
            </a:r>
            <a:r>
              <a:rPr lang="it-IT" baseline="0" dirty="0"/>
              <a:t> </a:t>
            </a:r>
            <a:r>
              <a:rPr lang="it-IT" baseline="0" dirty="0" err="1"/>
              <a:t>whale</a:t>
            </a:r>
            <a:r>
              <a:rPr lang="it-IT" baseline="0" dirty="0"/>
              <a:t> </a:t>
            </a:r>
            <a:r>
              <a:rPr lang="it-IT" baseline="0" dirty="0" err="1"/>
              <a:t>occurred</a:t>
            </a:r>
            <a:r>
              <a:rPr lang="it-IT" baseline="0" dirty="0"/>
              <a:t> </a:t>
            </a:r>
            <a:r>
              <a:rPr lang="it-IT" baseline="0" dirty="0" err="1"/>
              <a:t>close</a:t>
            </a:r>
            <a:r>
              <a:rPr lang="it-IT" baseline="0" dirty="0"/>
              <a:t> to the </a:t>
            </a:r>
            <a:r>
              <a:rPr lang="it-IT" baseline="0" dirty="0" err="1"/>
              <a:t>Balearic</a:t>
            </a:r>
            <a:r>
              <a:rPr lang="it-IT" baseline="0" dirty="0"/>
              <a:t> </a:t>
            </a:r>
            <a:r>
              <a:rPr lang="it-IT" baseline="0" dirty="0" err="1"/>
              <a:t>Islands</a:t>
            </a:r>
            <a:r>
              <a:rPr lang="it-IT" baseline="0" dirty="0"/>
              <a:t>. The </a:t>
            </a:r>
            <a:r>
              <a:rPr lang="it-IT" baseline="0" dirty="0" err="1"/>
              <a:t>Strait</a:t>
            </a:r>
            <a:r>
              <a:rPr lang="it-IT" baseline="0" dirty="0"/>
              <a:t> of Gibraltar </a:t>
            </a:r>
            <a:r>
              <a:rPr lang="it-IT" baseline="0" dirty="0" err="1"/>
              <a:t>offered</a:t>
            </a:r>
            <a:r>
              <a:rPr lang="it-IT" baseline="0" dirty="0"/>
              <a:t> a </a:t>
            </a:r>
            <a:r>
              <a:rPr lang="it-IT" baseline="0" dirty="0" err="1"/>
              <a:t>great</a:t>
            </a:r>
            <a:r>
              <a:rPr lang="it-IT" baseline="0" dirty="0"/>
              <a:t> </a:t>
            </a:r>
            <a:r>
              <a:rPr lang="it-IT" baseline="0" dirty="0" err="1"/>
              <a:t>sighting</a:t>
            </a:r>
            <a:r>
              <a:rPr lang="it-IT" baseline="0" dirty="0"/>
              <a:t> of killer </a:t>
            </a:r>
            <a:r>
              <a:rPr lang="it-IT" baseline="0" dirty="0" err="1"/>
              <a:t>whales</a:t>
            </a:r>
            <a:r>
              <a:rPr lang="it-IT" baseline="0" dirty="0"/>
              <a:t>.</a:t>
            </a:r>
            <a:endParaRPr lang="it-IT" dirty="0"/>
          </a:p>
        </p:txBody>
      </p:sp>
      <p:sp>
        <p:nvSpPr>
          <p:cNvPr id="4" name="Segnaposto numero diapositiva 3"/>
          <p:cNvSpPr>
            <a:spLocks noGrp="1"/>
          </p:cNvSpPr>
          <p:nvPr>
            <p:ph type="sldNum" sz="quarter" idx="10"/>
          </p:nvPr>
        </p:nvSpPr>
        <p:spPr/>
        <p:txBody>
          <a:bodyPr/>
          <a:lstStyle/>
          <a:p>
            <a:fld id="{5DE3F28D-273B-49D7-BB83-78EA0C4E3E38}" type="slidenum">
              <a:rPr lang="it-IT" smtClean="0"/>
              <a:t>13</a:t>
            </a:fld>
            <a:endParaRPr lang="it-IT"/>
          </a:p>
        </p:txBody>
      </p:sp>
    </p:spTree>
    <p:extLst>
      <p:ext uri="{BB962C8B-B14F-4D97-AF65-F5344CB8AC3E}">
        <p14:creationId xmlns:p14="http://schemas.microsoft.com/office/powerpoint/2010/main" val="2428080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Risso’s</a:t>
            </a:r>
            <a:r>
              <a:rPr lang="it-IT" dirty="0"/>
              <a:t> </a:t>
            </a:r>
            <a:r>
              <a:rPr lang="it-IT" dirty="0" err="1"/>
              <a:t>dolphins</a:t>
            </a:r>
            <a:r>
              <a:rPr lang="it-IT" dirty="0"/>
              <a:t> </a:t>
            </a:r>
            <a:r>
              <a:rPr lang="it-IT" dirty="0" err="1"/>
              <a:t>have</a:t>
            </a:r>
            <a:r>
              <a:rPr lang="it-IT" dirty="0"/>
              <a:t> </a:t>
            </a:r>
            <a:r>
              <a:rPr lang="it-IT" dirty="0" err="1"/>
              <a:t>been</a:t>
            </a:r>
            <a:r>
              <a:rPr lang="it-IT" dirty="0"/>
              <a:t> </a:t>
            </a:r>
            <a:r>
              <a:rPr lang="it-IT" dirty="0" err="1"/>
              <a:t>sghted</a:t>
            </a:r>
            <a:r>
              <a:rPr lang="it-IT" dirty="0"/>
              <a:t> more offshore </a:t>
            </a:r>
            <a:r>
              <a:rPr lang="it-IT" dirty="0" err="1"/>
              <a:t>than</a:t>
            </a:r>
            <a:r>
              <a:rPr lang="it-IT" dirty="0"/>
              <a:t> </a:t>
            </a:r>
            <a:r>
              <a:rPr lang="it-IT" dirty="0" err="1"/>
              <a:t>originally</a:t>
            </a:r>
            <a:r>
              <a:rPr lang="it-IT" dirty="0"/>
              <a:t> </a:t>
            </a:r>
            <a:r>
              <a:rPr lang="it-IT" dirty="0" err="1"/>
              <a:t>expected</a:t>
            </a:r>
            <a:r>
              <a:rPr lang="it-IT" dirty="0"/>
              <a:t> for a </a:t>
            </a:r>
            <a:r>
              <a:rPr lang="it-IT" dirty="0" err="1"/>
              <a:t>species</a:t>
            </a:r>
            <a:r>
              <a:rPr lang="it-IT" dirty="0"/>
              <a:t> </a:t>
            </a:r>
            <a:r>
              <a:rPr lang="it-IT" dirty="0" err="1"/>
              <a:t>which</a:t>
            </a:r>
            <a:r>
              <a:rPr lang="it-IT" dirty="0"/>
              <a:t> </a:t>
            </a:r>
            <a:r>
              <a:rPr lang="it-IT" dirty="0" err="1"/>
              <a:t>prefers</a:t>
            </a:r>
            <a:r>
              <a:rPr lang="it-IT" dirty="0"/>
              <a:t> </a:t>
            </a:r>
            <a:r>
              <a:rPr lang="it-IT" dirty="0" err="1"/>
              <a:t>slope</a:t>
            </a:r>
            <a:r>
              <a:rPr lang="it-IT" dirty="0"/>
              <a:t> </a:t>
            </a:r>
            <a:r>
              <a:rPr lang="it-IT" dirty="0" err="1"/>
              <a:t>areas</a:t>
            </a:r>
            <a:r>
              <a:rPr lang="it-IT" dirty="0"/>
              <a:t>. </a:t>
            </a:r>
            <a:r>
              <a:rPr lang="it-IT" dirty="0" err="1"/>
              <a:t>Pilot</a:t>
            </a:r>
            <a:r>
              <a:rPr lang="it-IT" dirty="0"/>
              <a:t> </a:t>
            </a:r>
            <a:r>
              <a:rPr lang="it-IT" dirty="0" err="1"/>
              <a:t>whales</a:t>
            </a:r>
            <a:r>
              <a:rPr lang="it-IT" dirty="0"/>
              <a:t> </a:t>
            </a:r>
            <a:r>
              <a:rPr lang="it-IT" dirty="0" err="1"/>
              <a:t>have</a:t>
            </a:r>
            <a:r>
              <a:rPr lang="it-IT" dirty="0"/>
              <a:t> </a:t>
            </a:r>
            <a:r>
              <a:rPr lang="it-IT" dirty="0" err="1"/>
              <a:t>been</a:t>
            </a:r>
            <a:r>
              <a:rPr lang="it-IT" dirty="0"/>
              <a:t> </a:t>
            </a:r>
            <a:r>
              <a:rPr lang="it-IT" dirty="0" err="1"/>
              <a:t>observed</a:t>
            </a:r>
            <a:r>
              <a:rPr lang="it-IT" dirty="0"/>
              <a:t> </a:t>
            </a:r>
            <a:r>
              <a:rPr lang="it-IT" dirty="0" err="1"/>
              <a:t>all</a:t>
            </a:r>
            <a:r>
              <a:rPr lang="it-IT" dirty="0"/>
              <a:t> </a:t>
            </a:r>
            <a:r>
              <a:rPr lang="it-IT" dirty="0" err="1"/>
              <a:t>along</a:t>
            </a:r>
            <a:r>
              <a:rPr lang="it-IT" dirty="0"/>
              <a:t> the Western </a:t>
            </a:r>
            <a:r>
              <a:rPr lang="it-IT" dirty="0" err="1"/>
              <a:t>Mediterranean</a:t>
            </a:r>
            <a:r>
              <a:rPr lang="it-IT" dirty="0"/>
              <a:t>, more in the </a:t>
            </a:r>
            <a:r>
              <a:rPr lang="it-IT" dirty="0" err="1"/>
              <a:t>northern</a:t>
            </a:r>
            <a:r>
              <a:rPr lang="it-IT" dirty="0"/>
              <a:t> </a:t>
            </a:r>
            <a:r>
              <a:rPr lang="it-IT" dirty="0" err="1"/>
              <a:t>portion</a:t>
            </a:r>
            <a:r>
              <a:rPr lang="it-IT" dirty="0"/>
              <a:t>, </a:t>
            </a:r>
            <a:r>
              <a:rPr lang="it-IT" dirty="0" err="1"/>
              <a:t>while</a:t>
            </a:r>
            <a:r>
              <a:rPr lang="it-IT" dirty="0"/>
              <a:t> </a:t>
            </a:r>
            <a:r>
              <a:rPr lang="it-IT" dirty="0" err="1"/>
              <a:t>Cuvier’s</a:t>
            </a:r>
            <a:r>
              <a:rPr lang="it-IT" dirty="0"/>
              <a:t> </a:t>
            </a:r>
            <a:r>
              <a:rPr lang="it-IT" dirty="0" err="1"/>
              <a:t>beaked</a:t>
            </a:r>
            <a:r>
              <a:rPr lang="it-IT" dirty="0"/>
              <a:t> </a:t>
            </a:r>
            <a:r>
              <a:rPr lang="it-IT" dirty="0" err="1"/>
              <a:t>whales</a:t>
            </a:r>
            <a:r>
              <a:rPr lang="it-IT" dirty="0"/>
              <a:t> </a:t>
            </a:r>
            <a:r>
              <a:rPr lang="it-IT" dirty="0" err="1"/>
              <a:t>have</a:t>
            </a:r>
            <a:r>
              <a:rPr lang="it-IT" dirty="0"/>
              <a:t> </a:t>
            </a:r>
            <a:r>
              <a:rPr lang="it-IT" dirty="0" err="1"/>
              <a:t>been</a:t>
            </a:r>
            <a:r>
              <a:rPr lang="it-IT" dirty="0"/>
              <a:t> </a:t>
            </a:r>
            <a:r>
              <a:rPr lang="it-IT" dirty="0" err="1"/>
              <a:t>mostly</a:t>
            </a:r>
            <a:r>
              <a:rPr lang="it-IT" dirty="0"/>
              <a:t> </a:t>
            </a:r>
            <a:r>
              <a:rPr lang="it-IT" dirty="0" err="1"/>
              <a:t>sighted</a:t>
            </a:r>
            <a:r>
              <a:rPr lang="it-IT" dirty="0"/>
              <a:t> in canyon </a:t>
            </a:r>
            <a:r>
              <a:rPr lang="it-IT" dirty="0" err="1"/>
              <a:t>areas</a:t>
            </a:r>
            <a:r>
              <a:rPr lang="it-IT" dirty="0"/>
              <a:t>, </a:t>
            </a:r>
            <a:r>
              <a:rPr lang="it-IT" dirty="0" err="1"/>
              <a:t>as</a:t>
            </a:r>
            <a:r>
              <a:rPr lang="it-IT" dirty="0"/>
              <a:t> </a:t>
            </a:r>
            <a:r>
              <a:rPr lang="it-IT" dirty="0" err="1"/>
              <a:t>expecyed</a:t>
            </a:r>
            <a:r>
              <a:rPr lang="it-IT" dirty="0"/>
              <a:t>.</a:t>
            </a:r>
          </a:p>
        </p:txBody>
      </p:sp>
      <p:sp>
        <p:nvSpPr>
          <p:cNvPr id="4" name="Segnaposto numero diapositiva 3"/>
          <p:cNvSpPr>
            <a:spLocks noGrp="1"/>
          </p:cNvSpPr>
          <p:nvPr>
            <p:ph type="sldNum" sz="quarter" idx="10"/>
          </p:nvPr>
        </p:nvSpPr>
        <p:spPr/>
        <p:txBody>
          <a:bodyPr/>
          <a:lstStyle/>
          <a:p>
            <a:fld id="{5DE3F28D-273B-49D7-BB83-78EA0C4E3E38}" type="slidenum">
              <a:rPr lang="it-IT" smtClean="0"/>
              <a:t>14</a:t>
            </a:fld>
            <a:endParaRPr lang="it-IT"/>
          </a:p>
        </p:txBody>
      </p:sp>
    </p:spTree>
    <p:extLst>
      <p:ext uri="{BB962C8B-B14F-4D97-AF65-F5344CB8AC3E}">
        <p14:creationId xmlns:p14="http://schemas.microsoft.com/office/powerpoint/2010/main" val="15113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Common </a:t>
            </a:r>
            <a:r>
              <a:rPr lang="it-IT" dirty="0" err="1"/>
              <a:t>dolphins</a:t>
            </a:r>
            <a:r>
              <a:rPr lang="it-IT" baseline="0" dirty="0"/>
              <a:t> </a:t>
            </a:r>
            <a:r>
              <a:rPr lang="it-IT" baseline="0" dirty="0" err="1"/>
              <a:t>have</a:t>
            </a:r>
            <a:r>
              <a:rPr lang="it-IT" baseline="0" dirty="0"/>
              <a:t> </a:t>
            </a:r>
            <a:r>
              <a:rPr lang="it-IT" baseline="0" dirty="0" err="1"/>
              <a:t>been</a:t>
            </a:r>
            <a:r>
              <a:rPr lang="it-IT" baseline="0" dirty="0"/>
              <a:t> </a:t>
            </a:r>
            <a:r>
              <a:rPr lang="it-IT" baseline="0" dirty="0" err="1"/>
              <a:t>mostrly</a:t>
            </a:r>
            <a:r>
              <a:rPr lang="it-IT" baseline="0" dirty="0"/>
              <a:t> </a:t>
            </a:r>
            <a:r>
              <a:rPr lang="it-IT" baseline="0" dirty="0" err="1"/>
              <a:t>sighted</a:t>
            </a:r>
            <a:r>
              <a:rPr lang="it-IT" baseline="0" dirty="0"/>
              <a:t> in the Western </a:t>
            </a:r>
            <a:r>
              <a:rPr lang="it-IT" baseline="0" dirty="0" err="1"/>
              <a:t>portion</a:t>
            </a:r>
            <a:r>
              <a:rPr lang="it-IT" baseline="0" dirty="0"/>
              <a:t> of the </a:t>
            </a:r>
            <a:r>
              <a:rPr lang="it-IT" baseline="0" dirty="0" err="1"/>
              <a:t>Basin</a:t>
            </a:r>
            <a:r>
              <a:rPr lang="it-IT" baseline="0" dirty="0"/>
              <a:t> and in the </a:t>
            </a:r>
            <a:r>
              <a:rPr lang="it-IT" baseline="0" dirty="0" err="1"/>
              <a:t>Strait</a:t>
            </a:r>
            <a:r>
              <a:rPr lang="it-IT" baseline="0" dirty="0"/>
              <a:t> of </a:t>
            </a:r>
            <a:r>
              <a:rPr lang="it-IT" baseline="0" dirty="0" err="1"/>
              <a:t>Sicily</a:t>
            </a:r>
            <a:r>
              <a:rPr lang="it-IT" baseline="0" dirty="0"/>
              <a:t>. </a:t>
            </a:r>
            <a:r>
              <a:rPr lang="it-IT" baseline="0" dirty="0" err="1"/>
              <a:t>Bottlenose</a:t>
            </a:r>
            <a:r>
              <a:rPr lang="it-IT" baseline="0" dirty="0"/>
              <a:t> </a:t>
            </a:r>
            <a:r>
              <a:rPr lang="it-IT" baseline="0" dirty="0" err="1"/>
              <a:t>dolphins</a:t>
            </a:r>
            <a:r>
              <a:rPr lang="it-IT" baseline="0" dirty="0"/>
              <a:t> </a:t>
            </a:r>
            <a:r>
              <a:rPr lang="it-IT" baseline="0" dirty="0" err="1"/>
              <a:t>appear</a:t>
            </a:r>
            <a:r>
              <a:rPr lang="it-IT" baseline="0" dirty="0"/>
              <a:t> to be </a:t>
            </a:r>
            <a:r>
              <a:rPr lang="it-IT" baseline="0" dirty="0" err="1"/>
              <a:t>very</a:t>
            </a:r>
            <a:r>
              <a:rPr lang="it-IT" baseline="0" dirty="0"/>
              <a:t> common in the </a:t>
            </a:r>
            <a:r>
              <a:rPr lang="it-IT" baseline="0" dirty="0" err="1"/>
              <a:t>northern</a:t>
            </a:r>
            <a:r>
              <a:rPr lang="it-IT" baseline="0" dirty="0"/>
              <a:t> </a:t>
            </a:r>
            <a:r>
              <a:rPr lang="it-IT" baseline="0" dirty="0" err="1"/>
              <a:t>portion</a:t>
            </a:r>
            <a:r>
              <a:rPr lang="it-IT" baseline="0" dirty="0"/>
              <a:t> of the </a:t>
            </a:r>
            <a:r>
              <a:rPr lang="it-IT" baseline="0" dirty="0" err="1"/>
              <a:t>Adriatic</a:t>
            </a:r>
            <a:r>
              <a:rPr lang="it-IT" baseline="0" dirty="0"/>
              <a:t> Sea, in the </a:t>
            </a:r>
            <a:r>
              <a:rPr lang="it-IT" baseline="0" dirty="0" err="1"/>
              <a:t>Strait</a:t>
            </a:r>
            <a:r>
              <a:rPr lang="it-IT" baseline="0" dirty="0"/>
              <a:t> of </a:t>
            </a:r>
            <a:r>
              <a:rPr lang="it-IT" baseline="0" dirty="0" err="1"/>
              <a:t>Sicily</a:t>
            </a:r>
            <a:r>
              <a:rPr lang="it-IT" baseline="0" dirty="0"/>
              <a:t> and </a:t>
            </a:r>
            <a:r>
              <a:rPr lang="it-IT" baseline="0" dirty="0" err="1"/>
              <a:t>along</a:t>
            </a:r>
            <a:r>
              <a:rPr lang="it-IT" baseline="0" dirty="0"/>
              <a:t> the </a:t>
            </a:r>
            <a:r>
              <a:rPr lang="it-IT" baseline="0" dirty="0" err="1"/>
              <a:t>coast</a:t>
            </a:r>
            <a:r>
              <a:rPr lang="it-IT" baseline="0" dirty="0"/>
              <a:t>, with some </a:t>
            </a:r>
            <a:r>
              <a:rPr lang="it-IT" baseline="0" dirty="0" err="1"/>
              <a:t>sighting</a:t>
            </a:r>
            <a:r>
              <a:rPr lang="it-IT" baseline="0" dirty="0"/>
              <a:t> more offshore. </a:t>
            </a:r>
            <a:r>
              <a:rPr lang="it-IT" baseline="0" dirty="0" err="1"/>
              <a:t>Striped</a:t>
            </a:r>
            <a:r>
              <a:rPr lang="it-IT" baseline="0" dirty="0"/>
              <a:t> </a:t>
            </a:r>
            <a:r>
              <a:rPr lang="it-IT" baseline="0" dirty="0" err="1"/>
              <a:t>dolphins</a:t>
            </a:r>
            <a:r>
              <a:rPr lang="it-IT" baseline="0" dirty="0"/>
              <a:t> are </a:t>
            </a:r>
            <a:r>
              <a:rPr lang="it-IT" baseline="0" dirty="0" err="1"/>
              <a:t>mostly</a:t>
            </a:r>
            <a:r>
              <a:rPr lang="it-IT" baseline="0" dirty="0"/>
              <a:t> </a:t>
            </a:r>
            <a:r>
              <a:rPr lang="it-IT" baseline="0" dirty="0" err="1"/>
              <a:t>distributed</a:t>
            </a:r>
            <a:r>
              <a:rPr lang="it-IT" baseline="0" dirty="0"/>
              <a:t> in the offshore </a:t>
            </a:r>
            <a:r>
              <a:rPr lang="it-IT" baseline="0" dirty="0" err="1"/>
              <a:t>waters</a:t>
            </a:r>
            <a:r>
              <a:rPr lang="it-IT" baseline="0" dirty="0"/>
              <a:t> and </a:t>
            </a:r>
            <a:r>
              <a:rPr lang="it-IT" baseline="0" dirty="0" err="1"/>
              <a:t>appear</a:t>
            </a:r>
            <a:r>
              <a:rPr lang="it-IT" baseline="0" dirty="0"/>
              <a:t> to be the </a:t>
            </a:r>
            <a:r>
              <a:rPr lang="it-IT" baseline="0" dirty="0" err="1"/>
              <a:t>most</a:t>
            </a:r>
            <a:r>
              <a:rPr lang="it-IT" baseline="0" dirty="0"/>
              <a:t> </a:t>
            </a:r>
            <a:r>
              <a:rPr lang="it-IT" baseline="0" dirty="0" err="1"/>
              <a:t>abundant</a:t>
            </a:r>
            <a:r>
              <a:rPr lang="it-IT" baseline="0" dirty="0"/>
              <a:t> </a:t>
            </a:r>
            <a:r>
              <a:rPr lang="it-IT" baseline="0" dirty="0" err="1"/>
              <a:t>species</a:t>
            </a:r>
            <a:r>
              <a:rPr lang="it-IT" baseline="0" dirty="0"/>
              <a:t>.</a:t>
            </a:r>
            <a:endParaRPr lang="it-IT" dirty="0"/>
          </a:p>
        </p:txBody>
      </p:sp>
      <p:sp>
        <p:nvSpPr>
          <p:cNvPr id="4" name="Segnaposto numero diapositiva 3"/>
          <p:cNvSpPr>
            <a:spLocks noGrp="1"/>
          </p:cNvSpPr>
          <p:nvPr>
            <p:ph type="sldNum" sz="quarter" idx="10"/>
          </p:nvPr>
        </p:nvSpPr>
        <p:spPr/>
        <p:txBody>
          <a:bodyPr/>
          <a:lstStyle/>
          <a:p>
            <a:fld id="{5DE3F28D-273B-49D7-BB83-78EA0C4E3E38}" type="slidenum">
              <a:rPr lang="it-IT" smtClean="0"/>
              <a:t>15</a:t>
            </a:fld>
            <a:endParaRPr lang="it-IT"/>
          </a:p>
        </p:txBody>
      </p:sp>
    </p:spTree>
    <p:extLst>
      <p:ext uri="{BB962C8B-B14F-4D97-AF65-F5344CB8AC3E}">
        <p14:creationId xmlns:p14="http://schemas.microsoft.com/office/powerpoint/2010/main" val="115480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a:t>Large marine megafauna</a:t>
            </a:r>
            <a:r>
              <a:rPr lang="en-GB" baseline="0" noProof="0" dirty="0"/>
              <a:t> has been regularly observed during the flights, with a predominance of turtles, Atlantic sun fish and giant devil rays, confirming how these species are </a:t>
            </a:r>
            <a:r>
              <a:rPr lang="en-GB" baseline="0" noProof="0" dirty="0" err="1"/>
              <a:t>frequesnt</a:t>
            </a:r>
            <a:r>
              <a:rPr lang="en-GB" baseline="0" noProof="0" dirty="0"/>
              <a:t> and abundant throughout the Mediterranean Basin.</a:t>
            </a:r>
            <a:endParaRPr lang="en-GB" noProof="0" dirty="0"/>
          </a:p>
        </p:txBody>
      </p:sp>
      <p:sp>
        <p:nvSpPr>
          <p:cNvPr id="4" name="Segnaposto numero diapositiva 3"/>
          <p:cNvSpPr>
            <a:spLocks noGrp="1"/>
          </p:cNvSpPr>
          <p:nvPr>
            <p:ph type="sldNum" sz="quarter" idx="10"/>
          </p:nvPr>
        </p:nvSpPr>
        <p:spPr/>
        <p:txBody>
          <a:bodyPr/>
          <a:lstStyle/>
          <a:p>
            <a:fld id="{5DE3F28D-273B-49D7-BB83-78EA0C4E3E38}" type="slidenum">
              <a:rPr lang="it-IT" smtClean="0"/>
              <a:t>16</a:t>
            </a:fld>
            <a:endParaRPr lang="it-IT"/>
          </a:p>
        </p:txBody>
      </p:sp>
    </p:spTree>
    <p:extLst>
      <p:ext uri="{BB962C8B-B14F-4D97-AF65-F5344CB8AC3E}">
        <p14:creationId xmlns:p14="http://schemas.microsoft.com/office/powerpoint/2010/main" val="313017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MC"/>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MC"/>
          </a:p>
        </p:txBody>
      </p:sp>
      <p:sp>
        <p:nvSpPr>
          <p:cNvPr id="4" name="Espace réservé de la date 3"/>
          <p:cNvSpPr>
            <a:spLocks noGrp="1"/>
          </p:cNvSpPr>
          <p:nvPr>
            <p:ph type="dt" sz="half" idx="10"/>
          </p:nvPr>
        </p:nvSpPr>
        <p:spPr/>
        <p:txBody>
          <a:bodyPr/>
          <a:lstStyle>
            <a:lvl1pPr>
              <a:defRPr/>
            </a:lvl1pPr>
          </a:lstStyle>
          <a:p>
            <a:pPr>
              <a:defRPr/>
            </a:pPr>
            <a:fld id="{43A27B4C-8E57-4E9C-983B-8A726AAE4471}" type="datetimeFigureOut">
              <a:rPr lang="fr-MC">
                <a:solidFill>
                  <a:prstClr val="black">
                    <a:tint val="75000"/>
                  </a:prstClr>
                </a:solidFill>
              </a:rPr>
              <a:pPr>
                <a:defRPr/>
              </a:pPr>
              <a:t>05/04/2019</a:t>
            </a:fld>
            <a:endParaRPr lang="fr-MC">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D10C081-62CB-449E-9296-915241C52EAD}" type="slidenum">
              <a:rPr lang="fr-MC" altLang="fr-FR"/>
              <a:pPr>
                <a:defRPr/>
              </a:pPr>
              <a:t>‹N°›</a:t>
            </a:fld>
            <a:endParaRPr lang="fr-MC" altLang="fr-FR"/>
          </a:p>
        </p:txBody>
      </p:sp>
    </p:spTree>
    <p:extLst>
      <p:ext uri="{BB962C8B-B14F-4D97-AF65-F5344CB8AC3E}">
        <p14:creationId xmlns:p14="http://schemas.microsoft.com/office/powerpoint/2010/main" val="423311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e la date 3"/>
          <p:cNvSpPr>
            <a:spLocks noGrp="1"/>
          </p:cNvSpPr>
          <p:nvPr>
            <p:ph type="dt" sz="half" idx="10"/>
          </p:nvPr>
        </p:nvSpPr>
        <p:spPr/>
        <p:txBody>
          <a:bodyPr/>
          <a:lstStyle>
            <a:lvl1pPr>
              <a:defRPr/>
            </a:lvl1pPr>
          </a:lstStyle>
          <a:p>
            <a:pPr>
              <a:defRPr/>
            </a:pPr>
            <a:fld id="{646123FF-D6AF-4B25-AEDA-47403D5A33BD}" type="datetimeFigureOut">
              <a:rPr lang="fr-MC">
                <a:solidFill>
                  <a:prstClr val="black">
                    <a:tint val="75000"/>
                  </a:prstClr>
                </a:solidFill>
              </a:rPr>
              <a:pPr>
                <a:defRPr/>
              </a:pPr>
              <a:t>05/04/2019</a:t>
            </a:fld>
            <a:endParaRPr lang="fr-MC">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5E62A52-C390-4E8E-A69D-7742A72DBD31}" type="slidenum">
              <a:rPr lang="fr-MC" altLang="fr-FR"/>
              <a:pPr>
                <a:defRPr/>
              </a:pPr>
              <a:t>‹N°›</a:t>
            </a:fld>
            <a:endParaRPr lang="fr-MC" altLang="fr-FR"/>
          </a:p>
        </p:txBody>
      </p:sp>
    </p:spTree>
    <p:extLst>
      <p:ext uri="{BB962C8B-B14F-4D97-AF65-F5344CB8AC3E}">
        <p14:creationId xmlns:p14="http://schemas.microsoft.com/office/powerpoint/2010/main" val="49025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MC"/>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e la date 3"/>
          <p:cNvSpPr>
            <a:spLocks noGrp="1"/>
          </p:cNvSpPr>
          <p:nvPr>
            <p:ph type="dt" sz="half" idx="10"/>
          </p:nvPr>
        </p:nvSpPr>
        <p:spPr/>
        <p:txBody>
          <a:bodyPr/>
          <a:lstStyle>
            <a:lvl1pPr>
              <a:defRPr/>
            </a:lvl1pPr>
          </a:lstStyle>
          <a:p>
            <a:pPr>
              <a:defRPr/>
            </a:pPr>
            <a:fld id="{B6AA412D-1BF3-486B-B4F7-8D6732D79BF1}" type="datetimeFigureOut">
              <a:rPr lang="fr-MC">
                <a:solidFill>
                  <a:prstClr val="black">
                    <a:tint val="75000"/>
                  </a:prstClr>
                </a:solidFill>
              </a:rPr>
              <a:pPr>
                <a:defRPr/>
              </a:pPr>
              <a:t>05/04/2019</a:t>
            </a:fld>
            <a:endParaRPr lang="fr-MC">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75A4906-380B-4B58-A1BE-957D60AB23A5}" type="slidenum">
              <a:rPr lang="fr-MC" altLang="fr-FR"/>
              <a:pPr>
                <a:defRPr/>
              </a:pPr>
              <a:t>‹N°›</a:t>
            </a:fld>
            <a:endParaRPr lang="fr-MC" altLang="fr-FR"/>
          </a:p>
        </p:txBody>
      </p:sp>
    </p:spTree>
    <p:extLst>
      <p:ext uri="{BB962C8B-B14F-4D97-AF65-F5344CB8AC3E}">
        <p14:creationId xmlns:p14="http://schemas.microsoft.com/office/powerpoint/2010/main" val="189871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MC"/>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MC"/>
          </a:p>
        </p:txBody>
      </p:sp>
      <p:sp>
        <p:nvSpPr>
          <p:cNvPr id="4" name="Espace réservé de la date 3"/>
          <p:cNvSpPr>
            <a:spLocks noGrp="1"/>
          </p:cNvSpPr>
          <p:nvPr>
            <p:ph type="dt" sz="half" idx="10"/>
          </p:nvPr>
        </p:nvSpPr>
        <p:spPr/>
        <p:txBody>
          <a:bodyPr/>
          <a:lstStyle>
            <a:lvl1pPr>
              <a:defRPr/>
            </a:lvl1pPr>
          </a:lstStyle>
          <a:p>
            <a:pPr>
              <a:defRPr/>
            </a:pPr>
            <a:fld id="{B212E69C-33A0-4F2A-9145-53C29839A50B}" type="datetimeFigureOut">
              <a:rPr lang="fr-MC"/>
              <a:pPr>
                <a:defRPr/>
              </a:pPr>
              <a:t>05/04/2019</a:t>
            </a:fld>
            <a:endParaRPr lang="fr-MC"/>
          </a:p>
        </p:txBody>
      </p:sp>
      <p:sp>
        <p:nvSpPr>
          <p:cNvPr id="5" name="Espace réservé du pied de page 4"/>
          <p:cNvSpPr>
            <a:spLocks noGrp="1"/>
          </p:cNvSpPr>
          <p:nvPr>
            <p:ph type="ftr" sz="quarter" idx="11"/>
          </p:nvPr>
        </p:nvSpPr>
        <p:spPr/>
        <p:txBody>
          <a:bodyPr/>
          <a:lstStyle>
            <a:lvl1pPr>
              <a:defRPr/>
            </a:lvl1pPr>
          </a:lstStyle>
          <a:p>
            <a:pPr>
              <a:defRPr/>
            </a:pPr>
            <a:endParaRPr lang="fr-MC"/>
          </a:p>
        </p:txBody>
      </p:sp>
      <p:sp>
        <p:nvSpPr>
          <p:cNvPr id="6" name="Espace réservé du numéro de diapositive 5"/>
          <p:cNvSpPr>
            <a:spLocks noGrp="1"/>
          </p:cNvSpPr>
          <p:nvPr>
            <p:ph type="sldNum" sz="quarter" idx="12"/>
          </p:nvPr>
        </p:nvSpPr>
        <p:spPr/>
        <p:txBody>
          <a:bodyPr/>
          <a:lstStyle>
            <a:lvl1pPr>
              <a:defRPr/>
            </a:lvl1pPr>
          </a:lstStyle>
          <a:p>
            <a:fld id="{6705D570-5B53-46D9-975C-F1B6C6AC839E}" type="slidenum">
              <a:rPr lang="fr-MC" altLang="fr-FR"/>
              <a:pPr/>
              <a:t>‹N°›</a:t>
            </a:fld>
            <a:endParaRPr lang="fr-MC" altLang="fr-FR"/>
          </a:p>
        </p:txBody>
      </p:sp>
    </p:spTree>
    <p:extLst>
      <p:ext uri="{BB962C8B-B14F-4D97-AF65-F5344CB8AC3E}">
        <p14:creationId xmlns:p14="http://schemas.microsoft.com/office/powerpoint/2010/main" val="2996709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e la date 3"/>
          <p:cNvSpPr>
            <a:spLocks noGrp="1"/>
          </p:cNvSpPr>
          <p:nvPr>
            <p:ph type="dt" sz="half" idx="10"/>
          </p:nvPr>
        </p:nvSpPr>
        <p:spPr/>
        <p:txBody>
          <a:bodyPr/>
          <a:lstStyle>
            <a:lvl1pPr>
              <a:defRPr/>
            </a:lvl1pPr>
          </a:lstStyle>
          <a:p>
            <a:pPr>
              <a:defRPr/>
            </a:pPr>
            <a:fld id="{E526DC05-1DDA-481B-B2B1-4C57783C349D}" type="datetimeFigureOut">
              <a:rPr lang="fr-MC"/>
              <a:pPr>
                <a:defRPr/>
              </a:pPr>
              <a:t>05/04/2019</a:t>
            </a:fld>
            <a:endParaRPr lang="fr-MC"/>
          </a:p>
        </p:txBody>
      </p:sp>
      <p:sp>
        <p:nvSpPr>
          <p:cNvPr id="5" name="Espace réservé du pied de page 4"/>
          <p:cNvSpPr>
            <a:spLocks noGrp="1"/>
          </p:cNvSpPr>
          <p:nvPr>
            <p:ph type="ftr" sz="quarter" idx="11"/>
          </p:nvPr>
        </p:nvSpPr>
        <p:spPr/>
        <p:txBody>
          <a:bodyPr/>
          <a:lstStyle>
            <a:lvl1pPr>
              <a:defRPr/>
            </a:lvl1pPr>
          </a:lstStyle>
          <a:p>
            <a:pPr>
              <a:defRPr/>
            </a:pPr>
            <a:endParaRPr lang="fr-MC"/>
          </a:p>
        </p:txBody>
      </p:sp>
      <p:sp>
        <p:nvSpPr>
          <p:cNvPr id="6" name="Espace réservé du numéro de diapositive 5"/>
          <p:cNvSpPr>
            <a:spLocks noGrp="1"/>
          </p:cNvSpPr>
          <p:nvPr>
            <p:ph type="sldNum" sz="quarter" idx="12"/>
          </p:nvPr>
        </p:nvSpPr>
        <p:spPr/>
        <p:txBody>
          <a:bodyPr/>
          <a:lstStyle>
            <a:lvl1pPr>
              <a:defRPr/>
            </a:lvl1pPr>
          </a:lstStyle>
          <a:p>
            <a:fld id="{443BC44F-ADC6-46B8-8FB9-F14A034FF98A}" type="slidenum">
              <a:rPr lang="fr-MC" altLang="fr-FR"/>
              <a:pPr/>
              <a:t>‹N°›</a:t>
            </a:fld>
            <a:endParaRPr lang="fr-MC" altLang="fr-FR"/>
          </a:p>
        </p:txBody>
      </p:sp>
    </p:spTree>
    <p:extLst>
      <p:ext uri="{BB962C8B-B14F-4D97-AF65-F5344CB8AC3E}">
        <p14:creationId xmlns:p14="http://schemas.microsoft.com/office/powerpoint/2010/main" val="2566614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MC"/>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49189F0-E45E-44D7-B30B-F729298AD278}" type="datetimeFigureOut">
              <a:rPr lang="fr-MC"/>
              <a:pPr>
                <a:defRPr/>
              </a:pPr>
              <a:t>05/04/2019</a:t>
            </a:fld>
            <a:endParaRPr lang="fr-MC"/>
          </a:p>
        </p:txBody>
      </p:sp>
      <p:sp>
        <p:nvSpPr>
          <p:cNvPr id="5" name="Espace réservé du pied de page 4"/>
          <p:cNvSpPr>
            <a:spLocks noGrp="1"/>
          </p:cNvSpPr>
          <p:nvPr>
            <p:ph type="ftr" sz="quarter" idx="11"/>
          </p:nvPr>
        </p:nvSpPr>
        <p:spPr/>
        <p:txBody>
          <a:bodyPr/>
          <a:lstStyle>
            <a:lvl1pPr>
              <a:defRPr/>
            </a:lvl1pPr>
          </a:lstStyle>
          <a:p>
            <a:pPr>
              <a:defRPr/>
            </a:pPr>
            <a:endParaRPr lang="fr-MC"/>
          </a:p>
        </p:txBody>
      </p:sp>
      <p:sp>
        <p:nvSpPr>
          <p:cNvPr id="6" name="Espace réservé du numéro de diapositive 5"/>
          <p:cNvSpPr>
            <a:spLocks noGrp="1"/>
          </p:cNvSpPr>
          <p:nvPr>
            <p:ph type="sldNum" sz="quarter" idx="12"/>
          </p:nvPr>
        </p:nvSpPr>
        <p:spPr/>
        <p:txBody>
          <a:bodyPr/>
          <a:lstStyle>
            <a:lvl1pPr>
              <a:defRPr/>
            </a:lvl1pPr>
          </a:lstStyle>
          <a:p>
            <a:fld id="{CD13AE11-8D8B-4F40-B51B-00F181789A70}" type="slidenum">
              <a:rPr lang="fr-MC" altLang="fr-FR"/>
              <a:pPr/>
              <a:t>‹N°›</a:t>
            </a:fld>
            <a:endParaRPr lang="fr-MC" altLang="fr-FR"/>
          </a:p>
        </p:txBody>
      </p:sp>
    </p:spTree>
    <p:extLst>
      <p:ext uri="{BB962C8B-B14F-4D97-AF65-F5344CB8AC3E}">
        <p14:creationId xmlns:p14="http://schemas.microsoft.com/office/powerpoint/2010/main" val="212630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5" name="Espace réservé de la date 3"/>
          <p:cNvSpPr>
            <a:spLocks noGrp="1"/>
          </p:cNvSpPr>
          <p:nvPr>
            <p:ph type="dt" sz="half" idx="10"/>
          </p:nvPr>
        </p:nvSpPr>
        <p:spPr/>
        <p:txBody>
          <a:bodyPr/>
          <a:lstStyle>
            <a:lvl1pPr>
              <a:defRPr/>
            </a:lvl1pPr>
          </a:lstStyle>
          <a:p>
            <a:pPr>
              <a:defRPr/>
            </a:pPr>
            <a:fld id="{FDA645B3-74EE-492F-B64B-5FD87146A389}" type="datetimeFigureOut">
              <a:rPr lang="fr-MC"/>
              <a:pPr>
                <a:defRPr/>
              </a:pPr>
              <a:t>05/04/2019</a:t>
            </a:fld>
            <a:endParaRPr lang="fr-MC"/>
          </a:p>
        </p:txBody>
      </p:sp>
      <p:sp>
        <p:nvSpPr>
          <p:cNvPr id="6" name="Espace réservé du pied de page 4"/>
          <p:cNvSpPr>
            <a:spLocks noGrp="1"/>
          </p:cNvSpPr>
          <p:nvPr>
            <p:ph type="ftr" sz="quarter" idx="11"/>
          </p:nvPr>
        </p:nvSpPr>
        <p:spPr/>
        <p:txBody>
          <a:bodyPr/>
          <a:lstStyle>
            <a:lvl1pPr>
              <a:defRPr/>
            </a:lvl1pPr>
          </a:lstStyle>
          <a:p>
            <a:pPr>
              <a:defRPr/>
            </a:pPr>
            <a:endParaRPr lang="fr-MC"/>
          </a:p>
        </p:txBody>
      </p:sp>
      <p:sp>
        <p:nvSpPr>
          <p:cNvPr id="7" name="Espace réservé du numéro de diapositive 5"/>
          <p:cNvSpPr>
            <a:spLocks noGrp="1"/>
          </p:cNvSpPr>
          <p:nvPr>
            <p:ph type="sldNum" sz="quarter" idx="12"/>
          </p:nvPr>
        </p:nvSpPr>
        <p:spPr/>
        <p:txBody>
          <a:bodyPr/>
          <a:lstStyle>
            <a:lvl1pPr>
              <a:defRPr/>
            </a:lvl1pPr>
          </a:lstStyle>
          <a:p>
            <a:fld id="{6208B766-B69C-4875-B475-2AF7E3323577}" type="slidenum">
              <a:rPr lang="fr-MC" altLang="fr-FR"/>
              <a:pPr/>
              <a:t>‹N°›</a:t>
            </a:fld>
            <a:endParaRPr lang="fr-MC" altLang="fr-FR"/>
          </a:p>
        </p:txBody>
      </p:sp>
    </p:spTree>
    <p:extLst>
      <p:ext uri="{BB962C8B-B14F-4D97-AF65-F5344CB8AC3E}">
        <p14:creationId xmlns:p14="http://schemas.microsoft.com/office/powerpoint/2010/main" val="3095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MC"/>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7" name="Espace réservé de la date 3"/>
          <p:cNvSpPr>
            <a:spLocks noGrp="1"/>
          </p:cNvSpPr>
          <p:nvPr>
            <p:ph type="dt" sz="half" idx="10"/>
          </p:nvPr>
        </p:nvSpPr>
        <p:spPr/>
        <p:txBody>
          <a:bodyPr/>
          <a:lstStyle>
            <a:lvl1pPr>
              <a:defRPr/>
            </a:lvl1pPr>
          </a:lstStyle>
          <a:p>
            <a:pPr>
              <a:defRPr/>
            </a:pPr>
            <a:fld id="{AE9A5523-6F1F-4A64-A2EB-2AAADCC13E81}" type="datetimeFigureOut">
              <a:rPr lang="fr-MC"/>
              <a:pPr>
                <a:defRPr/>
              </a:pPr>
              <a:t>05/04/2019</a:t>
            </a:fld>
            <a:endParaRPr lang="fr-MC"/>
          </a:p>
        </p:txBody>
      </p:sp>
      <p:sp>
        <p:nvSpPr>
          <p:cNvPr id="8" name="Espace réservé du pied de page 4"/>
          <p:cNvSpPr>
            <a:spLocks noGrp="1"/>
          </p:cNvSpPr>
          <p:nvPr>
            <p:ph type="ftr" sz="quarter" idx="11"/>
          </p:nvPr>
        </p:nvSpPr>
        <p:spPr/>
        <p:txBody>
          <a:bodyPr/>
          <a:lstStyle>
            <a:lvl1pPr>
              <a:defRPr/>
            </a:lvl1pPr>
          </a:lstStyle>
          <a:p>
            <a:pPr>
              <a:defRPr/>
            </a:pPr>
            <a:endParaRPr lang="fr-MC"/>
          </a:p>
        </p:txBody>
      </p:sp>
      <p:sp>
        <p:nvSpPr>
          <p:cNvPr id="9" name="Espace réservé du numéro de diapositive 5"/>
          <p:cNvSpPr>
            <a:spLocks noGrp="1"/>
          </p:cNvSpPr>
          <p:nvPr>
            <p:ph type="sldNum" sz="quarter" idx="12"/>
          </p:nvPr>
        </p:nvSpPr>
        <p:spPr/>
        <p:txBody>
          <a:bodyPr/>
          <a:lstStyle>
            <a:lvl1pPr>
              <a:defRPr/>
            </a:lvl1pPr>
          </a:lstStyle>
          <a:p>
            <a:fld id="{105946AC-E3C0-43B9-AD45-0C46CE04624D}" type="slidenum">
              <a:rPr lang="fr-MC" altLang="fr-FR"/>
              <a:pPr/>
              <a:t>‹N°›</a:t>
            </a:fld>
            <a:endParaRPr lang="fr-MC" altLang="fr-FR"/>
          </a:p>
        </p:txBody>
      </p:sp>
    </p:spTree>
    <p:extLst>
      <p:ext uri="{BB962C8B-B14F-4D97-AF65-F5344CB8AC3E}">
        <p14:creationId xmlns:p14="http://schemas.microsoft.com/office/powerpoint/2010/main" val="366928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e la date 3"/>
          <p:cNvSpPr>
            <a:spLocks noGrp="1"/>
          </p:cNvSpPr>
          <p:nvPr>
            <p:ph type="dt" sz="half" idx="10"/>
          </p:nvPr>
        </p:nvSpPr>
        <p:spPr/>
        <p:txBody>
          <a:bodyPr/>
          <a:lstStyle>
            <a:lvl1pPr>
              <a:defRPr/>
            </a:lvl1pPr>
          </a:lstStyle>
          <a:p>
            <a:pPr>
              <a:defRPr/>
            </a:pPr>
            <a:fld id="{89C11373-E70B-4C44-B36A-5E9476D412D7}" type="datetimeFigureOut">
              <a:rPr lang="fr-MC"/>
              <a:pPr>
                <a:defRPr/>
              </a:pPr>
              <a:t>05/04/2019</a:t>
            </a:fld>
            <a:endParaRPr lang="fr-MC"/>
          </a:p>
        </p:txBody>
      </p:sp>
      <p:sp>
        <p:nvSpPr>
          <p:cNvPr id="4" name="Espace réservé du pied de page 4"/>
          <p:cNvSpPr>
            <a:spLocks noGrp="1"/>
          </p:cNvSpPr>
          <p:nvPr>
            <p:ph type="ftr" sz="quarter" idx="11"/>
          </p:nvPr>
        </p:nvSpPr>
        <p:spPr/>
        <p:txBody>
          <a:bodyPr/>
          <a:lstStyle>
            <a:lvl1pPr>
              <a:defRPr/>
            </a:lvl1pPr>
          </a:lstStyle>
          <a:p>
            <a:pPr>
              <a:defRPr/>
            </a:pPr>
            <a:endParaRPr lang="fr-MC"/>
          </a:p>
        </p:txBody>
      </p:sp>
      <p:sp>
        <p:nvSpPr>
          <p:cNvPr id="5" name="Espace réservé du numéro de diapositive 5"/>
          <p:cNvSpPr>
            <a:spLocks noGrp="1"/>
          </p:cNvSpPr>
          <p:nvPr>
            <p:ph type="sldNum" sz="quarter" idx="12"/>
          </p:nvPr>
        </p:nvSpPr>
        <p:spPr/>
        <p:txBody>
          <a:bodyPr/>
          <a:lstStyle>
            <a:lvl1pPr>
              <a:defRPr/>
            </a:lvl1pPr>
          </a:lstStyle>
          <a:p>
            <a:fld id="{9025D7A4-CE2C-4B6C-9F9C-83D4C897A21E}" type="slidenum">
              <a:rPr lang="fr-MC" altLang="fr-FR"/>
              <a:pPr/>
              <a:t>‹N°›</a:t>
            </a:fld>
            <a:endParaRPr lang="fr-MC" altLang="fr-FR"/>
          </a:p>
        </p:txBody>
      </p:sp>
    </p:spTree>
    <p:extLst>
      <p:ext uri="{BB962C8B-B14F-4D97-AF65-F5344CB8AC3E}">
        <p14:creationId xmlns:p14="http://schemas.microsoft.com/office/powerpoint/2010/main" val="3813731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4110E31-5C3E-4AA6-B254-AB28AD85FF63}" type="datetimeFigureOut">
              <a:rPr lang="fr-MC"/>
              <a:pPr>
                <a:defRPr/>
              </a:pPr>
              <a:t>05/04/2019</a:t>
            </a:fld>
            <a:endParaRPr lang="fr-MC"/>
          </a:p>
        </p:txBody>
      </p:sp>
      <p:sp>
        <p:nvSpPr>
          <p:cNvPr id="3" name="Espace réservé du pied de page 4"/>
          <p:cNvSpPr>
            <a:spLocks noGrp="1"/>
          </p:cNvSpPr>
          <p:nvPr>
            <p:ph type="ftr" sz="quarter" idx="11"/>
          </p:nvPr>
        </p:nvSpPr>
        <p:spPr/>
        <p:txBody>
          <a:bodyPr/>
          <a:lstStyle>
            <a:lvl1pPr>
              <a:defRPr/>
            </a:lvl1pPr>
          </a:lstStyle>
          <a:p>
            <a:pPr>
              <a:defRPr/>
            </a:pPr>
            <a:endParaRPr lang="fr-MC"/>
          </a:p>
        </p:txBody>
      </p:sp>
      <p:sp>
        <p:nvSpPr>
          <p:cNvPr id="4" name="Espace réservé du numéro de diapositive 5"/>
          <p:cNvSpPr>
            <a:spLocks noGrp="1"/>
          </p:cNvSpPr>
          <p:nvPr>
            <p:ph type="sldNum" sz="quarter" idx="12"/>
          </p:nvPr>
        </p:nvSpPr>
        <p:spPr/>
        <p:txBody>
          <a:bodyPr/>
          <a:lstStyle>
            <a:lvl1pPr>
              <a:defRPr/>
            </a:lvl1pPr>
          </a:lstStyle>
          <a:p>
            <a:fld id="{4BB2A5F0-418F-4DB6-82B1-5572FCE3BB34}" type="slidenum">
              <a:rPr lang="fr-MC" altLang="fr-FR"/>
              <a:pPr/>
              <a:t>‹N°›</a:t>
            </a:fld>
            <a:endParaRPr lang="fr-MC" altLang="fr-FR"/>
          </a:p>
        </p:txBody>
      </p:sp>
    </p:spTree>
    <p:extLst>
      <p:ext uri="{BB962C8B-B14F-4D97-AF65-F5344CB8AC3E}">
        <p14:creationId xmlns:p14="http://schemas.microsoft.com/office/powerpoint/2010/main" val="1884132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MC"/>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A43CBA5-5506-4504-84C5-BB104F277EDB}" type="datetimeFigureOut">
              <a:rPr lang="fr-MC"/>
              <a:pPr>
                <a:defRPr/>
              </a:pPr>
              <a:t>05/04/2019</a:t>
            </a:fld>
            <a:endParaRPr lang="fr-MC"/>
          </a:p>
        </p:txBody>
      </p:sp>
      <p:sp>
        <p:nvSpPr>
          <p:cNvPr id="6" name="Espace réservé du pied de page 4"/>
          <p:cNvSpPr>
            <a:spLocks noGrp="1"/>
          </p:cNvSpPr>
          <p:nvPr>
            <p:ph type="ftr" sz="quarter" idx="11"/>
          </p:nvPr>
        </p:nvSpPr>
        <p:spPr/>
        <p:txBody>
          <a:bodyPr/>
          <a:lstStyle>
            <a:lvl1pPr>
              <a:defRPr/>
            </a:lvl1pPr>
          </a:lstStyle>
          <a:p>
            <a:pPr>
              <a:defRPr/>
            </a:pPr>
            <a:endParaRPr lang="fr-MC"/>
          </a:p>
        </p:txBody>
      </p:sp>
      <p:sp>
        <p:nvSpPr>
          <p:cNvPr id="7" name="Espace réservé du numéro de diapositive 5"/>
          <p:cNvSpPr>
            <a:spLocks noGrp="1"/>
          </p:cNvSpPr>
          <p:nvPr>
            <p:ph type="sldNum" sz="quarter" idx="12"/>
          </p:nvPr>
        </p:nvSpPr>
        <p:spPr/>
        <p:txBody>
          <a:bodyPr/>
          <a:lstStyle>
            <a:lvl1pPr>
              <a:defRPr/>
            </a:lvl1pPr>
          </a:lstStyle>
          <a:p>
            <a:fld id="{69B13363-80FC-405F-8AE2-4870BD26D642}" type="slidenum">
              <a:rPr lang="fr-MC" altLang="fr-FR"/>
              <a:pPr/>
              <a:t>‹N°›</a:t>
            </a:fld>
            <a:endParaRPr lang="fr-MC" altLang="fr-FR"/>
          </a:p>
        </p:txBody>
      </p:sp>
    </p:spTree>
    <p:extLst>
      <p:ext uri="{BB962C8B-B14F-4D97-AF65-F5344CB8AC3E}">
        <p14:creationId xmlns:p14="http://schemas.microsoft.com/office/powerpoint/2010/main" val="82179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e la date 3"/>
          <p:cNvSpPr>
            <a:spLocks noGrp="1"/>
          </p:cNvSpPr>
          <p:nvPr>
            <p:ph type="dt" sz="half" idx="10"/>
          </p:nvPr>
        </p:nvSpPr>
        <p:spPr/>
        <p:txBody>
          <a:bodyPr/>
          <a:lstStyle>
            <a:lvl1pPr>
              <a:defRPr/>
            </a:lvl1pPr>
          </a:lstStyle>
          <a:p>
            <a:pPr>
              <a:defRPr/>
            </a:pPr>
            <a:fld id="{F84F57C3-1D3D-4B59-A2EC-35776391A2A4}" type="datetimeFigureOut">
              <a:rPr lang="fr-MC">
                <a:solidFill>
                  <a:prstClr val="black">
                    <a:tint val="75000"/>
                  </a:prstClr>
                </a:solidFill>
              </a:rPr>
              <a:pPr>
                <a:defRPr/>
              </a:pPr>
              <a:t>05/04/2019</a:t>
            </a:fld>
            <a:endParaRPr lang="fr-MC">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CBCD4C5-1996-476B-93D2-87C956D1309B}" type="slidenum">
              <a:rPr lang="fr-MC" altLang="fr-FR"/>
              <a:pPr>
                <a:defRPr/>
              </a:pPr>
              <a:t>‹N°›</a:t>
            </a:fld>
            <a:endParaRPr lang="fr-MC" altLang="fr-FR"/>
          </a:p>
        </p:txBody>
      </p:sp>
    </p:spTree>
    <p:extLst>
      <p:ext uri="{BB962C8B-B14F-4D97-AF65-F5344CB8AC3E}">
        <p14:creationId xmlns:p14="http://schemas.microsoft.com/office/powerpoint/2010/main" val="2400605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MC"/>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MC"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100B752-494D-4830-9853-A94EF27C5579}" type="datetimeFigureOut">
              <a:rPr lang="fr-MC"/>
              <a:pPr>
                <a:defRPr/>
              </a:pPr>
              <a:t>05/04/2019</a:t>
            </a:fld>
            <a:endParaRPr lang="fr-MC"/>
          </a:p>
        </p:txBody>
      </p:sp>
      <p:sp>
        <p:nvSpPr>
          <p:cNvPr id="6" name="Espace réservé du pied de page 4"/>
          <p:cNvSpPr>
            <a:spLocks noGrp="1"/>
          </p:cNvSpPr>
          <p:nvPr>
            <p:ph type="ftr" sz="quarter" idx="11"/>
          </p:nvPr>
        </p:nvSpPr>
        <p:spPr/>
        <p:txBody>
          <a:bodyPr/>
          <a:lstStyle>
            <a:lvl1pPr>
              <a:defRPr/>
            </a:lvl1pPr>
          </a:lstStyle>
          <a:p>
            <a:pPr>
              <a:defRPr/>
            </a:pPr>
            <a:endParaRPr lang="fr-MC"/>
          </a:p>
        </p:txBody>
      </p:sp>
      <p:sp>
        <p:nvSpPr>
          <p:cNvPr id="7" name="Espace réservé du numéro de diapositive 5"/>
          <p:cNvSpPr>
            <a:spLocks noGrp="1"/>
          </p:cNvSpPr>
          <p:nvPr>
            <p:ph type="sldNum" sz="quarter" idx="12"/>
          </p:nvPr>
        </p:nvSpPr>
        <p:spPr/>
        <p:txBody>
          <a:bodyPr/>
          <a:lstStyle>
            <a:lvl1pPr>
              <a:defRPr/>
            </a:lvl1pPr>
          </a:lstStyle>
          <a:p>
            <a:fld id="{2F59D764-A56C-4F36-94DB-F8314ED6605E}" type="slidenum">
              <a:rPr lang="fr-MC" altLang="fr-FR"/>
              <a:pPr/>
              <a:t>‹N°›</a:t>
            </a:fld>
            <a:endParaRPr lang="fr-MC" altLang="fr-FR"/>
          </a:p>
        </p:txBody>
      </p:sp>
    </p:spTree>
    <p:extLst>
      <p:ext uri="{BB962C8B-B14F-4D97-AF65-F5344CB8AC3E}">
        <p14:creationId xmlns:p14="http://schemas.microsoft.com/office/powerpoint/2010/main" val="141961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e la date 3"/>
          <p:cNvSpPr>
            <a:spLocks noGrp="1"/>
          </p:cNvSpPr>
          <p:nvPr>
            <p:ph type="dt" sz="half" idx="10"/>
          </p:nvPr>
        </p:nvSpPr>
        <p:spPr/>
        <p:txBody>
          <a:bodyPr/>
          <a:lstStyle>
            <a:lvl1pPr>
              <a:defRPr/>
            </a:lvl1pPr>
          </a:lstStyle>
          <a:p>
            <a:pPr>
              <a:defRPr/>
            </a:pPr>
            <a:fld id="{F44A1E0F-1E09-407F-98C2-A058D12609A1}" type="datetimeFigureOut">
              <a:rPr lang="fr-MC"/>
              <a:pPr>
                <a:defRPr/>
              </a:pPr>
              <a:t>05/04/2019</a:t>
            </a:fld>
            <a:endParaRPr lang="fr-MC"/>
          </a:p>
        </p:txBody>
      </p:sp>
      <p:sp>
        <p:nvSpPr>
          <p:cNvPr id="5" name="Espace réservé du pied de page 4"/>
          <p:cNvSpPr>
            <a:spLocks noGrp="1"/>
          </p:cNvSpPr>
          <p:nvPr>
            <p:ph type="ftr" sz="quarter" idx="11"/>
          </p:nvPr>
        </p:nvSpPr>
        <p:spPr/>
        <p:txBody>
          <a:bodyPr/>
          <a:lstStyle>
            <a:lvl1pPr>
              <a:defRPr/>
            </a:lvl1pPr>
          </a:lstStyle>
          <a:p>
            <a:pPr>
              <a:defRPr/>
            </a:pPr>
            <a:endParaRPr lang="fr-MC"/>
          </a:p>
        </p:txBody>
      </p:sp>
      <p:sp>
        <p:nvSpPr>
          <p:cNvPr id="6" name="Espace réservé du numéro de diapositive 5"/>
          <p:cNvSpPr>
            <a:spLocks noGrp="1"/>
          </p:cNvSpPr>
          <p:nvPr>
            <p:ph type="sldNum" sz="quarter" idx="12"/>
          </p:nvPr>
        </p:nvSpPr>
        <p:spPr/>
        <p:txBody>
          <a:bodyPr/>
          <a:lstStyle>
            <a:lvl1pPr>
              <a:defRPr/>
            </a:lvl1pPr>
          </a:lstStyle>
          <a:p>
            <a:fld id="{0C06680B-C840-4199-AF34-0F486BB25475}" type="slidenum">
              <a:rPr lang="fr-MC" altLang="fr-FR"/>
              <a:pPr/>
              <a:t>‹N°›</a:t>
            </a:fld>
            <a:endParaRPr lang="fr-MC" altLang="fr-FR"/>
          </a:p>
        </p:txBody>
      </p:sp>
    </p:spTree>
    <p:extLst>
      <p:ext uri="{BB962C8B-B14F-4D97-AF65-F5344CB8AC3E}">
        <p14:creationId xmlns:p14="http://schemas.microsoft.com/office/powerpoint/2010/main" val="3903471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MC"/>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e la date 3"/>
          <p:cNvSpPr>
            <a:spLocks noGrp="1"/>
          </p:cNvSpPr>
          <p:nvPr>
            <p:ph type="dt" sz="half" idx="10"/>
          </p:nvPr>
        </p:nvSpPr>
        <p:spPr/>
        <p:txBody>
          <a:bodyPr/>
          <a:lstStyle>
            <a:lvl1pPr>
              <a:defRPr/>
            </a:lvl1pPr>
          </a:lstStyle>
          <a:p>
            <a:pPr>
              <a:defRPr/>
            </a:pPr>
            <a:fld id="{4E1FD910-E53E-491D-BFE4-A2110EC9C299}" type="datetimeFigureOut">
              <a:rPr lang="fr-MC"/>
              <a:pPr>
                <a:defRPr/>
              </a:pPr>
              <a:t>05/04/2019</a:t>
            </a:fld>
            <a:endParaRPr lang="fr-MC"/>
          </a:p>
        </p:txBody>
      </p:sp>
      <p:sp>
        <p:nvSpPr>
          <p:cNvPr id="5" name="Espace réservé du pied de page 4"/>
          <p:cNvSpPr>
            <a:spLocks noGrp="1"/>
          </p:cNvSpPr>
          <p:nvPr>
            <p:ph type="ftr" sz="quarter" idx="11"/>
          </p:nvPr>
        </p:nvSpPr>
        <p:spPr/>
        <p:txBody>
          <a:bodyPr/>
          <a:lstStyle>
            <a:lvl1pPr>
              <a:defRPr/>
            </a:lvl1pPr>
          </a:lstStyle>
          <a:p>
            <a:pPr>
              <a:defRPr/>
            </a:pPr>
            <a:endParaRPr lang="fr-MC"/>
          </a:p>
        </p:txBody>
      </p:sp>
      <p:sp>
        <p:nvSpPr>
          <p:cNvPr id="6" name="Espace réservé du numéro de diapositive 5"/>
          <p:cNvSpPr>
            <a:spLocks noGrp="1"/>
          </p:cNvSpPr>
          <p:nvPr>
            <p:ph type="sldNum" sz="quarter" idx="12"/>
          </p:nvPr>
        </p:nvSpPr>
        <p:spPr/>
        <p:txBody>
          <a:bodyPr/>
          <a:lstStyle>
            <a:lvl1pPr>
              <a:defRPr/>
            </a:lvl1pPr>
          </a:lstStyle>
          <a:p>
            <a:fld id="{415CD36E-76BA-4ABD-85D7-7F226D27019B}" type="slidenum">
              <a:rPr lang="fr-MC" altLang="fr-FR"/>
              <a:pPr/>
              <a:t>‹N°›</a:t>
            </a:fld>
            <a:endParaRPr lang="fr-MC" altLang="fr-FR"/>
          </a:p>
        </p:txBody>
      </p:sp>
    </p:spTree>
    <p:extLst>
      <p:ext uri="{BB962C8B-B14F-4D97-AF65-F5344CB8AC3E}">
        <p14:creationId xmlns:p14="http://schemas.microsoft.com/office/powerpoint/2010/main" val="3838585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92906"/>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MC"/>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70E03C5-CE11-46EE-A637-9BE1E54F213E}" type="datetimeFigureOut">
              <a:rPr lang="fr-MC">
                <a:solidFill>
                  <a:prstClr val="black">
                    <a:tint val="75000"/>
                  </a:prstClr>
                </a:solidFill>
              </a:rPr>
              <a:pPr>
                <a:defRPr/>
              </a:pPr>
              <a:t>05/04/2019</a:t>
            </a:fld>
            <a:endParaRPr lang="fr-MC">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E884592-182E-4ED4-85EA-406DDB038257}" type="slidenum">
              <a:rPr lang="fr-MC" altLang="fr-FR"/>
              <a:pPr>
                <a:defRPr/>
              </a:pPr>
              <a:t>‹N°›</a:t>
            </a:fld>
            <a:endParaRPr lang="fr-MC" altLang="fr-FR"/>
          </a:p>
        </p:txBody>
      </p:sp>
    </p:spTree>
    <p:extLst>
      <p:ext uri="{BB962C8B-B14F-4D97-AF65-F5344CB8AC3E}">
        <p14:creationId xmlns:p14="http://schemas.microsoft.com/office/powerpoint/2010/main" val="246108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5" name="Espace réservé de la date 3"/>
          <p:cNvSpPr>
            <a:spLocks noGrp="1"/>
          </p:cNvSpPr>
          <p:nvPr>
            <p:ph type="dt" sz="half" idx="10"/>
          </p:nvPr>
        </p:nvSpPr>
        <p:spPr/>
        <p:txBody>
          <a:bodyPr/>
          <a:lstStyle>
            <a:lvl1pPr>
              <a:defRPr/>
            </a:lvl1pPr>
          </a:lstStyle>
          <a:p>
            <a:pPr>
              <a:defRPr/>
            </a:pPr>
            <a:fld id="{9DBC4201-D435-4B2E-8A4D-DD1A86960F45}" type="datetimeFigureOut">
              <a:rPr lang="fr-MC">
                <a:solidFill>
                  <a:prstClr val="black">
                    <a:tint val="75000"/>
                  </a:prstClr>
                </a:solidFill>
              </a:rPr>
              <a:pPr>
                <a:defRPr/>
              </a:pPr>
              <a:t>05/04/2019</a:t>
            </a:fld>
            <a:endParaRPr lang="fr-MC">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72C8501F-F151-435F-A327-A95E6770E794}" type="slidenum">
              <a:rPr lang="fr-MC" altLang="fr-FR"/>
              <a:pPr>
                <a:defRPr/>
              </a:pPr>
              <a:t>‹N°›</a:t>
            </a:fld>
            <a:endParaRPr lang="fr-MC" altLang="fr-FR"/>
          </a:p>
        </p:txBody>
      </p:sp>
    </p:spTree>
    <p:extLst>
      <p:ext uri="{BB962C8B-B14F-4D97-AF65-F5344CB8AC3E}">
        <p14:creationId xmlns:p14="http://schemas.microsoft.com/office/powerpoint/2010/main" val="55655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MC"/>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7" name="Espace réservé de la date 3"/>
          <p:cNvSpPr>
            <a:spLocks noGrp="1"/>
          </p:cNvSpPr>
          <p:nvPr>
            <p:ph type="dt" sz="half" idx="10"/>
          </p:nvPr>
        </p:nvSpPr>
        <p:spPr/>
        <p:txBody>
          <a:bodyPr/>
          <a:lstStyle>
            <a:lvl1pPr>
              <a:defRPr/>
            </a:lvl1pPr>
          </a:lstStyle>
          <a:p>
            <a:pPr>
              <a:defRPr/>
            </a:pPr>
            <a:fld id="{B52FDF90-49A4-4E52-9FF5-251DEAB2FC80}" type="datetimeFigureOut">
              <a:rPr lang="fr-MC">
                <a:solidFill>
                  <a:prstClr val="black">
                    <a:tint val="75000"/>
                  </a:prstClr>
                </a:solidFill>
              </a:rPr>
              <a:pPr>
                <a:defRPr/>
              </a:pPr>
              <a:t>05/04/2019</a:t>
            </a:fld>
            <a:endParaRPr lang="fr-MC">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0A7744E8-2C76-437B-8355-265926435FCB}" type="slidenum">
              <a:rPr lang="fr-MC" altLang="fr-FR"/>
              <a:pPr>
                <a:defRPr/>
              </a:pPr>
              <a:t>‹N°›</a:t>
            </a:fld>
            <a:endParaRPr lang="fr-MC" altLang="fr-FR"/>
          </a:p>
        </p:txBody>
      </p:sp>
    </p:spTree>
    <p:extLst>
      <p:ext uri="{BB962C8B-B14F-4D97-AF65-F5344CB8AC3E}">
        <p14:creationId xmlns:p14="http://schemas.microsoft.com/office/powerpoint/2010/main" val="207279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MC"/>
          </a:p>
        </p:txBody>
      </p:sp>
      <p:sp>
        <p:nvSpPr>
          <p:cNvPr id="3" name="Espace réservé de la date 3"/>
          <p:cNvSpPr>
            <a:spLocks noGrp="1"/>
          </p:cNvSpPr>
          <p:nvPr>
            <p:ph type="dt" sz="half" idx="10"/>
          </p:nvPr>
        </p:nvSpPr>
        <p:spPr/>
        <p:txBody>
          <a:bodyPr/>
          <a:lstStyle>
            <a:lvl1pPr>
              <a:defRPr/>
            </a:lvl1pPr>
          </a:lstStyle>
          <a:p>
            <a:pPr>
              <a:defRPr/>
            </a:pPr>
            <a:fld id="{A306C9A8-F972-4545-8310-8DF9AD42A050}" type="datetimeFigureOut">
              <a:rPr lang="fr-MC">
                <a:solidFill>
                  <a:prstClr val="black">
                    <a:tint val="75000"/>
                  </a:prstClr>
                </a:solidFill>
              </a:rPr>
              <a:pPr>
                <a:defRPr/>
              </a:pPr>
              <a:t>05/04/2019</a:t>
            </a:fld>
            <a:endParaRPr lang="fr-MC">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09744873-278D-4172-8088-34189EA99CEA}" type="slidenum">
              <a:rPr lang="fr-MC" altLang="fr-FR"/>
              <a:pPr>
                <a:defRPr/>
              </a:pPr>
              <a:t>‹N°›</a:t>
            </a:fld>
            <a:endParaRPr lang="fr-MC" altLang="fr-FR"/>
          </a:p>
        </p:txBody>
      </p:sp>
    </p:spTree>
    <p:extLst>
      <p:ext uri="{BB962C8B-B14F-4D97-AF65-F5344CB8AC3E}">
        <p14:creationId xmlns:p14="http://schemas.microsoft.com/office/powerpoint/2010/main" val="33083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56A9E64-CDD9-4533-934B-D5F4F0B9F92B}" type="datetimeFigureOut">
              <a:rPr lang="fr-MC">
                <a:solidFill>
                  <a:prstClr val="black">
                    <a:tint val="75000"/>
                  </a:prstClr>
                </a:solidFill>
              </a:rPr>
              <a:pPr>
                <a:defRPr/>
              </a:pPr>
              <a:t>05/04/2019</a:t>
            </a:fld>
            <a:endParaRPr lang="fr-MC">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141B4212-C6F3-4B87-B062-5232E950ED33}" type="slidenum">
              <a:rPr lang="fr-MC" altLang="fr-FR"/>
              <a:pPr>
                <a:defRPr/>
              </a:pPr>
              <a:t>‹N°›</a:t>
            </a:fld>
            <a:endParaRPr lang="fr-MC" altLang="fr-FR"/>
          </a:p>
        </p:txBody>
      </p:sp>
    </p:spTree>
    <p:extLst>
      <p:ext uri="{BB962C8B-B14F-4D97-AF65-F5344CB8AC3E}">
        <p14:creationId xmlns:p14="http://schemas.microsoft.com/office/powerpoint/2010/main" val="59248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MC"/>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C"/>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270F24C-A414-4E2F-9D65-C1B29E18A03E}" type="datetimeFigureOut">
              <a:rPr lang="fr-MC">
                <a:solidFill>
                  <a:prstClr val="black">
                    <a:tint val="75000"/>
                  </a:prstClr>
                </a:solidFill>
              </a:rPr>
              <a:pPr>
                <a:defRPr/>
              </a:pPr>
              <a:t>05/04/2019</a:t>
            </a:fld>
            <a:endParaRPr lang="fr-MC">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AA64826D-8C3E-487F-976A-EA2FC56AADB7}" type="slidenum">
              <a:rPr lang="fr-MC" altLang="fr-FR"/>
              <a:pPr>
                <a:defRPr/>
              </a:pPr>
              <a:t>‹N°›</a:t>
            </a:fld>
            <a:endParaRPr lang="fr-MC" altLang="fr-FR"/>
          </a:p>
        </p:txBody>
      </p:sp>
    </p:spTree>
    <p:extLst>
      <p:ext uri="{BB962C8B-B14F-4D97-AF65-F5344CB8AC3E}">
        <p14:creationId xmlns:p14="http://schemas.microsoft.com/office/powerpoint/2010/main" val="145092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MC"/>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MC"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2A108B9-4130-44B6-B785-C52E21408E30}" type="datetimeFigureOut">
              <a:rPr lang="fr-MC">
                <a:solidFill>
                  <a:prstClr val="black">
                    <a:tint val="75000"/>
                  </a:prstClr>
                </a:solidFill>
              </a:rPr>
              <a:pPr>
                <a:defRPr/>
              </a:pPr>
              <a:t>05/04/2019</a:t>
            </a:fld>
            <a:endParaRPr lang="fr-MC">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MC">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CD6DC72-E27B-4090-8077-687B06EEDC5B}" type="slidenum">
              <a:rPr lang="fr-MC" altLang="fr-FR"/>
              <a:pPr>
                <a:defRPr/>
              </a:pPr>
              <a:t>‹N°›</a:t>
            </a:fld>
            <a:endParaRPr lang="fr-MC" altLang="fr-FR"/>
          </a:p>
        </p:txBody>
      </p:sp>
    </p:spTree>
    <p:extLst>
      <p:ext uri="{BB962C8B-B14F-4D97-AF65-F5344CB8AC3E}">
        <p14:creationId xmlns:p14="http://schemas.microsoft.com/office/powerpoint/2010/main" val="342417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MC"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MC" alt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4852375-7806-410F-B8FB-E663E3FFE17B}" type="datetimeFigureOut">
              <a:rPr lang="fr-MC">
                <a:solidFill>
                  <a:prstClr val="black">
                    <a:tint val="75000"/>
                  </a:prstClr>
                </a:solidFill>
              </a:rPr>
              <a:pPr>
                <a:defRPr/>
              </a:pPr>
              <a:t>05/04/2019</a:t>
            </a:fld>
            <a:endParaRPr lang="fr-MC">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r-MC">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45E760CD-2990-41FD-BB07-08EFB11E938C}" type="slidenum">
              <a:rPr lang="fr-MC" altLang="fr-FR">
                <a:cs typeface="Arial" panose="020B0604020202020204" pitchFamily="34" charset="0"/>
              </a:rPr>
              <a:pPr fontAlgn="base">
                <a:spcBef>
                  <a:spcPct val="0"/>
                </a:spcBef>
                <a:spcAft>
                  <a:spcPct val="0"/>
                </a:spcAft>
                <a:defRPr/>
              </a:pPr>
              <a:t>‹N°›</a:t>
            </a:fld>
            <a:endParaRPr lang="fr-MC" altLang="fr-FR">
              <a:cs typeface="Arial" panose="020B0604020202020204" pitchFamily="34" charset="0"/>
            </a:endParaRPr>
          </a:p>
        </p:txBody>
      </p:sp>
    </p:spTree>
    <p:extLst>
      <p:ext uri="{BB962C8B-B14F-4D97-AF65-F5344CB8AC3E}">
        <p14:creationId xmlns:p14="http://schemas.microsoft.com/office/powerpoint/2010/main" val="18516058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MC"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MC" alt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A6910F1F-45E4-4F0B-A8A5-4855DDCBCDC6}" type="datetimeFigureOut">
              <a:rPr lang="fr-MC"/>
              <a:pPr>
                <a:defRPr/>
              </a:pPr>
              <a:t>05/04/2019</a:t>
            </a:fld>
            <a:endParaRPr lang="fr-MC"/>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MC"/>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156BB4F-7922-4401-B9AF-3E5D80BBE117}" type="slidenum">
              <a:rPr lang="fr-MC" altLang="fr-FR">
                <a:cs typeface="Arial" panose="020B0604020202020204" pitchFamily="34" charset="0"/>
              </a:rPr>
              <a:pPr fontAlgn="base">
                <a:spcBef>
                  <a:spcPct val="0"/>
                </a:spcBef>
                <a:spcAft>
                  <a:spcPct val="0"/>
                </a:spcAft>
              </a:pPr>
              <a:t>‹N°›</a:t>
            </a:fld>
            <a:endParaRPr lang="fr-MC" altLang="fr-FR">
              <a:cs typeface="Arial" panose="020B0604020202020204" pitchFamily="34" charset="0"/>
            </a:endParaRPr>
          </a:p>
        </p:txBody>
      </p:sp>
    </p:spTree>
    <p:extLst>
      <p:ext uri="{BB962C8B-B14F-4D97-AF65-F5344CB8AC3E}">
        <p14:creationId xmlns:p14="http://schemas.microsoft.com/office/powerpoint/2010/main" val="10228750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 name="Picture 14"/>
          <p:cNvPicPr>
            <a:picLocks noChangeAspect="1" noChangeArrowheads="1"/>
          </p:cNvPicPr>
          <p:nvPr/>
        </p:nvPicPr>
        <p:blipFill>
          <a:blip r:embed="rId4" cstate="print"/>
          <a:srcRect/>
          <a:stretch>
            <a:fillRect/>
          </a:stretch>
        </p:blipFill>
        <p:spPr bwMode="auto">
          <a:xfrm>
            <a:off x="250825" y="404813"/>
            <a:ext cx="3616325" cy="1800225"/>
          </a:xfrm>
          <a:prstGeom prst="rect">
            <a:avLst/>
          </a:prstGeom>
          <a:noFill/>
          <a:ln w="9525">
            <a:noFill/>
            <a:round/>
            <a:headEnd/>
            <a:tailEnd/>
          </a:ln>
          <a:effectLst>
            <a:outerShdw blurRad="50800" dist="50800" dir="5400000" algn="ctr" rotWithShape="0">
              <a:srgbClr val="002060"/>
            </a:outerShdw>
          </a:effectLst>
        </p:spPr>
      </p:pic>
      <p:sp>
        <p:nvSpPr>
          <p:cNvPr id="3" name="ZoneTexte 2"/>
          <p:cNvSpPr txBox="1"/>
          <p:nvPr/>
        </p:nvSpPr>
        <p:spPr>
          <a:xfrm>
            <a:off x="702001" y="3764400"/>
            <a:ext cx="8158220" cy="3108543"/>
          </a:xfrm>
          <a:prstGeom prst="rect">
            <a:avLst/>
          </a:prstGeom>
          <a:solidFill>
            <a:schemeClr val="bg1"/>
          </a:solidFill>
        </p:spPr>
        <p:txBody>
          <a:bodyPr wrap="square">
            <a:spAutoFit/>
          </a:bodyPr>
          <a:lstStyle/>
          <a:p>
            <a:pPr algn="ctr" eaLnBrk="0" fontAlgn="base" hangingPunct="0">
              <a:spcBef>
                <a:spcPct val="0"/>
              </a:spcBef>
              <a:spcAft>
                <a:spcPct val="0"/>
              </a:spcAft>
              <a:defRPr/>
            </a:pPr>
            <a:endParaRPr lang="en-US" sz="1600" b="1" dirty="0">
              <a:solidFill>
                <a:srgbClr val="002060"/>
              </a:solidFill>
              <a:cs typeface="Arial" panose="020B0604020202020204" pitchFamily="34" charset="0"/>
            </a:endParaRPr>
          </a:p>
          <a:p>
            <a:pPr algn="ctr" eaLnBrk="0" fontAlgn="base" hangingPunct="0">
              <a:spcBef>
                <a:spcPct val="0"/>
              </a:spcBef>
              <a:spcAft>
                <a:spcPct val="0"/>
              </a:spcAft>
              <a:defRPr/>
            </a:pPr>
            <a:r>
              <a:rPr lang="en-US" sz="4000" b="1" dirty="0">
                <a:solidFill>
                  <a:srgbClr val="002060"/>
                </a:solidFill>
                <a:cs typeface="Arial" panose="020B0604020202020204" pitchFamily="34" charset="0"/>
              </a:rPr>
              <a:t>ACCOBAMS Survey Initiative  </a:t>
            </a:r>
          </a:p>
          <a:p>
            <a:pPr algn="ctr" eaLnBrk="0" fontAlgn="base" hangingPunct="0">
              <a:spcBef>
                <a:spcPct val="0"/>
              </a:spcBef>
              <a:spcAft>
                <a:spcPct val="0"/>
              </a:spcAft>
              <a:defRPr/>
            </a:pPr>
            <a:r>
              <a:rPr lang="en-US" sz="4000" b="1" dirty="0">
                <a:solidFill>
                  <a:srgbClr val="002060"/>
                </a:solidFill>
                <a:cs typeface="Arial" panose="020B0604020202020204" pitchFamily="34" charset="0"/>
              </a:rPr>
              <a:t>- Preliminary results on marine litter -</a:t>
            </a:r>
          </a:p>
          <a:p>
            <a:pPr algn="ctr" eaLnBrk="0" fontAlgn="base" hangingPunct="0">
              <a:spcBef>
                <a:spcPct val="0"/>
              </a:spcBef>
              <a:spcAft>
                <a:spcPct val="0"/>
              </a:spcAft>
              <a:defRPr/>
            </a:pPr>
            <a:endParaRPr lang="en-US" sz="1200" b="1" dirty="0">
              <a:solidFill>
                <a:srgbClr val="002060"/>
              </a:solidFill>
              <a:cs typeface="Arial" panose="020B0604020202020204" pitchFamily="34" charset="0"/>
            </a:endParaRPr>
          </a:p>
          <a:p>
            <a:pPr algn="ctr" eaLnBrk="0" fontAlgn="base" hangingPunct="0">
              <a:spcBef>
                <a:spcPct val="0"/>
              </a:spcBef>
              <a:spcAft>
                <a:spcPct val="0"/>
              </a:spcAft>
              <a:defRPr/>
            </a:pPr>
            <a:endParaRPr lang="en-US" sz="1100" b="1" dirty="0">
              <a:solidFill>
                <a:srgbClr val="002060"/>
              </a:solidFill>
              <a:cs typeface="Arial" panose="020B0604020202020204" pitchFamily="34" charset="0"/>
            </a:endParaRPr>
          </a:p>
          <a:p>
            <a:pPr algn="ctr" eaLnBrk="0" fontAlgn="base" hangingPunct="0">
              <a:spcBef>
                <a:spcPct val="0"/>
              </a:spcBef>
              <a:spcAft>
                <a:spcPct val="0"/>
              </a:spcAft>
              <a:defRPr/>
            </a:pPr>
            <a:r>
              <a:rPr lang="en-US" sz="2000" b="1" dirty="0">
                <a:solidFill>
                  <a:prstClr val="black"/>
                </a:solidFill>
                <a:latin typeface="Arial" panose="020B0604020202020204" pitchFamily="34" charset="0"/>
                <a:cs typeface="Arial" panose="020B0604020202020204" pitchFamily="34" charset="0"/>
              </a:rPr>
              <a:t>CORMON Meeting on Marine Litter</a:t>
            </a:r>
          </a:p>
          <a:p>
            <a:pPr algn="ctr" eaLnBrk="0" fontAlgn="base" hangingPunct="0">
              <a:spcBef>
                <a:spcPct val="0"/>
              </a:spcBef>
              <a:spcAft>
                <a:spcPct val="0"/>
              </a:spcAft>
              <a:defRPr/>
            </a:pPr>
            <a:endParaRPr lang="en-US" sz="900" b="1" i="1" dirty="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US" sz="1600" b="1" i="1" dirty="0">
                <a:solidFill>
                  <a:prstClr val="black"/>
                </a:solidFill>
                <a:latin typeface="Arial" panose="020B0604020202020204" pitchFamily="34" charset="0"/>
                <a:cs typeface="Arial" panose="020B0604020202020204" pitchFamily="34" charset="0"/>
              </a:rPr>
              <a:t>Podgorica, Montenegro, 4-5 April 2019</a:t>
            </a:r>
          </a:p>
          <a:p>
            <a:pPr algn="ctr" eaLnBrk="0" fontAlgn="base" hangingPunct="0">
              <a:spcBef>
                <a:spcPct val="0"/>
              </a:spcBef>
              <a:spcAft>
                <a:spcPct val="0"/>
              </a:spcAft>
              <a:defRPr/>
            </a:pPr>
            <a:endParaRPr lang="en-US" sz="1600" b="1" i="1" dirty="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endParaRPr lang="en-US" sz="1600" b="1"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46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53BB9A7-4620-44E9-AC91-F30EE444A4DC}"/>
              </a:ext>
            </a:extLst>
          </p:cNvPr>
          <p:cNvSpPr>
            <a:spLocks noGrp="1" noChangeArrowheads="1"/>
          </p:cNvSpPr>
          <p:nvPr>
            <p:ph type="title"/>
          </p:nvPr>
        </p:nvSpPr>
        <p:spPr/>
        <p:txBody>
          <a:bodyPr/>
          <a:lstStyle/>
          <a:p>
            <a:endParaRPr lang="en-US" altLang="en-US"/>
          </a:p>
        </p:txBody>
      </p:sp>
      <p:pic>
        <p:nvPicPr>
          <p:cNvPr id="25603" name="Picture 2" descr="C:\Users\Media_1\Pictures\Med 2018\Best of 2018\MCR 2018-05-31_G0016647.JPG">
            <a:extLst>
              <a:ext uri="{FF2B5EF4-FFF2-40B4-BE49-F238E27FC236}">
                <a16:creationId xmlns:a16="http://schemas.microsoft.com/office/drawing/2014/main" id="{67903DF6-5A12-4565-B3E2-FA4E58F70A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0"/>
            <a:ext cx="9828213" cy="7370763"/>
          </a:xfr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A54997E-2333-4080-A906-9B8EBF4B3AA6}"/>
              </a:ext>
            </a:extLst>
          </p:cNvPr>
          <p:cNvSpPr txBox="1"/>
          <p:nvPr/>
        </p:nvSpPr>
        <p:spPr>
          <a:xfrm>
            <a:off x="-468313" y="6750278"/>
            <a:ext cx="1943352" cy="215444"/>
          </a:xfrm>
          <a:prstGeom prst="rect">
            <a:avLst/>
          </a:prstGeom>
          <a:noFill/>
        </p:spPr>
        <p:txBody>
          <a:bodyPr wrap="square" rtlCol="0">
            <a:spAutoFit/>
          </a:bodyPr>
          <a:lstStyle/>
          <a:p>
            <a:r>
              <a:rPr lang="fr-FR" sz="800" dirty="0">
                <a:solidFill>
                  <a:schemeClr val="bg1"/>
                </a:solidFill>
              </a:rPr>
              <a:t>© MCR for ACCOBAMS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620C93A-1CE2-45C0-8BCC-3D3CDAA8E51C}"/>
              </a:ext>
            </a:extLst>
          </p:cNvPr>
          <p:cNvSpPr>
            <a:spLocks noChangeArrowheads="1"/>
          </p:cNvSpPr>
          <p:nvPr/>
        </p:nvSpPr>
        <p:spPr bwMode="auto">
          <a:xfrm>
            <a:off x="3347864" y="314653"/>
            <a:ext cx="5400600" cy="954107"/>
          </a:xfrm>
          <a:prstGeom prst="rect">
            <a:avLst/>
          </a:prstGeom>
          <a:solidFill>
            <a:srgbClr val="002060"/>
          </a:solidFill>
          <a:ln>
            <a:noFill/>
          </a:ln>
          <a:effectLst>
            <a:softEdge rad="50800"/>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r>
              <a:rPr lang="fr-FR" sz="2800" b="1" dirty="0">
                <a:solidFill>
                  <a:schemeClr val="bg1"/>
                </a:solidFill>
                <a:latin typeface="Comic Sans MS" panose="030F0702030302020204" pitchFamily="66" charset="0"/>
              </a:rPr>
              <a:t>ASI </a:t>
            </a:r>
            <a:r>
              <a:rPr lang="fr-FR" sz="2800" b="1" dirty="0" err="1">
                <a:solidFill>
                  <a:schemeClr val="bg1"/>
                </a:solidFill>
                <a:latin typeface="Comic Sans MS" panose="030F0702030302020204" pitchFamily="66" charset="0"/>
              </a:rPr>
              <a:t>aerial</a:t>
            </a:r>
            <a:r>
              <a:rPr lang="fr-FR" sz="2800" b="1" dirty="0">
                <a:solidFill>
                  <a:schemeClr val="bg1"/>
                </a:solidFill>
                <a:latin typeface="Comic Sans MS" panose="030F0702030302020204" pitchFamily="66" charset="0"/>
              </a:rPr>
              <a:t> component </a:t>
            </a:r>
          </a:p>
          <a:p>
            <a:pPr algn="ctr" eaLnBrk="1" fontAlgn="auto" hangingPunct="1">
              <a:spcBef>
                <a:spcPts val="0"/>
              </a:spcBef>
              <a:spcAft>
                <a:spcPts val="0"/>
              </a:spcAft>
            </a:pPr>
            <a:r>
              <a:rPr lang="fr-FR" sz="2800" b="1" dirty="0" err="1">
                <a:solidFill>
                  <a:schemeClr val="bg1"/>
                </a:solidFill>
                <a:latin typeface="Comic Sans MS" panose="030F0702030302020204" pitchFamily="66" charset="0"/>
              </a:rPr>
              <a:t>planned</a:t>
            </a:r>
            <a:r>
              <a:rPr lang="fr-FR" sz="2800" b="1" dirty="0">
                <a:solidFill>
                  <a:schemeClr val="bg1"/>
                </a:solidFill>
                <a:latin typeface="Comic Sans MS" panose="030F0702030302020204" pitchFamily="66" charset="0"/>
              </a:rPr>
              <a:t> effort</a:t>
            </a:r>
          </a:p>
        </p:txBody>
      </p:sp>
      <p:pic>
        <p:nvPicPr>
          <p:cNvPr id="8" name="Image 7">
            <a:extLst>
              <a:ext uri="{FF2B5EF4-FFF2-40B4-BE49-F238E27FC236}">
                <a16:creationId xmlns:a16="http://schemas.microsoft.com/office/drawing/2014/main" id="{EE9C4E56-D494-4A93-AE43-68E60BACC218}"/>
              </a:ext>
            </a:extLst>
          </p:cNvPr>
          <p:cNvPicPr>
            <a:picLocks noChangeAspect="1"/>
          </p:cNvPicPr>
          <p:nvPr/>
        </p:nvPicPr>
        <p:blipFill rotWithShape="1">
          <a:blip r:embed="rId2">
            <a:extLst>
              <a:ext uri="{28A0092B-C50C-407E-A947-70E740481C1C}">
                <a14:useLocalDpi xmlns:a14="http://schemas.microsoft.com/office/drawing/2010/main" val="0"/>
              </a:ext>
            </a:extLst>
          </a:blip>
          <a:srcRect l="38873" t="14003" r="1"/>
          <a:stretch/>
        </p:blipFill>
        <p:spPr>
          <a:xfrm>
            <a:off x="179512" y="336688"/>
            <a:ext cx="2858987" cy="910035"/>
          </a:xfrm>
          <a:prstGeom prst="rect">
            <a:avLst/>
          </a:prstGeom>
        </p:spPr>
      </p:pic>
      <p:pic>
        <p:nvPicPr>
          <p:cNvPr id="6" name="Immagine 4">
            <a:extLst>
              <a:ext uri="{FF2B5EF4-FFF2-40B4-BE49-F238E27FC236}">
                <a16:creationId xmlns:a16="http://schemas.microsoft.com/office/drawing/2014/main" id="{A1C07958-A65E-42CA-A055-9B707AC06E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3973"/>
            <a:ext cx="9144000" cy="4903379"/>
          </a:xfrm>
          <a:prstGeom prst="rect">
            <a:avLst/>
          </a:prstGeom>
        </p:spPr>
      </p:pic>
      <p:sp>
        <p:nvSpPr>
          <p:cNvPr id="9" name="ZoneTexte 8">
            <a:extLst>
              <a:ext uri="{FF2B5EF4-FFF2-40B4-BE49-F238E27FC236}">
                <a16:creationId xmlns:a16="http://schemas.microsoft.com/office/drawing/2014/main" id="{46E58E39-BA3A-4B88-B11C-90738D41D03E}"/>
              </a:ext>
            </a:extLst>
          </p:cNvPr>
          <p:cNvSpPr txBox="1"/>
          <p:nvPr/>
        </p:nvSpPr>
        <p:spPr>
          <a:xfrm>
            <a:off x="431540" y="6197242"/>
            <a:ext cx="828092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a:ea typeface="+mn-ea"/>
                <a:cs typeface="+mn-cs"/>
              </a:rPr>
              <a:t>The designations employed and the presentation of material in this publication do not imply the expression of any opinion whatsoever on the part of ACCOBAMS concerning the legal status of any country, territory, city or area or of its authorities, or concerning the delimitation of its frontiers or boundaries.</a:t>
            </a:r>
            <a:endParaRPr kumimoji="0" lang="fr-FR" sz="10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73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854C1A-1D23-42A3-953A-30BD3D617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4" y="1375601"/>
            <a:ext cx="9144000" cy="4429663"/>
          </a:xfrm>
          <a:prstGeom prst="rect">
            <a:avLst/>
          </a:prstGeom>
        </p:spPr>
      </p:pic>
      <p:sp>
        <p:nvSpPr>
          <p:cNvPr id="8" name="ZoneTexte 7">
            <a:extLst>
              <a:ext uri="{FF2B5EF4-FFF2-40B4-BE49-F238E27FC236}">
                <a16:creationId xmlns:a16="http://schemas.microsoft.com/office/drawing/2014/main" id="{BF77085A-5115-4270-960E-6FFE4363F119}"/>
              </a:ext>
            </a:extLst>
          </p:cNvPr>
          <p:cNvSpPr txBox="1"/>
          <p:nvPr/>
        </p:nvSpPr>
        <p:spPr>
          <a:xfrm>
            <a:off x="539552" y="6002704"/>
            <a:ext cx="8208912" cy="738664"/>
          </a:xfrm>
          <a:prstGeom prst="rect">
            <a:avLst/>
          </a:prstGeom>
          <a:noFill/>
        </p:spPr>
        <p:txBody>
          <a:bodyPr wrap="square" rtlCol="0">
            <a:spAutoFit/>
          </a:bodyPr>
          <a:lstStyle/>
          <a:p>
            <a:r>
              <a:rPr lang="fr-FR" sz="1400" b="1" i="1" dirty="0"/>
              <a:t>Note: </a:t>
            </a:r>
            <a:r>
              <a:rPr lang="en-US" sz="1400" dirty="0"/>
              <a:t>This map shows the aerial effort made during the ASI campaign. The different colors of transects correspond to the different teams involved. The areas appearing white are covered by boat.</a:t>
            </a:r>
            <a:br>
              <a:rPr lang="en-US" sz="1400" dirty="0"/>
            </a:br>
            <a:r>
              <a:rPr lang="en-US" sz="1400" dirty="0"/>
              <a:t>For reasons of logistical or technical constraints, some areas could not be overflown.</a:t>
            </a:r>
            <a:endParaRPr lang="fr-FR" sz="1400" dirty="0"/>
          </a:p>
        </p:txBody>
      </p:sp>
      <p:sp>
        <p:nvSpPr>
          <p:cNvPr id="7" name="ZoneTexte 6">
            <a:extLst>
              <a:ext uri="{FF2B5EF4-FFF2-40B4-BE49-F238E27FC236}">
                <a16:creationId xmlns:a16="http://schemas.microsoft.com/office/drawing/2014/main" id="{5EB2BB86-AFB3-4154-BA60-59A97D4E5048}"/>
              </a:ext>
            </a:extLst>
          </p:cNvPr>
          <p:cNvSpPr txBox="1"/>
          <p:nvPr/>
        </p:nvSpPr>
        <p:spPr>
          <a:xfrm>
            <a:off x="8113386" y="4509120"/>
            <a:ext cx="1943352" cy="215444"/>
          </a:xfrm>
          <a:prstGeom prst="rect">
            <a:avLst/>
          </a:prstGeom>
          <a:noFill/>
        </p:spPr>
        <p:txBody>
          <a:bodyPr wrap="square" rtlCol="0">
            <a:spAutoFit/>
          </a:bodyPr>
          <a:lstStyle/>
          <a:p>
            <a:r>
              <a:rPr lang="fr-FR" sz="800" dirty="0"/>
              <a:t>© ACCOBAMS</a:t>
            </a:r>
          </a:p>
        </p:txBody>
      </p:sp>
      <p:sp>
        <p:nvSpPr>
          <p:cNvPr id="9" name="Rectangle 7">
            <a:extLst>
              <a:ext uri="{FF2B5EF4-FFF2-40B4-BE49-F238E27FC236}">
                <a16:creationId xmlns:a16="http://schemas.microsoft.com/office/drawing/2014/main" id="{E25F7E4F-2CC7-4924-8B18-80EB148AE699}"/>
              </a:ext>
            </a:extLst>
          </p:cNvPr>
          <p:cNvSpPr>
            <a:spLocks noChangeArrowheads="1"/>
          </p:cNvSpPr>
          <p:nvPr/>
        </p:nvSpPr>
        <p:spPr bwMode="auto">
          <a:xfrm>
            <a:off x="3347864" y="314653"/>
            <a:ext cx="5400600" cy="954107"/>
          </a:xfrm>
          <a:prstGeom prst="rect">
            <a:avLst/>
          </a:prstGeom>
          <a:solidFill>
            <a:srgbClr val="002060"/>
          </a:solidFill>
          <a:ln>
            <a:noFill/>
          </a:ln>
          <a:effectLst>
            <a:softEdge rad="50800"/>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r>
              <a:rPr lang="fr-FR" sz="2800" b="1" dirty="0">
                <a:solidFill>
                  <a:schemeClr val="bg1"/>
                </a:solidFill>
                <a:latin typeface="Comic Sans MS" panose="030F0702030302020204" pitchFamily="66" charset="0"/>
              </a:rPr>
              <a:t>ASI </a:t>
            </a:r>
            <a:r>
              <a:rPr lang="fr-FR" sz="2800" b="1" dirty="0" err="1">
                <a:solidFill>
                  <a:schemeClr val="bg1"/>
                </a:solidFill>
                <a:latin typeface="Comic Sans MS" panose="030F0702030302020204" pitchFamily="66" charset="0"/>
              </a:rPr>
              <a:t>aerial</a:t>
            </a:r>
            <a:r>
              <a:rPr lang="fr-FR" sz="2800" b="1" dirty="0">
                <a:solidFill>
                  <a:schemeClr val="bg1"/>
                </a:solidFill>
                <a:latin typeface="Comic Sans MS" panose="030F0702030302020204" pitchFamily="66" charset="0"/>
              </a:rPr>
              <a:t> component </a:t>
            </a:r>
          </a:p>
          <a:p>
            <a:pPr algn="ctr" eaLnBrk="1" fontAlgn="auto" hangingPunct="1">
              <a:spcBef>
                <a:spcPts val="0"/>
              </a:spcBef>
              <a:spcAft>
                <a:spcPts val="0"/>
              </a:spcAft>
            </a:pPr>
            <a:r>
              <a:rPr lang="fr-FR" sz="2800" b="1" dirty="0">
                <a:solidFill>
                  <a:schemeClr val="bg1"/>
                </a:solidFill>
                <a:latin typeface="Comic Sans MS" panose="030F0702030302020204" pitchFamily="66" charset="0"/>
              </a:rPr>
              <a:t>Effort </a:t>
            </a:r>
            <a:r>
              <a:rPr lang="fr-FR" sz="2800" b="1" dirty="0" err="1">
                <a:solidFill>
                  <a:schemeClr val="bg1"/>
                </a:solidFill>
                <a:latin typeface="Comic Sans MS" panose="030F0702030302020204" pitchFamily="66" charset="0"/>
              </a:rPr>
              <a:t>carried</a:t>
            </a:r>
            <a:r>
              <a:rPr lang="fr-FR" sz="2800" b="1" dirty="0">
                <a:solidFill>
                  <a:schemeClr val="bg1"/>
                </a:solidFill>
                <a:latin typeface="Comic Sans MS" panose="030F0702030302020204" pitchFamily="66" charset="0"/>
              </a:rPr>
              <a:t> out</a:t>
            </a:r>
          </a:p>
        </p:txBody>
      </p:sp>
      <p:pic>
        <p:nvPicPr>
          <p:cNvPr id="10" name="Image 9">
            <a:extLst>
              <a:ext uri="{FF2B5EF4-FFF2-40B4-BE49-F238E27FC236}">
                <a16:creationId xmlns:a16="http://schemas.microsoft.com/office/drawing/2014/main" id="{8BE209A3-BF55-4CF1-B507-F46898FFDE70}"/>
              </a:ext>
            </a:extLst>
          </p:cNvPr>
          <p:cNvPicPr>
            <a:picLocks noChangeAspect="1"/>
          </p:cNvPicPr>
          <p:nvPr/>
        </p:nvPicPr>
        <p:blipFill rotWithShape="1">
          <a:blip r:embed="rId4">
            <a:extLst>
              <a:ext uri="{28A0092B-C50C-407E-A947-70E740481C1C}">
                <a14:useLocalDpi xmlns:a14="http://schemas.microsoft.com/office/drawing/2010/main" val="0"/>
              </a:ext>
            </a:extLst>
          </a:blip>
          <a:srcRect l="38873" t="14003" r="1"/>
          <a:stretch/>
        </p:blipFill>
        <p:spPr>
          <a:xfrm>
            <a:off x="179512" y="336688"/>
            <a:ext cx="2858987" cy="910035"/>
          </a:xfrm>
          <a:prstGeom prst="rect">
            <a:avLst/>
          </a:prstGeom>
        </p:spPr>
      </p:pic>
    </p:spTree>
    <p:extLst>
      <p:ext uri="{BB962C8B-B14F-4D97-AF65-F5344CB8AC3E}">
        <p14:creationId xmlns:p14="http://schemas.microsoft.com/office/powerpoint/2010/main" val="27538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835696" y="-99391"/>
            <a:ext cx="8664575" cy="1440160"/>
          </a:xfrm>
          <a:prstGeom prst="rect">
            <a:avLst/>
          </a:prstGeom>
        </p:spPr>
        <p:txBody>
          <a:bodyPr vert="horz" lIns="91440" tIns="45720" rIns="91440" bIns="45720" rtlCol="0" anchor="ctr">
            <a:noAutofit/>
          </a:bodyPr>
          <a:lstStyle/>
          <a:p>
            <a:pPr algn="ctr">
              <a:spcBef>
                <a:spcPct val="0"/>
              </a:spcBef>
            </a:pPr>
            <a:r>
              <a:rPr lang="fr-FR" sz="3200" b="1" dirty="0">
                <a:solidFill>
                  <a:srgbClr val="00AAC4"/>
                </a:solidFill>
                <a:effectLst>
                  <a:outerShdw blurRad="38100" dist="38100" dir="2700000" algn="tl">
                    <a:srgbClr val="000000"/>
                  </a:outerShdw>
                </a:effectLst>
                <a:cs typeface="Times New Roman" pitchFamily="18" charset="0"/>
              </a:rPr>
              <a:t>AERIAL SURVEY </a:t>
            </a:r>
          </a:p>
          <a:p>
            <a:pPr algn="ctr">
              <a:spcBef>
                <a:spcPct val="0"/>
              </a:spcBef>
            </a:pPr>
            <a:r>
              <a:rPr lang="en-US" sz="3200" b="1" dirty="0">
                <a:solidFill>
                  <a:srgbClr val="00AAC4"/>
                </a:solidFill>
                <a:effectLst>
                  <a:outerShdw blurRad="38100" dist="38100" dir="2700000" algn="tl">
                    <a:srgbClr val="000000"/>
                  </a:outerShdw>
                </a:effectLst>
                <a:latin typeface="+mj-lt"/>
                <a:ea typeface="+mj-ea"/>
                <a:cs typeface="Times New Roman" pitchFamily="18" charset="0"/>
              </a:rPr>
              <a:t>Large cetaceans</a:t>
            </a:r>
            <a:endParaRPr lang="en-GB" sz="3200" b="1" dirty="0">
              <a:solidFill>
                <a:srgbClr val="00AAC4"/>
              </a:solidFill>
              <a:effectLst>
                <a:outerShdw blurRad="38100" dist="38100" dir="2700000" algn="tl">
                  <a:srgbClr val="000000"/>
                </a:outerShdw>
              </a:effectLst>
              <a:latin typeface="+mj-lt"/>
              <a:ea typeface="+mj-ea"/>
              <a:cs typeface="Times New Roman" pitchFamily="18" charset="0"/>
            </a:endParaRPr>
          </a:p>
        </p:txBody>
      </p:sp>
      <p:pic>
        <p:nvPicPr>
          <p:cNvPr id="4" name="Image 3">
            <a:extLst>
              <a:ext uri="{FF2B5EF4-FFF2-40B4-BE49-F238E27FC236}">
                <a16:creationId xmlns:a16="http://schemas.microsoft.com/office/drawing/2014/main" id="{FD15F783-91A5-4676-B858-9166F2739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9410"/>
            <a:ext cx="9144000" cy="4773775"/>
          </a:xfrm>
          <a:prstGeom prst="rect">
            <a:avLst/>
          </a:prstGeom>
        </p:spPr>
      </p:pic>
      <p:pic>
        <p:nvPicPr>
          <p:cNvPr id="5" name="Image 4">
            <a:extLst>
              <a:ext uri="{FF2B5EF4-FFF2-40B4-BE49-F238E27FC236}">
                <a16:creationId xmlns:a16="http://schemas.microsoft.com/office/drawing/2014/main" id="{91F1AA22-6C3B-4E0D-B035-8986B84FED1D}"/>
              </a:ext>
            </a:extLst>
          </p:cNvPr>
          <p:cNvPicPr>
            <a:picLocks noChangeAspect="1"/>
          </p:cNvPicPr>
          <p:nvPr/>
        </p:nvPicPr>
        <p:blipFill rotWithShape="1">
          <a:blip r:embed="rId4"/>
          <a:srcRect l="43510" t="21181"/>
          <a:stretch/>
        </p:blipFill>
        <p:spPr>
          <a:xfrm>
            <a:off x="35496" y="116632"/>
            <a:ext cx="3179425" cy="777867"/>
          </a:xfrm>
          <a:prstGeom prst="rect">
            <a:avLst/>
          </a:prstGeom>
        </p:spPr>
      </p:pic>
      <p:sp>
        <p:nvSpPr>
          <p:cNvPr id="11" name="Rectangle 10"/>
          <p:cNvSpPr/>
          <p:nvPr/>
        </p:nvSpPr>
        <p:spPr>
          <a:xfrm>
            <a:off x="1331640" y="4869160"/>
            <a:ext cx="7560840" cy="1569660"/>
          </a:xfrm>
          <a:prstGeom prst="rect">
            <a:avLst/>
          </a:prstGeom>
        </p:spPr>
        <p:txBody>
          <a:bodyPr wrap="square">
            <a:spAutoFit/>
          </a:bodyPr>
          <a:lstStyle/>
          <a:p>
            <a:pPr marL="285750" indent="-285750" algn="just">
              <a:buFont typeface="Wingdings" panose="05000000000000000000" pitchFamily="2" charset="2"/>
              <a:buChar char="ü"/>
            </a:pPr>
            <a:r>
              <a:rPr lang="en-US" sz="1600" dirty="0"/>
              <a:t>Fin whales have been regularly sighted in the Ligurian Sea, Gulf of Lions and Gulf of Cadiz. </a:t>
            </a:r>
          </a:p>
          <a:p>
            <a:pPr marL="285750" indent="-285750" algn="just">
              <a:buFont typeface="Wingdings" panose="05000000000000000000" pitchFamily="2" charset="2"/>
              <a:buChar char="ü"/>
            </a:pPr>
            <a:r>
              <a:rPr lang="en-US" sz="1600" dirty="0"/>
              <a:t>Sperm whales have been sighted along the Hellenic Trench and in the offshore waters of the Sardinia Sea. </a:t>
            </a:r>
          </a:p>
          <a:p>
            <a:pPr marL="285750" indent="-285750" algn="just">
              <a:buFont typeface="Wingdings" panose="05000000000000000000" pitchFamily="2" charset="2"/>
              <a:buChar char="ü"/>
            </a:pPr>
            <a:r>
              <a:rPr lang="en-US" sz="1600" dirty="0"/>
              <a:t>One rare sighting of a </a:t>
            </a:r>
            <a:r>
              <a:rPr lang="en-US" sz="1600" dirty="0" err="1"/>
              <a:t>minke</a:t>
            </a:r>
            <a:r>
              <a:rPr lang="en-US" sz="1600" dirty="0"/>
              <a:t> whale occurred close to the Balearic Islands. </a:t>
            </a:r>
          </a:p>
          <a:p>
            <a:pPr marL="285750" indent="-285750" algn="just">
              <a:buFont typeface="Wingdings" panose="05000000000000000000" pitchFamily="2" charset="2"/>
              <a:buChar char="ü"/>
            </a:pPr>
            <a:r>
              <a:rPr lang="en-US" sz="1600" dirty="0"/>
              <a:t>The Strait of Gibraltar offered a great sighting of killer whales.</a:t>
            </a:r>
          </a:p>
        </p:txBody>
      </p:sp>
      <p:sp>
        <p:nvSpPr>
          <p:cNvPr id="7" name="ZoneTexte 6">
            <a:extLst>
              <a:ext uri="{FF2B5EF4-FFF2-40B4-BE49-F238E27FC236}">
                <a16:creationId xmlns:a16="http://schemas.microsoft.com/office/drawing/2014/main" id="{246F7F2F-0CF0-4E66-8661-8350F19B25F9}"/>
              </a:ext>
            </a:extLst>
          </p:cNvPr>
          <p:cNvSpPr txBox="1"/>
          <p:nvPr/>
        </p:nvSpPr>
        <p:spPr>
          <a:xfrm>
            <a:off x="8172324" y="4279738"/>
            <a:ext cx="1943352" cy="215444"/>
          </a:xfrm>
          <a:prstGeom prst="rect">
            <a:avLst/>
          </a:prstGeom>
          <a:noFill/>
        </p:spPr>
        <p:txBody>
          <a:bodyPr wrap="square" rtlCol="0">
            <a:spAutoFit/>
          </a:bodyPr>
          <a:lstStyle/>
          <a:p>
            <a:r>
              <a:rPr lang="fr-FR" sz="800" dirty="0"/>
              <a:t>© ACCOBAMS</a:t>
            </a:r>
          </a:p>
        </p:txBody>
      </p:sp>
    </p:spTree>
    <p:extLst>
      <p:ext uri="{BB962C8B-B14F-4D97-AF65-F5344CB8AC3E}">
        <p14:creationId xmlns:p14="http://schemas.microsoft.com/office/powerpoint/2010/main" val="314072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7A3B06-70E6-4014-AE0E-D64468746A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4575"/>
            <a:ext cx="9144000" cy="5480769"/>
          </a:xfrm>
          <a:prstGeom prst="rect">
            <a:avLst/>
          </a:prstGeom>
        </p:spPr>
      </p:pic>
      <p:pic>
        <p:nvPicPr>
          <p:cNvPr id="7" name="Image 6">
            <a:extLst>
              <a:ext uri="{FF2B5EF4-FFF2-40B4-BE49-F238E27FC236}">
                <a16:creationId xmlns:a16="http://schemas.microsoft.com/office/drawing/2014/main" id="{2D7310A9-3694-48FB-B015-8773C2F23661}"/>
              </a:ext>
            </a:extLst>
          </p:cNvPr>
          <p:cNvPicPr>
            <a:picLocks noChangeAspect="1"/>
          </p:cNvPicPr>
          <p:nvPr/>
        </p:nvPicPr>
        <p:blipFill rotWithShape="1">
          <a:blip r:embed="rId4"/>
          <a:srcRect l="43510" t="21181"/>
          <a:stretch/>
        </p:blipFill>
        <p:spPr>
          <a:xfrm>
            <a:off x="35496" y="116632"/>
            <a:ext cx="3179425" cy="777867"/>
          </a:xfrm>
          <a:prstGeom prst="rect">
            <a:avLst/>
          </a:prstGeom>
        </p:spPr>
      </p:pic>
      <p:sp>
        <p:nvSpPr>
          <p:cNvPr id="9" name="Rectangle 4">
            <a:extLst>
              <a:ext uri="{FF2B5EF4-FFF2-40B4-BE49-F238E27FC236}">
                <a16:creationId xmlns:a16="http://schemas.microsoft.com/office/drawing/2014/main" id="{7A67A251-F196-4CAC-A517-6B8B4094A185}"/>
              </a:ext>
            </a:extLst>
          </p:cNvPr>
          <p:cNvSpPr>
            <a:spLocks noChangeArrowheads="1"/>
          </p:cNvSpPr>
          <p:nvPr/>
        </p:nvSpPr>
        <p:spPr bwMode="auto">
          <a:xfrm>
            <a:off x="1835696" y="-99391"/>
            <a:ext cx="8664575" cy="1440160"/>
          </a:xfrm>
          <a:prstGeom prst="rect">
            <a:avLst/>
          </a:prstGeom>
        </p:spPr>
        <p:txBody>
          <a:bodyPr vert="horz" lIns="91440" tIns="45720" rIns="91440" bIns="45720" rtlCol="0" anchor="ctr">
            <a:noAutofit/>
          </a:bodyPr>
          <a:lstStyle/>
          <a:p>
            <a:pPr algn="ctr">
              <a:spcBef>
                <a:spcPct val="0"/>
              </a:spcBef>
            </a:pPr>
            <a:r>
              <a:rPr lang="fr-FR" sz="3200" b="1" dirty="0">
                <a:solidFill>
                  <a:srgbClr val="00AAC4"/>
                </a:solidFill>
                <a:effectLst>
                  <a:outerShdw blurRad="38100" dist="38100" dir="2700000" algn="tl">
                    <a:srgbClr val="000000"/>
                  </a:outerShdw>
                </a:effectLst>
                <a:cs typeface="Times New Roman" pitchFamily="18" charset="0"/>
              </a:rPr>
              <a:t>AERIAL SURVEY</a:t>
            </a:r>
          </a:p>
          <a:p>
            <a:pPr algn="ctr">
              <a:spcBef>
                <a:spcPct val="0"/>
              </a:spcBef>
            </a:pPr>
            <a:r>
              <a:rPr lang="en-US" sz="3200" b="1" dirty="0">
                <a:solidFill>
                  <a:srgbClr val="00AAC4"/>
                </a:solidFill>
                <a:effectLst>
                  <a:outerShdw blurRad="38100" dist="38100" dir="2700000" algn="tl">
                    <a:srgbClr val="000000"/>
                  </a:outerShdw>
                </a:effectLst>
                <a:latin typeface="+mj-lt"/>
                <a:ea typeface="+mj-ea"/>
                <a:cs typeface="Times New Roman" pitchFamily="18" charset="0"/>
              </a:rPr>
              <a:t>Medium sized cetaceans</a:t>
            </a:r>
            <a:endParaRPr lang="en-GB" sz="3200" b="1" dirty="0">
              <a:solidFill>
                <a:srgbClr val="00AAC4"/>
              </a:solidFill>
              <a:effectLst>
                <a:outerShdw blurRad="38100" dist="38100" dir="2700000" algn="tl">
                  <a:srgbClr val="000000"/>
                </a:outerShdw>
              </a:effectLst>
              <a:latin typeface="+mj-lt"/>
              <a:ea typeface="+mj-ea"/>
              <a:cs typeface="Times New Roman" pitchFamily="18" charset="0"/>
            </a:endParaRPr>
          </a:p>
        </p:txBody>
      </p:sp>
      <p:sp>
        <p:nvSpPr>
          <p:cNvPr id="5" name="Rectangle 4"/>
          <p:cNvSpPr/>
          <p:nvPr/>
        </p:nvSpPr>
        <p:spPr>
          <a:xfrm>
            <a:off x="2195736" y="4941168"/>
            <a:ext cx="6696744" cy="1323439"/>
          </a:xfrm>
          <a:prstGeom prst="rect">
            <a:avLst/>
          </a:prstGeom>
        </p:spPr>
        <p:txBody>
          <a:bodyPr wrap="square">
            <a:spAutoFit/>
          </a:bodyPr>
          <a:lstStyle/>
          <a:p>
            <a:pPr marL="285750" indent="-285750" algn="just">
              <a:buFont typeface="Wingdings" panose="05000000000000000000" pitchFamily="2" charset="2"/>
              <a:buChar char="Ø"/>
            </a:pPr>
            <a:r>
              <a:rPr lang="en-US" sz="1600" dirty="0" err="1"/>
              <a:t>Risso’s</a:t>
            </a:r>
            <a:r>
              <a:rPr lang="en-US" sz="1600" dirty="0"/>
              <a:t> dolphins have been </a:t>
            </a:r>
            <a:r>
              <a:rPr lang="en-US" sz="1600" dirty="0" err="1"/>
              <a:t>sghted</a:t>
            </a:r>
            <a:r>
              <a:rPr lang="en-US" sz="1600" dirty="0"/>
              <a:t> more offshore than originally expected for a species which prefers slope areas. </a:t>
            </a:r>
          </a:p>
          <a:p>
            <a:pPr marL="285750" indent="-285750" algn="just">
              <a:buFont typeface="Wingdings" panose="05000000000000000000" pitchFamily="2" charset="2"/>
              <a:buChar char="Ø"/>
            </a:pPr>
            <a:r>
              <a:rPr lang="en-US" sz="1600" dirty="0"/>
              <a:t>Pilot whales have been observed all along the Western Mediterranean, more in the northern portion, while Cuvier’s beaked whales have been mostly sighted in canyon areas, as expected.</a:t>
            </a:r>
          </a:p>
        </p:txBody>
      </p:sp>
      <p:sp>
        <p:nvSpPr>
          <p:cNvPr id="6" name="ZoneTexte 5">
            <a:extLst>
              <a:ext uri="{FF2B5EF4-FFF2-40B4-BE49-F238E27FC236}">
                <a16:creationId xmlns:a16="http://schemas.microsoft.com/office/drawing/2014/main" id="{B8AB8F53-85BE-4669-B7C5-CAFFC9BD2552}"/>
              </a:ext>
            </a:extLst>
          </p:cNvPr>
          <p:cNvSpPr txBox="1"/>
          <p:nvPr/>
        </p:nvSpPr>
        <p:spPr>
          <a:xfrm>
            <a:off x="8172324" y="4261463"/>
            <a:ext cx="1943352" cy="215444"/>
          </a:xfrm>
          <a:prstGeom prst="rect">
            <a:avLst/>
          </a:prstGeom>
          <a:noFill/>
        </p:spPr>
        <p:txBody>
          <a:bodyPr wrap="square" rtlCol="0">
            <a:spAutoFit/>
          </a:bodyPr>
          <a:lstStyle/>
          <a:p>
            <a:r>
              <a:rPr lang="fr-FR" sz="800" dirty="0"/>
              <a:t>© ACCOBAMS</a:t>
            </a:r>
          </a:p>
        </p:txBody>
      </p:sp>
    </p:spTree>
    <p:extLst>
      <p:ext uri="{BB962C8B-B14F-4D97-AF65-F5344CB8AC3E}">
        <p14:creationId xmlns:p14="http://schemas.microsoft.com/office/powerpoint/2010/main" val="237976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1E9714D-5EE3-48BD-B1DE-4FC922A6C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3565"/>
            <a:ext cx="9144000" cy="5505795"/>
          </a:xfrm>
          <a:prstGeom prst="rect">
            <a:avLst/>
          </a:prstGeom>
        </p:spPr>
      </p:pic>
      <p:pic>
        <p:nvPicPr>
          <p:cNvPr id="5" name="Image 4">
            <a:extLst>
              <a:ext uri="{FF2B5EF4-FFF2-40B4-BE49-F238E27FC236}">
                <a16:creationId xmlns:a16="http://schemas.microsoft.com/office/drawing/2014/main" id="{FEB6355A-9287-4BA0-AD30-73621DA4C60F}"/>
              </a:ext>
            </a:extLst>
          </p:cNvPr>
          <p:cNvPicPr>
            <a:picLocks noChangeAspect="1"/>
          </p:cNvPicPr>
          <p:nvPr/>
        </p:nvPicPr>
        <p:blipFill rotWithShape="1">
          <a:blip r:embed="rId4"/>
          <a:srcRect l="43510" t="21181"/>
          <a:stretch/>
        </p:blipFill>
        <p:spPr>
          <a:xfrm>
            <a:off x="35496" y="116632"/>
            <a:ext cx="3179425" cy="777867"/>
          </a:xfrm>
          <a:prstGeom prst="rect">
            <a:avLst/>
          </a:prstGeom>
        </p:spPr>
      </p:pic>
      <p:sp>
        <p:nvSpPr>
          <p:cNvPr id="8" name="Rectangle 4">
            <a:extLst>
              <a:ext uri="{FF2B5EF4-FFF2-40B4-BE49-F238E27FC236}">
                <a16:creationId xmlns:a16="http://schemas.microsoft.com/office/drawing/2014/main" id="{FE6ACF5B-D142-45E0-87AA-95A6C4274F69}"/>
              </a:ext>
            </a:extLst>
          </p:cNvPr>
          <p:cNvSpPr>
            <a:spLocks noChangeArrowheads="1"/>
          </p:cNvSpPr>
          <p:nvPr/>
        </p:nvSpPr>
        <p:spPr bwMode="auto">
          <a:xfrm>
            <a:off x="1835696" y="-99391"/>
            <a:ext cx="8664575" cy="1440160"/>
          </a:xfrm>
          <a:prstGeom prst="rect">
            <a:avLst/>
          </a:prstGeom>
        </p:spPr>
        <p:txBody>
          <a:bodyPr vert="horz" lIns="91440" tIns="45720" rIns="91440" bIns="45720" rtlCol="0" anchor="ctr">
            <a:noAutofit/>
          </a:bodyPr>
          <a:lstStyle/>
          <a:p>
            <a:pPr algn="ctr">
              <a:spcBef>
                <a:spcPct val="0"/>
              </a:spcBef>
            </a:pPr>
            <a:r>
              <a:rPr lang="fr-FR" sz="3200" b="1" dirty="0">
                <a:solidFill>
                  <a:srgbClr val="00AAC4"/>
                </a:solidFill>
                <a:effectLst>
                  <a:outerShdw blurRad="38100" dist="38100" dir="2700000" algn="tl">
                    <a:srgbClr val="000000"/>
                  </a:outerShdw>
                </a:effectLst>
                <a:cs typeface="Times New Roman" pitchFamily="18" charset="0"/>
              </a:rPr>
              <a:t>AERIAL SURVEY </a:t>
            </a:r>
          </a:p>
          <a:p>
            <a:pPr algn="ctr">
              <a:spcBef>
                <a:spcPct val="0"/>
              </a:spcBef>
            </a:pPr>
            <a:r>
              <a:rPr lang="en-US" sz="3200" b="1" dirty="0">
                <a:solidFill>
                  <a:srgbClr val="00AAC4"/>
                </a:solidFill>
                <a:effectLst>
                  <a:outerShdw blurRad="38100" dist="38100" dir="2700000" algn="tl">
                    <a:srgbClr val="000000"/>
                  </a:outerShdw>
                </a:effectLst>
                <a:latin typeface="+mj-lt"/>
                <a:ea typeface="+mj-ea"/>
                <a:cs typeface="Times New Roman" pitchFamily="18" charset="0"/>
              </a:rPr>
              <a:t>Small cetaceans</a:t>
            </a:r>
            <a:endParaRPr lang="en-GB" sz="3200" b="1" dirty="0">
              <a:solidFill>
                <a:srgbClr val="00AAC4"/>
              </a:solidFill>
              <a:effectLst>
                <a:outerShdw blurRad="38100" dist="38100" dir="2700000" algn="tl">
                  <a:srgbClr val="000000"/>
                </a:outerShdw>
              </a:effectLst>
              <a:latin typeface="+mj-lt"/>
              <a:ea typeface="+mj-ea"/>
              <a:cs typeface="Times New Roman" pitchFamily="18" charset="0"/>
            </a:endParaRPr>
          </a:p>
        </p:txBody>
      </p:sp>
      <p:sp>
        <p:nvSpPr>
          <p:cNvPr id="12" name="Rectangle 11"/>
          <p:cNvSpPr/>
          <p:nvPr/>
        </p:nvSpPr>
        <p:spPr>
          <a:xfrm>
            <a:off x="2339752" y="4767826"/>
            <a:ext cx="6624736" cy="2062103"/>
          </a:xfrm>
          <a:prstGeom prst="rect">
            <a:avLst/>
          </a:prstGeom>
        </p:spPr>
        <p:txBody>
          <a:bodyPr wrap="square">
            <a:spAutoFit/>
          </a:bodyPr>
          <a:lstStyle/>
          <a:p>
            <a:pPr marL="285750" indent="-285750" algn="just">
              <a:buFont typeface="Wingdings" panose="05000000000000000000" pitchFamily="2" charset="2"/>
              <a:buChar char="ü"/>
            </a:pPr>
            <a:endParaRPr lang="fr-FR" sz="1600" dirty="0"/>
          </a:p>
          <a:p>
            <a:pPr marL="285750" indent="-285750" algn="just">
              <a:buFont typeface="Wingdings" panose="05000000000000000000" pitchFamily="2" charset="2"/>
              <a:buChar char="ü"/>
            </a:pPr>
            <a:r>
              <a:rPr lang="en-US" sz="1600" dirty="0"/>
              <a:t>Common dolphins have been mostly sighted in the Western portion of the Basin and in the Strait of Sicily. </a:t>
            </a:r>
          </a:p>
          <a:p>
            <a:pPr marL="285750" indent="-285750" algn="just">
              <a:buFont typeface="Wingdings" panose="05000000000000000000" pitchFamily="2" charset="2"/>
              <a:buChar char="ü"/>
            </a:pPr>
            <a:r>
              <a:rPr lang="en-US" sz="1600" dirty="0"/>
              <a:t>Bottlenose dolphins appear to be very common in the northern portion of the Adriatic Sea, in the Strait of Sicily and along the coast, with some sighting more offshore. </a:t>
            </a:r>
          </a:p>
          <a:p>
            <a:pPr marL="285750" indent="-285750" algn="just">
              <a:buFont typeface="Wingdings" panose="05000000000000000000" pitchFamily="2" charset="2"/>
              <a:buChar char="ü"/>
            </a:pPr>
            <a:r>
              <a:rPr lang="en-US" sz="1600" dirty="0"/>
              <a:t>Striped dolphins are mostly distributed in the offshore waters and appear to be the most abundant species.</a:t>
            </a:r>
          </a:p>
        </p:txBody>
      </p:sp>
      <p:sp>
        <p:nvSpPr>
          <p:cNvPr id="6" name="ZoneTexte 5">
            <a:extLst>
              <a:ext uri="{FF2B5EF4-FFF2-40B4-BE49-F238E27FC236}">
                <a16:creationId xmlns:a16="http://schemas.microsoft.com/office/drawing/2014/main" id="{4320AB27-66C3-44AF-B3BE-12552B25F533}"/>
              </a:ext>
            </a:extLst>
          </p:cNvPr>
          <p:cNvSpPr txBox="1"/>
          <p:nvPr/>
        </p:nvSpPr>
        <p:spPr>
          <a:xfrm>
            <a:off x="8147690" y="4387325"/>
            <a:ext cx="1943352" cy="215444"/>
          </a:xfrm>
          <a:prstGeom prst="rect">
            <a:avLst/>
          </a:prstGeom>
          <a:noFill/>
        </p:spPr>
        <p:txBody>
          <a:bodyPr wrap="square" rtlCol="0">
            <a:spAutoFit/>
          </a:bodyPr>
          <a:lstStyle/>
          <a:p>
            <a:r>
              <a:rPr lang="fr-FR" sz="800" dirty="0"/>
              <a:t>© ACCOBAMS</a:t>
            </a:r>
          </a:p>
        </p:txBody>
      </p:sp>
    </p:spTree>
    <p:extLst>
      <p:ext uri="{BB962C8B-B14F-4D97-AF65-F5344CB8AC3E}">
        <p14:creationId xmlns:p14="http://schemas.microsoft.com/office/powerpoint/2010/main" val="326257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51520" y="44624"/>
            <a:ext cx="8664575" cy="574675"/>
          </a:xfrm>
          <a:prstGeom prst="rect">
            <a:avLst/>
          </a:prstGeom>
        </p:spPr>
        <p:txBody>
          <a:bodyPr vert="horz" lIns="91440" tIns="45720" rIns="91440" bIns="45720" rtlCol="0" anchor="ctr">
            <a:noAutofit/>
          </a:bodyPr>
          <a:lstStyle/>
          <a:p>
            <a:pPr algn="ctr">
              <a:spcBef>
                <a:spcPct val="0"/>
              </a:spcBef>
            </a:pPr>
            <a:endParaRPr lang="fr-FR" sz="2000" b="1" dirty="0">
              <a:solidFill>
                <a:srgbClr val="003399"/>
              </a:solidFill>
              <a:effectLst>
                <a:outerShdw blurRad="38100" dist="38100" dir="2700000" algn="tl">
                  <a:srgbClr val="000000">
                    <a:alpha val="43137"/>
                  </a:srgbClr>
                </a:outerShdw>
              </a:effectLst>
              <a:cs typeface="Times New Roman" pitchFamily="18" charset="0"/>
            </a:endParaRPr>
          </a:p>
        </p:txBody>
      </p:sp>
      <p:sp>
        <p:nvSpPr>
          <p:cNvPr id="9" name="ZoneTexte 8">
            <a:extLst>
              <a:ext uri="{FF2B5EF4-FFF2-40B4-BE49-F238E27FC236}">
                <a16:creationId xmlns:a16="http://schemas.microsoft.com/office/drawing/2014/main" id="{7252B7B7-4398-4373-AA41-A612E97981D8}"/>
              </a:ext>
            </a:extLst>
          </p:cNvPr>
          <p:cNvSpPr txBox="1"/>
          <p:nvPr/>
        </p:nvSpPr>
        <p:spPr>
          <a:xfrm>
            <a:off x="6517080" y="5517812"/>
            <a:ext cx="1943352" cy="215444"/>
          </a:xfrm>
          <a:prstGeom prst="rect">
            <a:avLst/>
          </a:prstGeom>
          <a:noFill/>
        </p:spPr>
        <p:txBody>
          <a:bodyPr wrap="square" rtlCol="0">
            <a:spAutoFit/>
          </a:bodyPr>
          <a:lstStyle/>
          <a:p>
            <a:r>
              <a:rPr lang="fr-FR" sz="800" dirty="0"/>
              <a:t>© S. PANIGADA for ACCOBAMS</a:t>
            </a:r>
          </a:p>
        </p:txBody>
      </p:sp>
      <p:sp>
        <p:nvSpPr>
          <p:cNvPr id="3" name="Rectangle 2"/>
          <p:cNvSpPr/>
          <p:nvPr/>
        </p:nvSpPr>
        <p:spPr>
          <a:xfrm>
            <a:off x="251520" y="5899338"/>
            <a:ext cx="8688189" cy="461665"/>
          </a:xfrm>
          <a:prstGeom prst="rect">
            <a:avLst/>
          </a:prstGeom>
        </p:spPr>
        <p:txBody>
          <a:bodyPr wrap="square">
            <a:spAutoFit/>
          </a:bodyPr>
          <a:lstStyle/>
          <a:p>
            <a:pPr algn="ctr"/>
            <a:r>
              <a:rPr lang="fr-FR" sz="1200" dirty="0"/>
              <a:t>Les tortues marines ont été régulièrement observées durant les vols, confirmant la fréquence et l'abondance de cette espèce </a:t>
            </a:r>
          </a:p>
          <a:p>
            <a:pPr algn="ctr"/>
            <a:r>
              <a:rPr lang="fr-FR" sz="1200" dirty="0"/>
              <a:t>dans tout le bassin méditerranéen.</a:t>
            </a:r>
            <a:endParaRPr lang="en-GB" sz="1200" dirty="0"/>
          </a:p>
        </p:txBody>
      </p:sp>
      <p:pic>
        <p:nvPicPr>
          <p:cNvPr id="5" name="Image 4">
            <a:extLst>
              <a:ext uri="{FF2B5EF4-FFF2-40B4-BE49-F238E27FC236}">
                <a16:creationId xmlns:a16="http://schemas.microsoft.com/office/drawing/2014/main" id="{995704B7-A4A6-4A34-BB0E-74D6BF6A9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83" y="1268760"/>
            <a:ext cx="8796858" cy="6264696"/>
          </a:xfrm>
          <a:prstGeom prst="rect">
            <a:avLst/>
          </a:prstGeom>
        </p:spPr>
      </p:pic>
      <p:pic>
        <p:nvPicPr>
          <p:cNvPr id="7" name="Image 6">
            <a:extLst>
              <a:ext uri="{FF2B5EF4-FFF2-40B4-BE49-F238E27FC236}">
                <a16:creationId xmlns:a16="http://schemas.microsoft.com/office/drawing/2014/main" id="{51C7C467-207C-4BBD-9C3E-1C8FACF56DFC}"/>
              </a:ext>
            </a:extLst>
          </p:cNvPr>
          <p:cNvPicPr>
            <a:picLocks noChangeAspect="1"/>
          </p:cNvPicPr>
          <p:nvPr/>
        </p:nvPicPr>
        <p:blipFill rotWithShape="1">
          <a:blip r:embed="rId4"/>
          <a:srcRect l="43510" t="21181"/>
          <a:stretch/>
        </p:blipFill>
        <p:spPr>
          <a:xfrm>
            <a:off x="35496" y="116632"/>
            <a:ext cx="3179425" cy="777867"/>
          </a:xfrm>
          <a:prstGeom prst="rect">
            <a:avLst/>
          </a:prstGeom>
        </p:spPr>
      </p:pic>
      <p:sp>
        <p:nvSpPr>
          <p:cNvPr id="10" name="Rectangle 4">
            <a:extLst>
              <a:ext uri="{FF2B5EF4-FFF2-40B4-BE49-F238E27FC236}">
                <a16:creationId xmlns:a16="http://schemas.microsoft.com/office/drawing/2014/main" id="{F8EABE86-D850-4DB9-B643-07D04A441739}"/>
              </a:ext>
            </a:extLst>
          </p:cNvPr>
          <p:cNvSpPr>
            <a:spLocks noChangeArrowheads="1"/>
          </p:cNvSpPr>
          <p:nvPr/>
        </p:nvSpPr>
        <p:spPr bwMode="auto">
          <a:xfrm>
            <a:off x="1547664" y="42697"/>
            <a:ext cx="8664575" cy="1440160"/>
          </a:xfrm>
          <a:prstGeom prst="rect">
            <a:avLst/>
          </a:prstGeom>
        </p:spPr>
        <p:txBody>
          <a:bodyPr vert="horz" lIns="91440" tIns="45720" rIns="91440" bIns="45720" rtlCol="0" anchor="ctr">
            <a:noAutofit/>
          </a:bodyPr>
          <a:lstStyle/>
          <a:p>
            <a:pPr algn="ctr">
              <a:spcBef>
                <a:spcPct val="0"/>
              </a:spcBef>
            </a:pPr>
            <a:r>
              <a:rPr lang="fr-FR" sz="3200" b="1" dirty="0">
                <a:solidFill>
                  <a:srgbClr val="00AAC4"/>
                </a:solidFill>
                <a:effectLst>
                  <a:outerShdw blurRad="38100" dist="38100" dir="2700000" algn="tl">
                    <a:srgbClr val="000000"/>
                  </a:outerShdw>
                </a:effectLst>
                <a:cs typeface="Times New Roman" pitchFamily="18" charset="0"/>
              </a:rPr>
              <a:t>AERIAL SURVEY </a:t>
            </a:r>
          </a:p>
          <a:p>
            <a:pPr algn="ctr">
              <a:spcBef>
                <a:spcPct val="0"/>
              </a:spcBef>
            </a:pPr>
            <a:r>
              <a:rPr lang="en-US" sz="3200" b="1" dirty="0">
                <a:solidFill>
                  <a:srgbClr val="00AAC4"/>
                </a:solidFill>
                <a:effectLst>
                  <a:outerShdw blurRad="38100" dist="38100" dir="2700000" algn="tl">
                    <a:srgbClr val="000000"/>
                  </a:outerShdw>
                </a:effectLst>
                <a:latin typeface="+mj-lt"/>
                <a:ea typeface="+mj-ea"/>
                <a:cs typeface="Times New Roman" pitchFamily="18" charset="0"/>
              </a:rPr>
              <a:t>Sea turtles and Elasmobranches</a:t>
            </a:r>
            <a:endParaRPr lang="en-GB" sz="3200" b="1" dirty="0">
              <a:solidFill>
                <a:srgbClr val="00AAC4"/>
              </a:solidFill>
              <a:effectLst>
                <a:outerShdw blurRad="38100" dist="38100" dir="2700000" algn="tl">
                  <a:srgbClr val="000000"/>
                </a:outerShdw>
              </a:effectLst>
              <a:latin typeface="+mj-lt"/>
              <a:ea typeface="+mj-ea"/>
              <a:cs typeface="Times New Roman" pitchFamily="18" charset="0"/>
            </a:endParaRPr>
          </a:p>
        </p:txBody>
      </p:sp>
      <p:sp>
        <p:nvSpPr>
          <p:cNvPr id="11" name="Rectangle 10">
            <a:extLst>
              <a:ext uri="{FF2B5EF4-FFF2-40B4-BE49-F238E27FC236}">
                <a16:creationId xmlns:a16="http://schemas.microsoft.com/office/drawing/2014/main" id="{36BF3071-37B0-4CE2-99BF-F3A72B84726D}"/>
              </a:ext>
            </a:extLst>
          </p:cNvPr>
          <p:cNvSpPr/>
          <p:nvPr/>
        </p:nvSpPr>
        <p:spPr>
          <a:xfrm>
            <a:off x="2095020" y="5299173"/>
            <a:ext cx="6607945" cy="1200329"/>
          </a:xfrm>
          <a:prstGeom prst="rect">
            <a:avLst/>
          </a:prstGeom>
        </p:spPr>
        <p:txBody>
          <a:bodyPr wrap="square">
            <a:spAutoFit/>
          </a:bodyPr>
          <a:lstStyle/>
          <a:p>
            <a:pPr algn="just"/>
            <a:r>
              <a:rPr lang="en-US" dirty="0"/>
              <a:t>Large marine megafauna has been regularly observed during the flights, with a predominance of turtles, Atlantic sun fishes and giant devil rays, confirming how these species are frequent and abundant throughout the Mediterranean Basin.</a:t>
            </a:r>
            <a:endParaRPr lang="en-GB" dirty="0"/>
          </a:p>
        </p:txBody>
      </p:sp>
      <p:sp>
        <p:nvSpPr>
          <p:cNvPr id="12" name="ZoneTexte 11">
            <a:extLst>
              <a:ext uri="{FF2B5EF4-FFF2-40B4-BE49-F238E27FC236}">
                <a16:creationId xmlns:a16="http://schemas.microsoft.com/office/drawing/2014/main" id="{76FA5A68-96D1-4E9A-BC08-B7AC05ABE354}"/>
              </a:ext>
            </a:extLst>
          </p:cNvPr>
          <p:cNvSpPr txBox="1"/>
          <p:nvPr/>
        </p:nvSpPr>
        <p:spPr>
          <a:xfrm>
            <a:off x="8141965" y="4400434"/>
            <a:ext cx="1943352" cy="215444"/>
          </a:xfrm>
          <a:prstGeom prst="rect">
            <a:avLst/>
          </a:prstGeom>
          <a:noFill/>
        </p:spPr>
        <p:txBody>
          <a:bodyPr wrap="square" rtlCol="0">
            <a:spAutoFit/>
          </a:bodyPr>
          <a:lstStyle/>
          <a:p>
            <a:r>
              <a:rPr lang="fr-FR" sz="800" dirty="0"/>
              <a:t>© ACCOBAMS</a:t>
            </a:r>
          </a:p>
        </p:txBody>
      </p:sp>
    </p:spTree>
    <p:extLst>
      <p:ext uri="{BB962C8B-B14F-4D97-AF65-F5344CB8AC3E}">
        <p14:creationId xmlns:p14="http://schemas.microsoft.com/office/powerpoint/2010/main" val="92273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677F5C-4495-4223-99A1-9BBA56361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8601"/>
            <a:ext cx="9144000" cy="6466181"/>
          </a:xfrm>
          <a:prstGeom prst="rect">
            <a:avLst/>
          </a:prstGeom>
        </p:spPr>
      </p:pic>
      <p:pic>
        <p:nvPicPr>
          <p:cNvPr id="7" name="Image 6">
            <a:extLst>
              <a:ext uri="{FF2B5EF4-FFF2-40B4-BE49-F238E27FC236}">
                <a16:creationId xmlns:a16="http://schemas.microsoft.com/office/drawing/2014/main" id="{0AD2C261-97CF-4A2B-8D75-2F9DB6683F30}"/>
              </a:ext>
            </a:extLst>
          </p:cNvPr>
          <p:cNvPicPr>
            <a:picLocks noChangeAspect="1"/>
          </p:cNvPicPr>
          <p:nvPr/>
        </p:nvPicPr>
        <p:blipFill rotWithShape="1">
          <a:blip r:embed="rId4"/>
          <a:srcRect l="43510" t="21181"/>
          <a:stretch/>
        </p:blipFill>
        <p:spPr>
          <a:xfrm>
            <a:off x="35496" y="116632"/>
            <a:ext cx="3179425" cy="777867"/>
          </a:xfrm>
          <a:prstGeom prst="rect">
            <a:avLst/>
          </a:prstGeom>
        </p:spPr>
      </p:pic>
      <p:sp>
        <p:nvSpPr>
          <p:cNvPr id="8" name="Rectangle 4">
            <a:extLst>
              <a:ext uri="{FF2B5EF4-FFF2-40B4-BE49-F238E27FC236}">
                <a16:creationId xmlns:a16="http://schemas.microsoft.com/office/drawing/2014/main" id="{8A0D51B8-A40B-4014-A07E-83982AE3CE9C}"/>
              </a:ext>
            </a:extLst>
          </p:cNvPr>
          <p:cNvSpPr>
            <a:spLocks noChangeArrowheads="1"/>
          </p:cNvSpPr>
          <p:nvPr/>
        </p:nvSpPr>
        <p:spPr bwMode="auto">
          <a:xfrm>
            <a:off x="1115616" y="476672"/>
            <a:ext cx="8664575" cy="1440160"/>
          </a:xfrm>
          <a:prstGeom prst="rect">
            <a:avLst/>
          </a:prstGeom>
        </p:spPr>
        <p:txBody>
          <a:bodyPr vert="horz" lIns="91440" tIns="45720" rIns="91440" bIns="45720" rtlCol="0" anchor="ctr">
            <a:noAutofit/>
          </a:bodyPr>
          <a:lstStyle/>
          <a:p>
            <a:pPr algn="ctr">
              <a:spcBef>
                <a:spcPct val="0"/>
              </a:spcBef>
            </a:pPr>
            <a:r>
              <a:rPr lang="en-GB" sz="3200" b="1" dirty="0">
                <a:solidFill>
                  <a:srgbClr val="00AAC4"/>
                </a:solidFill>
                <a:effectLst>
                  <a:outerShdw blurRad="38100" dist="38100" dir="2700000" algn="tl">
                    <a:srgbClr val="000000"/>
                  </a:outerShdw>
                </a:effectLst>
                <a:cs typeface="Times New Roman" pitchFamily="18" charset="0"/>
              </a:rPr>
              <a:t>AERIAL SURVEY</a:t>
            </a:r>
          </a:p>
          <a:p>
            <a:pPr algn="ctr"/>
            <a:r>
              <a:rPr lang="en-GB" sz="3200" b="1" dirty="0">
                <a:solidFill>
                  <a:srgbClr val="003399"/>
                </a:solidFill>
                <a:effectLst>
                  <a:outerShdw blurRad="38100" dist="38100" dir="2700000" algn="tl">
                    <a:srgbClr val="000000">
                      <a:alpha val="43137"/>
                    </a:srgbClr>
                  </a:outerShdw>
                </a:effectLst>
                <a:cs typeface="Times New Roman" pitchFamily="18" charset="0"/>
              </a:rPr>
              <a:t>Marine litter – plastic and other </a:t>
            </a:r>
          </a:p>
          <a:p>
            <a:pPr algn="ctr"/>
            <a:r>
              <a:rPr lang="en-GB" sz="3200" b="1" dirty="0">
                <a:solidFill>
                  <a:srgbClr val="FF5D5D"/>
                </a:solidFill>
                <a:effectLst>
                  <a:outerShdw blurRad="38100" dist="38100" dir="2700000" algn="tl">
                    <a:srgbClr val="000000">
                      <a:alpha val="43137"/>
                    </a:srgbClr>
                  </a:outerShdw>
                </a:effectLst>
                <a:cs typeface="Times New Roman" pitchFamily="18" charset="0"/>
              </a:rPr>
              <a:t>more than 11 000 items</a:t>
            </a:r>
          </a:p>
        </p:txBody>
      </p:sp>
      <p:sp>
        <p:nvSpPr>
          <p:cNvPr id="6" name="ZoneTexte 5">
            <a:extLst>
              <a:ext uri="{FF2B5EF4-FFF2-40B4-BE49-F238E27FC236}">
                <a16:creationId xmlns:a16="http://schemas.microsoft.com/office/drawing/2014/main" id="{C39D7CC0-C1E5-419B-9FC8-F52FA238EF67}"/>
              </a:ext>
            </a:extLst>
          </p:cNvPr>
          <p:cNvSpPr txBox="1"/>
          <p:nvPr/>
        </p:nvSpPr>
        <p:spPr>
          <a:xfrm>
            <a:off x="8194988" y="5085698"/>
            <a:ext cx="1943352" cy="215444"/>
          </a:xfrm>
          <a:prstGeom prst="rect">
            <a:avLst/>
          </a:prstGeom>
          <a:noFill/>
        </p:spPr>
        <p:txBody>
          <a:bodyPr wrap="square" rtlCol="0">
            <a:spAutoFit/>
          </a:bodyPr>
          <a:lstStyle/>
          <a:p>
            <a:r>
              <a:rPr lang="fr-FR" sz="800" dirty="0"/>
              <a:t>© ACCOBAMS</a:t>
            </a:r>
          </a:p>
        </p:txBody>
      </p:sp>
      <p:sp>
        <p:nvSpPr>
          <p:cNvPr id="9" name="Rectangle 8">
            <a:extLst>
              <a:ext uri="{FF2B5EF4-FFF2-40B4-BE49-F238E27FC236}">
                <a16:creationId xmlns:a16="http://schemas.microsoft.com/office/drawing/2014/main" id="{4EBF2640-E805-4842-9F5D-701A8779D0E8}"/>
              </a:ext>
            </a:extLst>
          </p:cNvPr>
          <p:cNvSpPr/>
          <p:nvPr/>
        </p:nvSpPr>
        <p:spPr>
          <a:xfrm>
            <a:off x="1625208" y="5876685"/>
            <a:ext cx="7203482" cy="1692771"/>
          </a:xfrm>
          <a:prstGeom prst="rect">
            <a:avLst/>
          </a:prstGeom>
        </p:spPr>
        <p:txBody>
          <a:bodyPr wrap="square">
            <a:spAutoFit/>
          </a:bodyPr>
          <a:lstStyle/>
          <a:p>
            <a:pPr lvl="0" algn="just"/>
            <a:r>
              <a:rPr lang="en-GB" b="1" dirty="0"/>
              <a:t>Data collected : number and type of Marine litter (plastic, wood, fishing, </a:t>
            </a:r>
            <a:r>
              <a:rPr lang="en-GB" b="1" dirty="0" err="1"/>
              <a:t>indetermined</a:t>
            </a:r>
            <a:r>
              <a:rPr lang="en-GB" b="1" dirty="0"/>
              <a:t>), size &gt; 30 cm. </a:t>
            </a:r>
            <a:r>
              <a:rPr lang="en-GB" b="1" i="1" dirty="0"/>
              <a:t>In some areas : </a:t>
            </a:r>
            <a:r>
              <a:rPr lang="en-GB" b="1" i="1" dirty="0" err="1"/>
              <a:t>Color</a:t>
            </a:r>
            <a:r>
              <a:rPr lang="en-GB" b="1" i="1" dirty="0"/>
              <a:t> and 3 categories of sizes (small, medium, large).</a:t>
            </a:r>
          </a:p>
          <a:p>
            <a:pPr lvl="0" algn="just"/>
            <a:endParaRPr lang="en-GB" sz="1400" b="1" dirty="0"/>
          </a:p>
          <a:p>
            <a:pPr lvl="0" algn="just"/>
            <a:r>
              <a:rPr lang="en-GB" b="1" dirty="0"/>
              <a:t>Data are being pre-treated to correct the sighting biases between the teams. Dataset will be available in Mai/June 2019.</a:t>
            </a:r>
          </a:p>
        </p:txBody>
      </p:sp>
    </p:spTree>
    <p:extLst>
      <p:ext uri="{BB962C8B-B14F-4D97-AF65-F5344CB8AC3E}">
        <p14:creationId xmlns:p14="http://schemas.microsoft.com/office/powerpoint/2010/main" val="35401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C23866-FA93-4E57-8CCC-F080A07369FE}"/>
              </a:ext>
            </a:extLst>
          </p:cNvPr>
          <p:cNvSpPr>
            <a:spLocks noChangeArrowheads="1"/>
          </p:cNvSpPr>
          <p:nvPr/>
        </p:nvSpPr>
        <p:spPr bwMode="auto">
          <a:xfrm>
            <a:off x="3727697" y="314653"/>
            <a:ext cx="4787143" cy="815608"/>
          </a:xfrm>
          <a:prstGeom prst="rect">
            <a:avLst/>
          </a:prstGeom>
          <a:solidFill>
            <a:srgbClr val="002060"/>
          </a:solidFill>
          <a:ln>
            <a:noFill/>
          </a:ln>
          <a:effectLst>
            <a:softEdge rad="50800"/>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endParaRPr lang="en-GB" sz="1000" b="1" dirty="0">
              <a:solidFill>
                <a:schemeClr val="bg1"/>
              </a:solidFill>
              <a:latin typeface="Comic Sans MS" panose="030F0702030302020204" pitchFamily="66" charset="0"/>
            </a:endParaRPr>
          </a:p>
          <a:p>
            <a:pPr algn="ctr" eaLnBrk="1" fontAlgn="auto" hangingPunct="1">
              <a:spcBef>
                <a:spcPts val="0"/>
              </a:spcBef>
              <a:spcAft>
                <a:spcPts val="0"/>
              </a:spcAft>
            </a:pPr>
            <a:r>
              <a:rPr lang="en-GB" sz="2800" b="1" dirty="0">
                <a:solidFill>
                  <a:schemeClr val="bg1"/>
                </a:solidFill>
                <a:latin typeface="Comic Sans MS" panose="030F0702030302020204" pitchFamily="66" charset="0"/>
              </a:rPr>
              <a:t>Next steps</a:t>
            </a:r>
          </a:p>
          <a:p>
            <a:pPr algn="ctr" eaLnBrk="1" fontAlgn="auto" hangingPunct="1">
              <a:spcBef>
                <a:spcPts val="0"/>
              </a:spcBef>
              <a:spcAft>
                <a:spcPts val="0"/>
              </a:spcAft>
            </a:pPr>
            <a:endParaRPr lang="en-GB" sz="900" b="1" dirty="0">
              <a:solidFill>
                <a:schemeClr val="bg1"/>
              </a:solidFill>
              <a:latin typeface="Comic Sans MS" panose="030F0702030302020204" pitchFamily="66" charset="0"/>
            </a:endParaRPr>
          </a:p>
        </p:txBody>
      </p:sp>
      <p:pic>
        <p:nvPicPr>
          <p:cNvPr id="3" name="Image 2">
            <a:extLst>
              <a:ext uri="{FF2B5EF4-FFF2-40B4-BE49-F238E27FC236}">
                <a16:creationId xmlns:a16="http://schemas.microsoft.com/office/drawing/2014/main" id="{080C9978-AD67-4AC3-A5CF-A2889BB56F63}"/>
              </a:ext>
            </a:extLst>
          </p:cNvPr>
          <p:cNvPicPr>
            <a:picLocks noChangeAspect="1"/>
          </p:cNvPicPr>
          <p:nvPr/>
        </p:nvPicPr>
        <p:blipFill rotWithShape="1">
          <a:blip r:embed="rId3">
            <a:extLst>
              <a:ext uri="{28A0092B-C50C-407E-A947-70E740481C1C}">
                <a14:useLocalDpi xmlns:a14="http://schemas.microsoft.com/office/drawing/2010/main" val="0"/>
              </a:ext>
            </a:extLst>
          </a:blip>
          <a:srcRect l="38873" t="14003" r="1"/>
          <a:stretch/>
        </p:blipFill>
        <p:spPr>
          <a:xfrm>
            <a:off x="163746" y="220226"/>
            <a:ext cx="2858987" cy="910035"/>
          </a:xfrm>
          <a:prstGeom prst="rect">
            <a:avLst/>
          </a:prstGeom>
        </p:spPr>
      </p:pic>
      <p:sp>
        <p:nvSpPr>
          <p:cNvPr id="4" name="ZoneTexte 3">
            <a:extLst>
              <a:ext uri="{FF2B5EF4-FFF2-40B4-BE49-F238E27FC236}">
                <a16:creationId xmlns:a16="http://schemas.microsoft.com/office/drawing/2014/main" id="{E903CB64-853D-4AD7-A117-B1A05729117E}"/>
              </a:ext>
            </a:extLst>
          </p:cNvPr>
          <p:cNvSpPr txBox="1"/>
          <p:nvPr/>
        </p:nvSpPr>
        <p:spPr>
          <a:xfrm>
            <a:off x="321087" y="1445332"/>
            <a:ext cx="4166077" cy="461665"/>
          </a:xfrm>
          <a:prstGeom prst="rect">
            <a:avLst/>
          </a:prstGeom>
          <a:noFill/>
        </p:spPr>
        <p:txBody>
          <a:bodyPr wrap="none" rtlCol="0">
            <a:spAutoFit/>
          </a:bodyPr>
          <a:lstStyle/>
          <a:p>
            <a:r>
              <a:rPr lang="en-GB" sz="2400" b="1" dirty="0"/>
              <a:t>ASI DATA ANALYSIS - SCHEDULE</a:t>
            </a:r>
          </a:p>
        </p:txBody>
      </p:sp>
      <p:sp>
        <p:nvSpPr>
          <p:cNvPr id="8" name="ZoneTexte 7">
            <a:extLst>
              <a:ext uri="{FF2B5EF4-FFF2-40B4-BE49-F238E27FC236}">
                <a16:creationId xmlns:a16="http://schemas.microsoft.com/office/drawing/2014/main" id="{7CA9EE83-CCA2-4F04-AD73-90F4EA9DB9EB}"/>
              </a:ext>
            </a:extLst>
          </p:cNvPr>
          <p:cNvSpPr txBox="1"/>
          <p:nvPr/>
        </p:nvSpPr>
        <p:spPr>
          <a:xfrm>
            <a:off x="163746" y="1938524"/>
            <a:ext cx="8624996" cy="2400657"/>
          </a:xfrm>
          <a:prstGeom prst="rect">
            <a:avLst/>
          </a:prstGeom>
          <a:noFill/>
        </p:spPr>
        <p:txBody>
          <a:bodyPr wrap="square" rtlCol="0">
            <a:spAutoFit/>
          </a:bodyPr>
          <a:lstStyle/>
          <a:p>
            <a:pPr marL="342900" indent="-342900">
              <a:buFont typeface="Wingdings" panose="05000000000000000000" pitchFamily="2" charset="2"/>
              <a:buChar char="v"/>
            </a:pPr>
            <a:r>
              <a:rPr lang="en-GB" sz="2000" b="1" dirty="0"/>
              <a:t>First results on cetaceans distribution and abundance available in Sept 2019</a:t>
            </a:r>
          </a:p>
          <a:p>
            <a:pPr marL="342900" indent="-342900">
              <a:buFont typeface="Wingdings" panose="05000000000000000000" pitchFamily="2" charset="2"/>
              <a:buChar char="v"/>
            </a:pPr>
            <a:endParaRPr lang="en-GB" sz="1200" b="1" dirty="0"/>
          </a:p>
          <a:p>
            <a:pPr marL="342900" indent="-342900">
              <a:buFont typeface="Wingdings" panose="05000000000000000000" pitchFamily="2" charset="2"/>
              <a:buChar char="v"/>
            </a:pPr>
            <a:r>
              <a:rPr lang="en-GB" sz="2000" b="1" dirty="0"/>
              <a:t>ASI Special Event just before MOP7 (on 4 November 2019)</a:t>
            </a:r>
          </a:p>
          <a:p>
            <a:endParaRPr lang="en-GB" sz="1400" b="1" dirty="0"/>
          </a:p>
          <a:p>
            <a:pPr marL="342900" indent="-342900">
              <a:buFont typeface="Wingdings" panose="05000000000000000000" pitchFamily="2" charset="2"/>
              <a:buChar char="v"/>
            </a:pPr>
            <a:r>
              <a:rPr lang="en-GB" sz="2000" b="1" dirty="0"/>
              <a:t>3 sub-regional workshops (end of 2019 and 1</a:t>
            </a:r>
            <a:r>
              <a:rPr lang="en-GB" sz="2000" b="1" baseline="30000" dirty="0"/>
              <a:t>st</a:t>
            </a:r>
            <a:r>
              <a:rPr lang="en-GB" sz="2000" b="1" dirty="0"/>
              <a:t> semester 2020)</a:t>
            </a:r>
          </a:p>
          <a:p>
            <a:pPr marL="342900" indent="-342900">
              <a:buFont typeface="Wingdings" panose="05000000000000000000" pitchFamily="2" charset="2"/>
              <a:buChar char="v"/>
            </a:pPr>
            <a:endParaRPr lang="en-GB" sz="1200" b="1" dirty="0"/>
          </a:p>
          <a:p>
            <a:pPr marL="342900" indent="-342900">
              <a:buFont typeface="Wingdings" panose="05000000000000000000" pitchFamily="2" charset="2"/>
              <a:buChar char="v"/>
            </a:pPr>
            <a:r>
              <a:rPr lang="en-GB" sz="2000" b="1" dirty="0"/>
              <a:t>Consolidated final report available in Autumn 2020</a:t>
            </a:r>
          </a:p>
          <a:p>
            <a:pPr marL="342900" indent="-342900">
              <a:buFont typeface="Wingdings" panose="05000000000000000000" pitchFamily="2" charset="2"/>
              <a:buChar char="v"/>
            </a:pPr>
            <a:endParaRPr lang="en-GB" sz="1200" b="1" dirty="0"/>
          </a:p>
          <a:p>
            <a:pPr marL="342900" indent="-342900">
              <a:buFont typeface="Wingdings" panose="05000000000000000000" pitchFamily="2" charset="2"/>
              <a:buChar char="v"/>
            </a:pPr>
            <a:r>
              <a:rPr lang="en-GB" sz="2000" b="1" dirty="0"/>
              <a:t>Workshop for interpreting the results &amp; recommendations (end of 2020)</a:t>
            </a:r>
          </a:p>
        </p:txBody>
      </p:sp>
      <p:sp>
        <p:nvSpPr>
          <p:cNvPr id="6" name="ZoneTexte 5">
            <a:extLst>
              <a:ext uri="{FF2B5EF4-FFF2-40B4-BE49-F238E27FC236}">
                <a16:creationId xmlns:a16="http://schemas.microsoft.com/office/drawing/2014/main" id="{63EDB2EB-92C0-45E1-9265-8B835341B60A}"/>
              </a:ext>
            </a:extLst>
          </p:cNvPr>
          <p:cNvSpPr txBox="1"/>
          <p:nvPr/>
        </p:nvSpPr>
        <p:spPr>
          <a:xfrm>
            <a:off x="174666" y="4654374"/>
            <a:ext cx="5768118" cy="461665"/>
          </a:xfrm>
          <a:prstGeom prst="rect">
            <a:avLst/>
          </a:prstGeom>
          <a:noFill/>
        </p:spPr>
        <p:txBody>
          <a:bodyPr wrap="none" rtlCol="0">
            <a:spAutoFit/>
          </a:bodyPr>
          <a:lstStyle/>
          <a:p>
            <a:r>
              <a:rPr lang="en-GB" sz="2400" b="1" dirty="0"/>
              <a:t>ASI DATA AVAILABILITY &amp; USE  - PROPOSALS</a:t>
            </a:r>
            <a:endParaRPr lang="en-GB" sz="2400" b="1" dirty="0">
              <a:solidFill>
                <a:srgbClr val="FF0000"/>
              </a:solidFill>
            </a:endParaRPr>
          </a:p>
        </p:txBody>
      </p:sp>
      <p:sp>
        <p:nvSpPr>
          <p:cNvPr id="7" name="ZoneTexte 6">
            <a:extLst>
              <a:ext uri="{FF2B5EF4-FFF2-40B4-BE49-F238E27FC236}">
                <a16:creationId xmlns:a16="http://schemas.microsoft.com/office/drawing/2014/main" id="{1B3E36EC-6EA3-45F5-BAB1-B91AEFDF9342}"/>
              </a:ext>
            </a:extLst>
          </p:cNvPr>
          <p:cNvSpPr txBox="1"/>
          <p:nvPr/>
        </p:nvSpPr>
        <p:spPr>
          <a:xfrm>
            <a:off x="787647" y="5289334"/>
            <a:ext cx="7568706" cy="830997"/>
          </a:xfrm>
          <a:prstGeom prst="rect">
            <a:avLst/>
          </a:prstGeom>
          <a:noFill/>
        </p:spPr>
        <p:txBody>
          <a:bodyPr wrap="square" rtlCol="0">
            <a:spAutoFit/>
          </a:bodyPr>
          <a:lstStyle/>
          <a:p>
            <a:pPr algn="ctr"/>
            <a:r>
              <a:rPr lang="en-GB" sz="2400" b="1" dirty="0">
                <a:solidFill>
                  <a:srgbClr val="FF0000"/>
                </a:solidFill>
              </a:rPr>
              <a:t>ASI Contact group members and ACCOBAMS Focal Points to be consulted</a:t>
            </a:r>
            <a:endParaRPr lang="en-GB" sz="2400" b="1" dirty="0"/>
          </a:p>
        </p:txBody>
      </p:sp>
    </p:spTree>
    <p:extLst>
      <p:ext uri="{BB962C8B-B14F-4D97-AF65-F5344CB8AC3E}">
        <p14:creationId xmlns:p14="http://schemas.microsoft.com/office/powerpoint/2010/main" val="63352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C23866-FA93-4E57-8CCC-F080A07369FE}"/>
              </a:ext>
            </a:extLst>
          </p:cNvPr>
          <p:cNvSpPr>
            <a:spLocks noChangeArrowheads="1"/>
          </p:cNvSpPr>
          <p:nvPr/>
        </p:nvSpPr>
        <p:spPr bwMode="auto">
          <a:xfrm>
            <a:off x="3727697" y="314653"/>
            <a:ext cx="4787143" cy="815608"/>
          </a:xfrm>
          <a:prstGeom prst="rect">
            <a:avLst/>
          </a:prstGeom>
          <a:solidFill>
            <a:srgbClr val="002060"/>
          </a:solidFill>
          <a:ln>
            <a:noFill/>
          </a:ln>
          <a:effectLst>
            <a:softEdge rad="50800"/>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endParaRPr lang="en-GB" sz="1000" b="1" dirty="0">
              <a:solidFill>
                <a:schemeClr val="bg1"/>
              </a:solidFill>
              <a:latin typeface="Comic Sans MS" panose="030F0702030302020204" pitchFamily="66" charset="0"/>
            </a:endParaRPr>
          </a:p>
          <a:p>
            <a:pPr algn="ctr" eaLnBrk="1" fontAlgn="auto" hangingPunct="1">
              <a:spcBef>
                <a:spcPts val="0"/>
              </a:spcBef>
              <a:spcAft>
                <a:spcPts val="0"/>
              </a:spcAft>
            </a:pPr>
            <a:r>
              <a:rPr lang="en-GB" sz="2800" b="1" dirty="0">
                <a:solidFill>
                  <a:schemeClr val="bg1"/>
                </a:solidFill>
                <a:latin typeface="Comic Sans MS" panose="030F0702030302020204" pitchFamily="66" charset="0"/>
              </a:rPr>
              <a:t>Next steps</a:t>
            </a:r>
          </a:p>
          <a:p>
            <a:pPr algn="ctr" eaLnBrk="1" fontAlgn="auto" hangingPunct="1">
              <a:spcBef>
                <a:spcPts val="0"/>
              </a:spcBef>
              <a:spcAft>
                <a:spcPts val="0"/>
              </a:spcAft>
            </a:pPr>
            <a:endParaRPr lang="en-GB" sz="900" b="1" dirty="0">
              <a:solidFill>
                <a:schemeClr val="bg1"/>
              </a:solidFill>
              <a:latin typeface="Comic Sans MS" panose="030F0702030302020204" pitchFamily="66" charset="0"/>
            </a:endParaRPr>
          </a:p>
        </p:txBody>
      </p:sp>
      <p:pic>
        <p:nvPicPr>
          <p:cNvPr id="3" name="Image 2">
            <a:extLst>
              <a:ext uri="{FF2B5EF4-FFF2-40B4-BE49-F238E27FC236}">
                <a16:creationId xmlns:a16="http://schemas.microsoft.com/office/drawing/2014/main" id="{080C9978-AD67-4AC3-A5CF-A2889BB56F63}"/>
              </a:ext>
            </a:extLst>
          </p:cNvPr>
          <p:cNvPicPr>
            <a:picLocks noChangeAspect="1"/>
          </p:cNvPicPr>
          <p:nvPr/>
        </p:nvPicPr>
        <p:blipFill rotWithShape="1">
          <a:blip r:embed="rId2">
            <a:extLst>
              <a:ext uri="{28A0092B-C50C-407E-A947-70E740481C1C}">
                <a14:useLocalDpi xmlns:a14="http://schemas.microsoft.com/office/drawing/2010/main" val="0"/>
              </a:ext>
            </a:extLst>
          </a:blip>
          <a:srcRect l="38873" t="14003" r="1"/>
          <a:stretch/>
        </p:blipFill>
        <p:spPr>
          <a:xfrm>
            <a:off x="163746" y="220226"/>
            <a:ext cx="2858987" cy="910035"/>
          </a:xfrm>
          <a:prstGeom prst="rect">
            <a:avLst/>
          </a:prstGeom>
        </p:spPr>
      </p:pic>
      <p:sp>
        <p:nvSpPr>
          <p:cNvPr id="4" name="ZoneTexte 3">
            <a:extLst>
              <a:ext uri="{FF2B5EF4-FFF2-40B4-BE49-F238E27FC236}">
                <a16:creationId xmlns:a16="http://schemas.microsoft.com/office/drawing/2014/main" id="{E903CB64-853D-4AD7-A117-B1A05729117E}"/>
              </a:ext>
            </a:extLst>
          </p:cNvPr>
          <p:cNvSpPr txBox="1"/>
          <p:nvPr/>
        </p:nvSpPr>
        <p:spPr>
          <a:xfrm>
            <a:off x="321087" y="1445332"/>
            <a:ext cx="4166077" cy="461665"/>
          </a:xfrm>
          <a:prstGeom prst="rect">
            <a:avLst/>
          </a:prstGeom>
          <a:noFill/>
        </p:spPr>
        <p:txBody>
          <a:bodyPr wrap="none" rtlCol="0">
            <a:spAutoFit/>
          </a:bodyPr>
          <a:lstStyle/>
          <a:p>
            <a:r>
              <a:rPr lang="en-GB" sz="2400" b="1" dirty="0"/>
              <a:t>ASI DATA ANALYSIS - SCHEDULE</a:t>
            </a:r>
          </a:p>
        </p:txBody>
      </p:sp>
      <p:sp>
        <p:nvSpPr>
          <p:cNvPr id="8" name="ZoneTexte 7">
            <a:extLst>
              <a:ext uri="{FF2B5EF4-FFF2-40B4-BE49-F238E27FC236}">
                <a16:creationId xmlns:a16="http://schemas.microsoft.com/office/drawing/2014/main" id="{7CA9EE83-CCA2-4F04-AD73-90F4EA9DB9EB}"/>
              </a:ext>
            </a:extLst>
          </p:cNvPr>
          <p:cNvSpPr txBox="1"/>
          <p:nvPr/>
        </p:nvSpPr>
        <p:spPr>
          <a:xfrm>
            <a:off x="163746" y="1938524"/>
            <a:ext cx="8624996" cy="2400657"/>
          </a:xfrm>
          <a:prstGeom prst="rect">
            <a:avLst/>
          </a:prstGeom>
          <a:noFill/>
        </p:spPr>
        <p:txBody>
          <a:bodyPr wrap="square" rtlCol="0">
            <a:spAutoFit/>
          </a:bodyPr>
          <a:lstStyle/>
          <a:p>
            <a:pPr marL="342900" indent="-342900">
              <a:buFont typeface="Wingdings" panose="05000000000000000000" pitchFamily="2" charset="2"/>
              <a:buChar char="v"/>
            </a:pPr>
            <a:r>
              <a:rPr lang="en-GB" sz="2000" b="1" dirty="0"/>
              <a:t>First results on cetaceans distribution and abundance available in Sept 2019</a:t>
            </a:r>
          </a:p>
          <a:p>
            <a:pPr marL="342900" indent="-342900">
              <a:buFont typeface="Wingdings" panose="05000000000000000000" pitchFamily="2" charset="2"/>
              <a:buChar char="v"/>
            </a:pPr>
            <a:endParaRPr lang="en-GB" sz="1200" b="1" dirty="0"/>
          </a:p>
          <a:p>
            <a:pPr marL="342900" indent="-342900">
              <a:buFont typeface="Wingdings" panose="05000000000000000000" pitchFamily="2" charset="2"/>
              <a:buChar char="v"/>
            </a:pPr>
            <a:r>
              <a:rPr lang="en-GB" sz="2000" b="1" dirty="0"/>
              <a:t>ASI Special Event just before MOP7 (on 4 November 2019)</a:t>
            </a:r>
          </a:p>
          <a:p>
            <a:endParaRPr lang="en-GB" sz="1400" b="1" dirty="0"/>
          </a:p>
          <a:p>
            <a:pPr marL="342900" indent="-342900">
              <a:buFont typeface="Wingdings" panose="05000000000000000000" pitchFamily="2" charset="2"/>
              <a:buChar char="v"/>
            </a:pPr>
            <a:r>
              <a:rPr lang="en-GB" sz="2000" b="1" dirty="0"/>
              <a:t>3 sub-regional workshops (end of 2019 and 1</a:t>
            </a:r>
            <a:r>
              <a:rPr lang="en-GB" sz="2000" b="1" baseline="30000" dirty="0"/>
              <a:t>st</a:t>
            </a:r>
            <a:r>
              <a:rPr lang="en-GB" sz="2000" b="1" dirty="0"/>
              <a:t> semester 2020)</a:t>
            </a:r>
          </a:p>
          <a:p>
            <a:pPr marL="342900" indent="-342900">
              <a:buFont typeface="Wingdings" panose="05000000000000000000" pitchFamily="2" charset="2"/>
              <a:buChar char="v"/>
            </a:pPr>
            <a:endParaRPr lang="en-GB" sz="1200" b="1" dirty="0"/>
          </a:p>
          <a:p>
            <a:pPr marL="342900" indent="-342900">
              <a:buFont typeface="Wingdings" panose="05000000000000000000" pitchFamily="2" charset="2"/>
              <a:buChar char="v"/>
            </a:pPr>
            <a:r>
              <a:rPr lang="en-GB" sz="2000" b="1" dirty="0"/>
              <a:t>Consolidated final report available in Autumn 2020</a:t>
            </a:r>
          </a:p>
          <a:p>
            <a:pPr marL="342900" indent="-342900">
              <a:buFont typeface="Wingdings" panose="05000000000000000000" pitchFamily="2" charset="2"/>
              <a:buChar char="v"/>
            </a:pPr>
            <a:endParaRPr lang="en-GB" sz="1200" b="1" dirty="0"/>
          </a:p>
          <a:p>
            <a:pPr marL="342900" indent="-342900">
              <a:buFont typeface="Wingdings" panose="05000000000000000000" pitchFamily="2" charset="2"/>
              <a:buChar char="v"/>
            </a:pPr>
            <a:r>
              <a:rPr lang="en-GB" sz="2000" b="1" dirty="0"/>
              <a:t>Workshop for interpreting the results &amp; recommendations (end of 2020)</a:t>
            </a:r>
          </a:p>
        </p:txBody>
      </p:sp>
      <p:sp>
        <p:nvSpPr>
          <p:cNvPr id="6" name="ZoneTexte 5">
            <a:extLst>
              <a:ext uri="{FF2B5EF4-FFF2-40B4-BE49-F238E27FC236}">
                <a16:creationId xmlns:a16="http://schemas.microsoft.com/office/drawing/2014/main" id="{63EDB2EB-92C0-45E1-9265-8B835341B60A}"/>
              </a:ext>
            </a:extLst>
          </p:cNvPr>
          <p:cNvSpPr txBox="1"/>
          <p:nvPr/>
        </p:nvSpPr>
        <p:spPr>
          <a:xfrm>
            <a:off x="174666" y="4654374"/>
            <a:ext cx="4907305" cy="461665"/>
          </a:xfrm>
          <a:prstGeom prst="rect">
            <a:avLst/>
          </a:prstGeom>
          <a:noFill/>
        </p:spPr>
        <p:txBody>
          <a:bodyPr wrap="none" rtlCol="0">
            <a:spAutoFit/>
          </a:bodyPr>
          <a:lstStyle/>
          <a:p>
            <a:r>
              <a:rPr lang="en-GB" sz="2400" b="1" dirty="0"/>
              <a:t>ASI DATA AVAILABILITY – PROPOSALS</a:t>
            </a:r>
            <a:endParaRPr lang="en-GB" sz="2400" b="1" dirty="0">
              <a:solidFill>
                <a:srgbClr val="FF0000"/>
              </a:solidFill>
            </a:endParaRPr>
          </a:p>
        </p:txBody>
      </p:sp>
      <p:sp>
        <p:nvSpPr>
          <p:cNvPr id="7" name="ZoneTexte 6">
            <a:extLst>
              <a:ext uri="{FF2B5EF4-FFF2-40B4-BE49-F238E27FC236}">
                <a16:creationId xmlns:a16="http://schemas.microsoft.com/office/drawing/2014/main" id="{1B3E36EC-6EA3-45F5-BAB1-B91AEFDF9342}"/>
              </a:ext>
            </a:extLst>
          </p:cNvPr>
          <p:cNvSpPr txBox="1"/>
          <p:nvPr/>
        </p:nvSpPr>
        <p:spPr>
          <a:xfrm>
            <a:off x="163746" y="5147444"/>
            <a:ext cx="7797840" cy="1723549"/>
          </a:xfrm>
          <a:prstGeom prst="rect">
            <a:avLst/>
          </a:prstGeom>
          <a:noFill/>
        </p:spPr>
        <p:txBody>
          <a:bodyPr wrap="square" rtlCol="0">
            <a:spAutoFit/>
          </a:bodyPr>
          <a:lstStyle/>
          <a:p>
            <a:pPr marL="342900" indent="-342900">
              <a:buFont typeface="Wingdings" panose="05000000000000000000" pitchFamily="2" charset="2"/>
              <a:buChar char="v"/>
            </a:pPr>
            <a:r>
              <a:rPr lang="en-GB" sz="2000" b="1" dirty="0"/>
              <a:t>Data are available at the ACCOBAMS Secretariat level upon request</a:t>
            </a:r>
          </a:p>
          <a:p>
            <a:endParaRPr lang="en-GB" sz="1200" b="1" dirty="0"/>
          </a:p>
          <a:p>
            <a:pPr marL="342900" indent="-342900">
              <a:buFont typeface="Wingdings" panose="05000000000000000000" pitchFamily="2" charset="2"/>
              <a:buChar char="v"/>
            </a:pPr>
            <a:r>
              <a:rPr lang="en-GB" sz="2000" b="1" dirty="0"/>
              <a:t>Exchange data will be made publicly available for the ASI Special Event in November 2019</a:t>
            </a:r>
          </a:p>
          <a:p>
            <a:pPr marL="342900" indent="-342900">
              <a:buFont typeface="Wingdings" panose="05000000000000000000" pitchFamily="2" charset="2"/>
              <a:buChar char="v"/>
            </a:pPr>
            <a:endParaRPr lang="en-GB" sz="1100" b="1" dirty="0"/>
          </a:p>
          <a:p>
            <a:pPr marL="342900" indent="-342900">
              <a:buFont typeface="Wingdings" panose="05000000000000000000" pitchFamily="2" charset="2"/>
              <a:buChar char="v"/>
            </a:pPr>
            <a:r>
              <a:rPr lang="en-GB" sz="2000" b="1" dirty="0"/>
              <a:t>Raw data will be made available upon request</a:t>
            </a:r>
          </a:p>
        </p:txBody>
      </p:sp>
      <p:sp>
        <p:nvSpPr>
          <p:cNvPr id="5" name="ZoneTexte 4">
            <a:extLst>
              <a:ext uri="{FF2B5EF4-FFF2-40B4-BE49-F238E27FC236}">
                <a16:creationId xmlns:a16="http://schemas.microsoft.com/office/drawing/2014/main" id="{C66749A6-ADAA-4F01-B167-4288CA308D82}"/>
              </a:ext>
            </a:extLst>
          </p:cNvPr>
          <p:cNvSpPr txBox="1"/>
          <p:nvPr/>
        </p:nvSpPr>
        <p:spPr>
          <a:xfrm rot="1702461">
            <a:off x="6819718" y="4947389"/>
            <a:ext cx="2371675" cy="400110"/>
          </a:xfrm>
          <a:prstGeom prst="rect">
            <a:avLst/>
          </a:prstGeom>
          <a:noFill/>
        </p:spPr>
        <p:txBody>
          <a:bodyPr wrap="none" rtlCol="0">
            <a:spAutoFit/>
          </a:bodyPr>
          <a:lstStyle/>
          <a:p>
            <a:r>
              <a:rPr lang="fr-FR" sz="2000" b="1" dirty="0">
                <a:solidFill>
                  <a:srgbClr val="FF0000"/>
                </a:solidFill>
              </a:rPr>
              <a:t>COLLABORATIONS!!!</a:t>
            </a:r>
          </a:p>
        </p:txBody>
      </p:sp>
    </p:spTree>
    <p:extLst>
      <p:ext uri="{BB962C8B-B14F-4D97-AF65-F5344CB8AC3E}">
        <p14:creationId xmlns:p14="http://schemas.microsoft.com/office/powerpoint/2010/main" val="269292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7"/>
          <p:cNvSpPr>
            <a:spLocks noChangeArrowheads="1"/>
          </p:cNvSpPr>
          <p:nvPr/>
        </p:nvSpPr>
        <p:spPr bwMode="auto">
          <a:xfrm>
            <a:off x="416644" y="6386662"/>
            <a:ext cx="8689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fr-FR"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The designations employed and the presentation of the information on this document do not imply the expression of any opinion whatsoever on the part of ACCOBAMS concerning the legal status of any country, territory, city or area or of its authorities, or concerning the delimitation of its frontiers or boundaries.</a:t>
            </a:r>
            <a:endParaRPr kumimoji="0" lang="fr-FR" altLang="fr-FR"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ZoneTexte 2"/>
          <p:cNvSpPr txBox="1">
            <a:spLocks noChangeArrowheads="1"/>
          </p:cNvSpPr>
          <p:nvPr/>
        </p:nvSpPr>
        <p:spPr bwMode="auto">
          <a:xfrm>
            <a:off x="6339968" y="5146755"/>
            <a:ext cx="2487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Tahoma" panose="020B0604030504040204" pitchFamily="34" charset="0"/>
              </a:rPr>
              <a:t>September 2018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Tahoma" panose="020B0604030504040204" pitchFamily="34" charset="0"/>
              </a:rPr>
              <a:t>24 Parties </a:t>
            </a:r>
            <a:r>
              <a:rPr lang="en-US" altLang="fr-FR" dirty="0">
                <a:solidFill>
                  <a:srgbClr val="000000"/>
                </a:solidFill>
                <a:latin typeface="Calibri" panose="020F0502020204030204" pitchFamily="34" charset="0"/>
                <a:cs typeface="Tahoma" panose="020B0604030504040204" pitchFamily="34" charset="0"/>
              </a:rPr>
              <a:t>to </a:t>
            </a:r>
            <a:r>
              <a:rPr kumimoji="0" lang="en-US"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Tahoma" panose="020B0604030504040204" pitchFamily="34" charset="0"/>
              </a:rPr>
              <a:t>ACCOBAMS</a:t>
            </a:r>
          </a:p>
        </p:txBody>
      </p:sp>
      <p:sp>
        <p:nvSpPr>
          <p:cNvPr id="5" name="ZoneTexte 4"/>
          <p:cNvSpPr txBox="1"/>
          <p:nvPr/>
        </p:nvSpPr>
        <p:spPr>
          <a:xfrm>
            <a:off x="192978" y="1475778"/>
            <a:ext cx="5820445" cy="1015663"/>
          </a:xfrm>
          <a:prstGeom prst="rect">
            <a:avLst/>
          </a:prstGeom>
          <a:noFill/>
        </p:spPr>
        <p:txBody>
          <a:bodyPr wrap="square" rtlCol="0">
            <a:spAutoFit/>
          </a:bodyPr>
          <a:lstStyle/>
          <a:p>
            <a:pPr lvl="0" algn="ctr" eaLnBrk="0" fontAlgn="base" hangingPunct="0">
              <a:spcBef>
                <a:spcPct val="0"/>
              </a:spcBef>
              <a:spcAft>
                <a:spcPct val="0"/>
              </a:spcAft>
            </a:pPr>
            <a:r>
              <a:rPr lang="en-GB" altLang="fr-FR" sz="2000" b="1" dirty="0">
                <a:solidFill>
                  <a:srgbClr val="002060"/>
                </a:solidFill>
                <a:latin typeface="Arial" panose="020B0604020202020204" pitchFamily="34" charset="0"/>
                <a:cs typeface="Arial" panose="020B0604020202020204" pitchFamily="34" charset="0"/>
              </a:rPr>
              <a:t>Agreement on the Conservation of Cetaceans of the Black Sea, Mediterranean Sea and contiguous Atlantic Area </a:t>
            </a:r>
            <a:endParaRPr lang="fr-FR" sz="2000" b="1" dirty="0">
              <a:solidFill>
                <a:srgbClr val="002060"/>
              </a:solidFill>
              <a:latin typeface="Arial" panose="020B0604020202020204" pitchFamily="34" charset="0"/>
              <a:cs typeface="Arial" panose="020B0604020202020204" pitchFamily="34" charset="0"/>
            </a:endParaRPr>
          </a:p>
        </p:txBody>
      </p:sp>
      <p:sp>
        <p:nvSpPr>
          <p:cNvPr id="17" name="Rectangle 7">
            <a:extLst>
              <a:ext uri="{FF2B5EF4-FFF2-40B4-BE49-F238E27FC236}">
                <a16:creationId xmlns:a16="http://schemas.microsoft.com/office/drawing/2014/main" id="{56D147A7-6711-4CCE-9946-BE69DFAFCCF8}"/>
              </a:ext>
            </a:extLst>
          </p:cNvPr>
          <p:cNvSpPr>
            <a:spLocks noChangeArrowheads="1"/>
          </p:cNvSpPr>
          <p:nvPr/>
        </p:nvSpPr>
        <p:spPr bwMode="auto">
          <a:xfrm>
            <a:off x="2987824" y="420998"/>
            <a:ext cx="5472608" cy="502702"/>
          </a:xfrm>
          <a:prstGeom prst="rect">
            <a:avLst/>
          </a:prstGeom>
          <a:solidFill>
            <a:srgbClr val="00AAC4"/>
          </a:solidFill>
          <a:ln>
            <a:noFill/>
          </a:ln>
          <a:effectLst>
            <a:softEdge rad="50800"/>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3200"/>
              </a:lnSpc>
              <a:spcBef>
                <a:spcPct val="0"/>
              </a:spcBef>
              <a:spcAft>
                <a:spcPct val="0"/>
              </a:spcAft>
              <a:buClrTx/>
              <a:buSzTx/>
              <a:buFontTx/>
              <a:buNone/>
              <a:tabLst/>
              <a:defRPr/>
            </a:pPr>
            <a:r>
              <a:rPr kumimoji="0" lang="en-US" altLang="fr-FR" sz="3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ACCOBAMS</a:t>
            </a:r>
          </a:p>
        </p:txBody>
      </p:sp>
      <p:pic>
        <p:nvPicPr>
          <p:cNvPr id="18" name="Image 8" descr="Logo Bleu.jpg">
            <a:extLst>
              <a:ext uri="{FF2B5EF4-FFF2-40B4-BE49-F238E27FC236}">
                <a16:creationId xmlns:a16="http://schemas.microsoft.com/office/drawing/2014/main" id="{93C84052-65B7-41A9-977B-16570889BF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978" y="89521"/>
            <a:ext cx="2005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5">
            <a:extLst>
              <a:ext uri="{FF2B5EF4-FFF2-40B4-BE49-F238E27FC236}">
                <a16:creationId xmlns:a16="http://schemas.microsoft.com/office/drawing/2014/main" id="{95E73398-EA09-455F-B030-6143E6A3FB15}"/>
              </a:ext>
            </a:extLst>
          </p:cNvPr>
          <p:cNvGrpSpPr/>
          <p:nvPr/>
        </p:nvGrpSpPr>
        <p:grpSpPr>
          <a:xfrm>
            <a:off x="510815" y="5887649"/>
            <a:ext cx="5797798" cy="347502"/>
            <a:chOff x="526581" y="6187197"/>
            <a:chExt cx="5797798" cy="347502"/>
          </a:xfrm>
        </p:grpSpPr>
        <p:pic>
          <p:nvPicPr>
            <p:cNvPr id="3" name="Image 2">
              <a:extLst>
                <a:ext uri="{FF2B5EF4-FFF2-40B4-BE49-F238E27FC236}">
                  <a16:creationId xmlns:a16="http://schemas.microsoft.com/office/drawing/2014/main" id="{F4C97516-448B-454D-B166-F2794BF7B96B}"/>
                </a:ext>
              </a:extLst>
            </p:cNvPr>
            <p:cNvPicPr>
              <a:picLocks noChangeAspect="1"/>
            </p:cNvPicPr>
            <p:nvPr/>
          </p:nvPicPr>
          <p:blipFill>
            <a:blip r:embed="rId4"/>
            <a:stretch>
              <a:fillRect/>
            </a:stretch>
          </p:blipFill>
          <p:spPr>
            <a:xfrm>
              <a:off x="526581" y="6187197"/>
              <a:ext cx="5797798" cy="347502"/>
            </a:xfrm>
            <a:prstGeom prst="rect">
              <a:avLst/>
            </a:prstGeom>
          </p:spPr>
        </p:pic>
        <p:pic>
          <p:nvPicPr>
            <p:cNvPr id="32" name="Picture 2" descr="P:\Maylis\CarteACCOBAMSrev.jpg">
              <a:extLst>
                <a:ext uri="{FF2B5EF4-FFF2-40B4-BE49-F238E27FC236}">
                  <a16:creationId xmlns:a16="http://schemas.microsoft.com/office/drawing/2014/main" id="{D6A60ED4-4F88-4B88-81A6-170039E7E4D0}"/>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l="31792" t="67371" r="64667" b="28867"/>
            <a:stretch>
              <a:fillRect/>
            </a:stretch>
          </p:blipFill>
          <p:spPr bwMode="auto">
            <a:xfrm>
              <a:off x="716195" y="6313319"/>
              <a:ext cx="170417" cy="1218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 descr="P:\Maylis\CarteACCOBAMSrev.jpg">
              <a:extLst>
                <a:ext uri="{FF2B5EF4-FFF2-40B4-BE49-F238E27FC236}">
                  <a16:creationId xmlns:a16="http://schemas.microsoft.com/office/drawing/2014/main" id="{49DFAFB9-A888-4378-B1B1-C4203E3FB4F9}"/>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l="4333" t="63608" r="92345" b="33257"/>
            <a:stretch>
              <a:fillRect/>
            </a:stretch>
          </p:blipFill>
          <p:spPr bwMode="auto">
            <a:xfrm>
              <a:off x="2398057" y="6318601"/>
              <a:ext cx="170417" cy="1231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2" descr="P:\Maylis\CarteACCOBAMSrev.jpg">
              <a:extLst>
                <a:ext uri="{FF2B5EF4-FFF2-40B4-BE49-F238E27FC236}">
                  <a16:creationId xmlns:a16="http://schemas.microsoft.com/office/drawing/2014/main" id="{3DD0824F-5DBB-4850-AC75-159F40A2268A}"/>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l="26477" t="88693" r="69093" b="7542"/>
            <a:stretch>
              <a:fillRect/>
            </a:stretch>
          </p:blipFill>
          <p:spPr bwMode="auto">
            <a:xfrm>
              <a:off x="3784480" y="6313822"/>
              <a:ext cx="170417" cy="1231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4" name="Image 13">
            <a:extLst>
              <a:ext uri="{FF2B5EF4-FFF2-40B4-BE49-F238E27FC236}">
                <a16:creationId xmlns:a16="http://schemas.microsoft.com/office/drawing/2014/main" id="{83EA0760-E7EB-46DF-B6DE-B3BFAB30EFEA}"/>
              </a:ext>
            </a:extLst>
          </p:cNvPr>
          <p:cNvPicPr>
            <a:picLocks noChangeAspect="1"/>
          </p:cNvPicPr>
          <p:nvPr/>
        </p:nvPicPr>
        <p:blipFill>
          <a:blip r:embed="rId8"/>
          <a:stretch>
            <a:fillRect/>
          </a:stretch>
        </p:blipFill>
        <p:spPr>
          <a:xfrm>
            <a:off x="223911" y="2680552"/>
            <a:ext cx="5753568" cy="3049470"/>
          </a:xfrm>
          <a:prstGeom prst="rect">
            <a:avLst/>
          </a:prstGeom>
          <a:ln>
            <a:solidFill>
              <a:srgbClr val="BFE7FF"/>
            </a:solidFill>
          </a:ln>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D9F0BD61-609B-47B9-A24E-97FE091D3F0C}"/>
              </a:ext>
            </a:extLst>
          </p:cNvPr>
          <p:cNvSpPr/>
          <p:nvPr/>
        </p:nvSpPr>
        <p:spPr>
          <a:xfrm>
            <a:off x="6432477" y="2337467"/>
            <a:ext cx="2487612" cy="1200329"/>
          </a:xfrm>
          <a:prstGeom prst="rect">
            <a:avLst/>
          </a:prstGeom>
        </p:spPr>
        <p:txBody>
          <a:bodyPr wrap="square">
            <a:spAutoFit/>
          </a:bodyPr>
          <a:lstStyle/>
          <a:p>
            <a:pPr algn="ctr"/>
            <a:r>
              <a:rPr lang="en-GB" altLang="fr-FR" b="1" dirty="0">
                <a:solidFill>
                  <a:prstClr val="black"/>
                </a:solidFill>
                <a:cs typeface="Arial" panose="020B0604020202020204" pitchFamily="34" charset="0"/>
              </a:rPr>
              <a:t>Established under the aegis of the </a:t>
            </a:r>
            <a:r>
              <a:rPr lang="en-GB" altLang="fr-FR" b="1" dirty="0">
                <a:solidFill>
                  <a:srgbClr val="4BACC6"/>
                </a:solidFill>
                <a:cs typeface="Arial" panose="020B0604020202020204" pitchFamily="34" charset="0"/>
              </a:rPr>
              <a:t>UNEP/CMS Convention on </a:t>
            </a:r>
            <a:br>
              <a:rPr lang="en-GB" altLang="fr-FR" b="1" dirty="0">
                <a:solidFill>
                  <a:srgbClr val="4BACC6"/>
                </a:solidFill>
                <a:cs typeface="Arial" panose="020B0604020202020204" pitchFamily="34" charset="0"/>
              </a:rPr>
            </a:br>
            <a:r>
              <a:rPr lang="en-GB" altLang="fr-FR" b="1" dirty="0">
                <a:solidFill>
                  <a:srgbClr val="4BACC6"/>
                </a:solidFill>
                <a:cs typeface="Arial" panose="020B0604020202020204" pitchFamily="34" charset="0"/>
              </a:rPr>
              <a:t>Migratory Species</a:t>
            </a:r>
            <a:endParaRPr lang="fr-FR" dirty="0"/>
          </a:p>
        </p:txBody>
      </p:sp>
      <p:grpSp>
        <p:nvGrpSpPr>
          <p:cNvPr id="8" name="Groupe 7">
            <a:extLst>
              <a:ext uri="{FF2B5EF4-FFF2-40B4-BE49-F238E27FC236}">
                <a16:creationId xmlns:a16="http://schemas.microsoft.com/office/drawing/2014/main" id="{DA5D9A08-A780-4F4D-ABA9-CB47DB52DF6A}"/>
              </a:ext>
            </a:extLst>
          </p:cNvPr>
          <p:cNvGrpSpPr/>
          <p:nvPr/>
        </p:nvGrpSpPr>
        <p:grpSpPr>
          <a:xfrm>
            <a:off x="6957505" y="3849690"/>
            <a:ext cx="1252537" cy="719137"/>
            <a:chOff x="6873927" y="3814763"/>
            <a:chExt cx="1252537" cy="719137"/>
          </a:xfrm>
        </p:grpSpPr>
        <p:pic>
          <p:nvPicPr>
            <p:cNvPr id="16" name="Picture 3122" descr="cms_logo_blue_300dpi">
              <a:extLst>
                <a:ext uri="{FF2B5EF4-FFF2-40B4-BE49-F238E27FC236}">
                  <a16:creationId xmlns:a16="http://schemas.microsoft.com/office/drawing/2014/main" id="{3F580472-1F0D-436E-9F41-9B0FCC08BB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4652" y="3814763"/>
              <a:ext cx="53181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133" descr="UNEP_nero">
              <a:extLst>
                <a:ext uri="{FF2B5EF4-FFF2-40B4-BE49-F238E27FC236}">
                  <a16:creationId xmlns:a16="http://schemas.microsoft.com/office/drawing/2014/main" id="{A0E6870A-727C-4F02-A457-CBF390DD20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3927" y="3814763"/>
              <a:ext cx="612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4888058"/>
      </p:ext>
    </p:extLst>
  </p:cSld>
  <p:clrMapOvr>
    <a:masterClrMapping/>
  </p:clrMapOvr>
  <mc:AlternateContent xmlns:mc="http://schemas.openxmlformats.org/markup-compatibility/2006" xmlns:p14="http://schemas.microsoft.com/office/powerpoint/2010/main">
    <mc:Choice Requires="p14">
      <p:transition spd="slow" p14:dur="2000" advTm="18194"/>
    </mc:Choice>
    <mc:Fallback xmlns="">
      <p:transition spd="slow" advTm="1819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00CA1EB7-A1E8-49A5-A050-7DC1B562D2FB}"/>
              </a:ext>
            </a:extLst>
          </p:cNvPr>
          <p:cNvGrpSpPr/>
          <p:nvPr/>
        </p:nvGrpSpPr>
        <p:grpSpPr>
          <a:xfrm>
            <a:off x="-52159" y="-56743"/>
            <a:ext cx="9175968" cy="6881976"/>
            <a:chOff x="-52159" y="-56743"/>
            <a:chExt cx="9175968" cy="6881976"/>
          </a:xfrm>
        </p:grpSpPr>
        <p:pic>
          <p:nvPicPr>
            <p:cNvPr id="12" name="Image 11">
              <a:extLst>
                <a:ext uri="{FF2B5EF4-FFF2-40B4-BE49-F238E27FC236}">
                  <a16:creationId xmlns:a16="http://schemas.microsoft.com/office/drawing/2014/main" id="{DA80AFDE-AED6-4238-B176-7976B6949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 y="-56743"/>
              <a:ext cx="9175968" cy="6881976"/>
            </a:xfrm>
            <a:prstGeom prst="rect">
              <a:avLst/>
            </a:prstGeom>
          </p:spPr>
        </p:pic>
        <p:sp>
          <p:nvSpPr>
            <p:cNvPr id="10" name="ZoneTexte 9">
              <a:extLst>
                <a:ext uri="{FF2B5EF4-FFF2-40B4-BE49-F238E27FC236}">
                  <a16:creationId xmlns:a16="http://schemas.microsoft.com/office/drawing/2014/main" id="{13A61A84-2088-4B1E-9B74-BBC769F886BE}"/>
                </a:ext>
              </a:extLst>
            </p:cNvPr>
            <p:cNvSpPr txBox="1"/>
            <p:nvPr/>
          </p:nvSpPr>
          <p:spPr>
            <a:xfrm>
              <a:off x="-36512" y="6571461"/>
              <a:ext cx="2304256" cy="246221"/>
            </a:xfrm>
            <a:prstGeom prst="rect">
              <a:avLst/>
            </a:prstGeom>
            <a:noFill/>
          </p:spPr>
          <p:txBody>
            <a:bodyPr wrap="square" rtlCol="0">
              <a:spAutoFit/>
            </a:bodyPr>
            <a:lstStyle/>
            <a:p>
              <a:r>
                <a:rPr lang="fr-FR" sz="1000" dirty="0">
                  <a:solidFill>
                    <a:srgbClr val="0070C0"/>
                  </a:solidFill>
                  <a:latin typeface="Tahoma" panose="020B0604030504040204" pitchFamily="34" charset="0"/>
                  <a:ea typeface="Tahoma" panose="020B0604030504040204" pitchFamily="34" charset="0"/>
                  <a:cs typeface="Tahoma" panose="020B0604030504040204" pitchFamily="34" charset="0"/>
                </a:rPr>
                <a:t>© G. Dorémus pour ACCOBAMS</a:t>
              </a:r>
            </a:p>
          </p:txBody>
        </p:sp>
      </p:grpSp>
      <p:pic>
        <p:nvPicPr>
          <p:cNvPr id="8" name="Image 7">
            <a:extLst>
              <a:ext uri="{FF2B5EF4-FFF2-40B4-BE49-F238E27FC236}">
                <a16:creationId xmlns:a16="http://schemas.microsoft.com/office/drawing/2014/main" id="{1388F88D-D3F1-42BE-8D8E-B5D80339F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5373216"/>
            <a:ext cx="432047" cy="432047"/>
          </a:xfrm>
          <a:prstGeom prst="rect">
            <a:avLst/>
          </a:prstGeom>
        </p:spPr>
      </p:pic>
      <p:pic>
        <p:nvPicPr>
          <p:cNvPr id="7" name="Image 6" descr="Une image contenant hache, outil&#10;&#10;Description générée avec un niveau de confiance très élevé">
            <a:extLst>
              <a:ext uri="{FF2B5EF4-FFF2-40B4-BE49-F238E27FC236}">
                <a16:creationId xmlns:a16="http://schemas.microsoft.com/office/drawing/2014/main" id="{71DB4927-820B-4B03-8AEB-62B7BFFDC6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4797152"/>
            <a:ext cx="531206" cy="432048"/>
          </a:xfrm>
          <a:prstGeom prst="rect">
            <a:avLst/>
          </a:prstGeom>
        </p:spPr>
      </p:pic>
      <p:sp>
        <p:nvSpPr>
          <p:cNvPr id="2" name="ZoneTexte 1">
            <a:extLst>
              <a:ext uri="{FF2B5EF4-FFF2-40B4-BE49-F238E27FC236}">
                <a16:creationId xmlns:a16="http://schemas.microsoft.com/office/drawing/2014/main" id="{CAF1787B-D220-4A74-A746-2440555DC779}"/>
              </a:ext>
            </a:extLst>
          </p:cNvPr>
          <p:cNvSpPr txBox="1"/>
          <p:nvPr/>
        </p:nvSpPr>
        <p:spPr>
          <a:xfrm>
            <a:off x="3131839" y="4663246"/>
            <a:ext cx="3816423" cy="2031325"/>
          </a:xfrm>
          <a:prstGeom prst="rect">
            <a:avLst/>
          </a:prstGeom>
          <a:noFill/>
        </p:spPr>
        <p:txBody>
          <a:bodyPr wrap="square" rtlCol="0">
            <a:spAutoFit/>
          </a:bodyPr>
          <a:lstStyle/>
          <a:p>
            <a:endParaRPr lang="fr-FR" sz="1000" b="1" i="1" u="sng" dirty="0">
              <a:solidFill>
                <a:schemeClr val="accent5">
                  <a:lumMod val="20000"/>
                  <a:lumOff val="80000"/>
                </a:schemeClr>
              </a:solidFill>
            </a:endParaRPr>
          </a:p>
          <a:p>
            <a:endParaRPr lang="fr-FR" sz="1200" i="1" dirty="0">
              <a:solidFill>
                <a:schemeClr val="accent5">
                  <a:lumMod val="20000"/>
                  <a:lumOff val="80000"/>
                </a:schemeClr>
              </a:solidFill>
            </a:endParaRPr>
          </a:p>
          <a:p>
            <a:pPr algn="ctr"/>
            <a:r>
              <a:rPr lang="fr-FR" sz="1600" b="1" i="1" dirty="0">
                <a:solidFill>
                  <a:schemeClr val="accent5">
                    <a:lumMod val="20000"/>
                    <a:lumOff val="80000"/>
                  </a:schemeClr>
                </a:solidFill>
                <a:latin typeface="Comic Sans MS" panose="030F0702030302020204" pitchFamily="66" charset="0"/>
              </a:rPr>
              <a:t>@ACCOBAMS</a:t>
            </a:r>
          </a:p>
          <a:p>
            <a:pPr algn="ctr"/>
            <a:endParaRPr lang="fr-FR" sz="1000" b="1" dirty="0">
              <a:solidFill>
                <a:schemeClr val="accent5">
                  <a:lumMod val="20000"/>
                  <a:lumOff val="80000"/>
                </a:schemeClr>
              </a:solidFill>
              <a:latin typeface="Comic Sans MS" panose="030F0702030302020204" pitchFamily="66" charset="0"/>
            </a:endParaRPr>
          </a:p>
          <a:p>
            <a:pPr algn="ctr"/>
            <a:r>
              <a:rPr lang="fr-FR" sz="1600" b="1" i="1" dirty="0">
                <a:solidFill>
                  <a:schemeClr val="accent5">
                    <a:lumMod val="20000"/>
                    <a:lumOff val="80000"/>
                  </a:schemeClr>
                </a:solidFill>
                <a:latin typeface="Comic Sans MS" panose="030F0702030302020204" pitchFamily="66" charset="0"/>
              </a:rPr>
              <a:t>ACCOBAMS – </a:t>
            </a:r>
            <a:r>
              <a:rPr lang="fr-FR" sz="1600" b="1" i="1" dirty="0" err="1">
                <a:solidFill>
                  <a:schemeClr val="accent5">
                    <a:lumMod val="20000"/>
                    <a:lumOff val="80000"/>
                  </a:schemeClr>
                </a:solidFill>
                <a:latin typeface="Comic Sans MS" panose="030F0702030302020204" pitchFamily="66" charset="0"/>
              </a:rPr>
              <a:t>Dolphin</a:t>
            </a:r>
            <a:r>
              <a:rPr lang="fr-FR" sz="1600" b="1" i="1" dirty="0">
                <a:solidFill>
                  <a:schemeClr val="accent5">
                    <a:lumMod val="20000"/>
                    <a:lumOff val="80000"/>
                  </a:schemeClr>
                </a:solidFill>
                <a:latin typeface="Comic Sans MS" panose="030F0702030302020204" pitchFamily="66" charset="0"/>
              </a:rPr>
              <a:t> &amp; Whale Conservation</a:t>
            </a:r>
          </a:p>
          <a:p>
            <a:pPr algn="ctr"/>
            <a:endParaRPr lang="fr-FR" altLang="fr-FR" sz="1000" b="1" dirty="0">
              <a:solidFill>
                <a:schemeClr val="accent5">
                  <a:lumMod val="20000"/>
                  <a:lumOff val="80000"/>
                </a:schemeClr>
              </a:solidFill>
            </a:endParaRPr>
          </a:p>
          <a:p>
            <a:pPr algn="ctr"/>
            <a:r>
              <a:rPr lang="fr-FR" altLang="fr-FR" b="1" i="1" dirty="0">
                <a:solidFill>
                  <a:schemeClr val="accent5">
                    <a:lumMod val="20000"/>
                    <a:lumOff val="80000"/>
                  </a:schemeClr>
                </a:solidFill>
                <a:latin typeface="Comic Sans MS" panose="030F0702030302020204" pitchFamily="66" charset="0"/>
              </a:rPr>
              <a:t>www.accobams.org</a:t>
            </a:r>
          </a:p>
          <a:p>
            <a:endParaRPr lang="fr-FR" dirty="0"/>
          </a:p>
        </p:txBody>
      </p:sp>
    </p:spTree>
    <p:extLst>
      <p:ext uri="{BB962C8B-B14F-4D97-AF65-F5344CB8AC3E}">
        <p14:creationId xmlns:p14="http://schemas.microsoft.com/office/powerpoint/2010/main" val="246490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b="2807"/>
          <a:stretch/>
        </p:blipFill>
        <p:spPr>
          <a:xfrm>
            <a:off x="539552" y="3564790"/>
            <a:ext cx="7887589" cy="3009435"/>
          </a:xfrm>
          <a:prstGeom prst="rect">
            <a:avLst/>
          </a:prstGeom>
        </p:spPr>
      </p:pic>
      <p:sp>
        <p:nvSpPr>
          <p:cNvPr id="3" name="ZoneTexte 2"/>
          <p:cNvSpPr txBox="1"/>
          <p:nvPr/>
        </p:nvSpPr>
        <p:spPr>
          <a:xfrm>
            <a:off x="0" y="1948171"/>
            <a:ext cx="9144000" cy="313932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24C7C"/>
                </a:solidFill>
                <a:effectLst/>
                <a:uLnTx/>
                <a:uFillTx/>
                <a:latin typeface="Calibri"/>
                <a:ea typeface="+mn-ea"/>
                <a:cs typeface="Arial" panose="020B0604020202020204" pitchFamily="34" charset="0"/>
              </a:rPr>
              <a:t>“ACCOBAMS SURVEY INITIATIVE” PROJECT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200" b="1" i="0" u="none" strike="noStrike" kern="1200" cap="none" spc="0" normalizeH="0" baseline="0" noProof="0" dirty="0">
              <a:ln>
                <a:noFill/>
              </a:ln>
              <a:solidFill>
                <a:srgbClr val="00AC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00ACC4"/>
                </a:solidFill>
                <a:effectLst/>
                <a:uLnTx/>
                <a:uFillTx/>
                <a:latin typeface="Arial" panose="020B0604020202020204" pitchFamily="34" charset="0"/>
                <a:ea typeface="+mn-ea"/>
                <a:cs typeface="Arial" panose="020B0604020202020204" pitchFamily="34" charset="0"/>
              </a:rPr>
              <a:t>THE FIRST CETACEAN LARGE-SCALE SURVEY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00ACC4"/>
                </a:solidFill>
                <a:effectLst/>
                <a:uLnTx/>
                <a:uFillTx/>
                <a:latin typeface="Arial" panose="020B0604020202020204" pitchFamily="34" charset="0"/>
                <a:ea typeface="+mn-ea"/>
                <a:cs typeface="Arial" panose="020B0604020202020204" pitchFamily="34" charset="0"/>
              </a:rPr>
              <a:t>IN THE MEDITERRANEAN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fr-FR" sz="2800" b="1" i="1" dirty="0">
              <a:solidFill>
                <a:srgbClr val="00ACC4"/>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fr-FR" sz="2800" b="1" i="1" dirty="0">
                <a:solidFill>
                  <a:srgbClr val="00ACC4"/>
                </a:solidFill>
                <a:latin typeface="Arial" panose="020B0604020202020204" pitchFamily="34" charset="0"/>
                <a:cs typeface="Arial" panose="020B0604020202020204" pitchFamily="34" charset="0"/>
              </a:rPr>
              <a:t>June – August 2018</a:t>
            </a:r>
            <a:endParaRPr kumimoji="0" lang="en-US" sz="2000" b="1" i="1" u="none" strike="noStrike" kern="1200" cap="none" spc="0" normalizeH="0" baseline="0" noProof="0" dirty="0">
              <a:ln>
                <a:noFill/>
              </a:ln>
              <a:solidFill>
                <a:srgbClr val="00AC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1"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Image 4">
            <a:extLst>
              <a:ext uri="{FF2B5EF4-FFF2-40B4-BE49-F238E27FC236}">
                <a16:creationId xmlns:a16="http://schemas.microsoft.com/office/drawing/2014/main" id="{26C675FC-AF53-4E07-A89E-2FDB3018A0D6}"/>
              </a:ext>
            </a:extLst>
          </p:cNvPr>
          <p:cNvPicPr>
            <a:picLocks noChangeAspect="1"/>
          </p:cNvPicPr>
          <p:nvPr/>
        </p:nvPicPr>
        <p:blipFill rotWithShape="1">
          <a:blip r:embed="rId4">
            <a:extLst>
              <a:ext uri="{28A0092B-C50C-407E-A947-70E740481C1C}">
                <a14:useLocalDpi xmlns:a14="http://schemas.microsoft.com/office/drawing/2010/main" val="0"/>
              </a:ext>
            </a:extLst>
          </a:blip>
          <a:srcRect l="346" t="-5747" r="2" b="-1"/>
          <a:stretch/>
        </p:blipFill>
        <p:spPr>
          <a:xfrm>
            <a:off x="336601" y="-189187"/>
            <a:ext cx="8470798" cy="20337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C4B46-3B4F-4D6A-8273-9AFF55F43BCA}"/>
              </a:ext>
            </a:extLst>
          </p:cNvPr>
          <p:cNvSpPr/>
          <p:nvPr/>
        </p:nvSpPr>
        <p:spPr>
          <a:xfrm>
            <a:off x="180619" y="1405086"/>
            <a:ext cx="8825351" cy="1415772"/>
          </a:xfrm>
          <a:prstGeom prst="rect">
            <a:avLst/>
          </a:prstGeom>
          <a:noFill/>
        </p:spPr>
        <p:txBody>
          <a:bodyPr wrap="square">
            <a:spAutoFit/>
          </a:bodyPr>
          <a:lstStyle/>
          <a:p>
            <a:pPr algn="just">
              <a:defRPr/>
            </a:pPr>
            <a:r>
              <a:rPr lang="en-GB" b="1" u="sng" dirty="0">
                <a:solidFill>
                  <a:srgbClr val="002060"/>
                </a:solidFill>
              </a:rPr>
              <a:t>Main objective: </a:t>
            </a:r>
          </a:p>
          <a:p>
            <a:pPr algn="just">
              <a:defRPr/>
            </a:pPr>
            <a:endParaRPr lang="en-GB" sz="1100" b="1" dirty="0">
              <a:solidFill>
                <a:srgbClr val="002060"/>
              </a:solidFill>
            </a:endParaRPr>
          </a:p>
          <a:p>
            <a:pPr algn="just">
              <a:defRPr/>
            </a:pPr>
            <a:r>
              <a:rPr lang="en-GB" b="1" dirty="0">
                <a:solidFill>
                  <a:srgbClr val="002060"/>
                </a:solidFill>
              </a:rPr>
              <a:t>To </a:t>
            </a:r>
            <a:r>
              <a:rPr lang="en-GB" b="1" dirty="0">
                <a:solidFill>
                  <a:srgbClr val="00B0F0"/>
                </a:solidFill>
              </a:rPr>
              <a:t>establish a baseline for cetacean populations abundance and distribution</a:t>
            </a:r>
            <a:r>
              <a:rPr lang="en-GB" b="1" dirty="0">
                <a:solidFill>
                  <a:srgbClr val="002060"/>
                </a:solidFill>
              </a:rPr>
              <a:t>, </a:t>
            </a:r>
            <a:r>
              <a:rPr lang="en-US" b="1" dirty="0">
                <a:solidFill>
                  <a:srgbClr val="002060"/>
                </a:solidFill>
              </a:rPr>
              <a:t>at the Mediterranean sea and black sea macro regional level, </a:t>
            </a:r>
            <a:r>
              <a:rPr lang="en-GB" b="1" dirty="0">
                <a:solidFill>
                  <a:srgbClr val="002060"/>
                </a:solidFill>
              </a:rPr>
              <a:t>and </a:t>
            </a:r>
            <a:r>
              <a:rPr lang="en-GB" b="1" dirty="0">
                <a:solidFill>
                  <a:srgbClr val="00B0F0"/>
                </a:solidFill>
              </a:rPr>
              <a:t>ensure their long-term monitoring</a:t>
            </a:r>
            <a:endParaRPr lang="en-US" b="1" dirty="0">
              <a:solidFill>
                <a:srgbClr val="00B0F0"/>
              </a:solidFill>
            </a:endParaRPr>
          </a:p>
        </p:txBody>
      </p:sp>
      <p:sp>
        <p:nvSpPr>
          <p:cNvPr id="6" name="ZoneTexte 24">
            <a:extLst>
              <a:ext uri="{FF2B5EF4-FFF2-40B4-BE49-F238E27FC236}">
                <a16:creationId xmlns:a16="http://schemas.microsoft.com/office/drawing/2014/main" id="{1ABA6017-DF57-4081-8728-EFED133C96C1}"/>
              </a:ext>
            </a:extLst>
          </p:cNvPr>
          <p:cNvSpPr txBox="1">
            <a:spLocks noChangeArrowheads="1"/>
          </p:cNvSpPr>
          <p:nvPr/>
        </p:nvSpPr>
        <p:spPr bwMode="auto">
          <a:xfrm>
            <a:off x="156445" y="3964638"/>
            <a:ext cx="42266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spcBef>
                <a:spcPct val="0"/>
              </a:spcBef>
              <a:buFont typeface="Wingdings" panose="05000000000000000000" pitchFamily="2" charset="2"/>
              <a:buChar char="v"/>
            </a:pPr>
            <a:r>
              <a:rPr lang="en-GB" altLang="fr-FR" sz="1800" b="1" dirty="0">
                <a:solidFill>
                  <a:srgbClr val="000000"/>
                </a:solidFill>
              </a:rPr>
              <a:t>Coordinated by the ACCOBAMS Secretariat</a:t>
            </a:r>
            <a:r>
              <a:rPr lang="en-GB" altLang="fr-FR" sz="1800" dirty="0">
                <a:solidFill>
                  <a:srgbClr val="000000"/>
                </a:solidFill>
              </a:rPr>
              <a:t>, in coordination with all riparian countries, and with the support of many national partners</a:t>
            </a:r>
            <a:endParaRPr lang="en-GB" altLang="fr-FR" sz="1800" b="1" dirty="0">
              <a:solidFill>
                <a:srgbClr val="000000"/>
              </a:solidFill>
            </a:endParaRPr>
          </a:p>
          <a:p>
            <a:pPr marL="257175" indent="-257175">
              <a:spcBef>
                <a:spcPct val="0"/>
              </a:spcBef>
              <a:buFont typeface="Wingdings" panose="05000000000000000000" pitchFamily="2" charset="2"/>
              <a:buChar char="v"/>
            </a:pPr>
            <a:endParaRPr lang="en-GB" altLang="fr-FR" sz="1800" dirty="0">
              <a:solidFill>
                <a:srgbClr val="000000"/>
              </a:solidFill>
            </a:endParaRPr>
          </a:p>
          <a:p>
            <a:pPr marL="342900" indent="-342900" algn="just">
              <a:spcBef>
                <a:spcPct val="0"/>
              </a:spcBef>
              <a:buFont typeface="Wingdings" panose="05000000000000000000" pitchFamily="2" charset="2"/>
              <a:buChar char="v"/>
            </a:pPr>
            <a:r>
              <a:rPr lang="en-GB" altLang="fr-FR" sz="1800" b="1" dirty="0">
                <a:solidFill>
                  <a:srgbClr val="000000"/>
                </a:solidFill>
              </a:rPr>
              <a:t>Funded by: </a:t>
            </a:r>
            <a:r>
              <a:rPr lang="en-GB" altLang="fr-FR" sz="1800" dirty="0">
                <a:solidFill>
                  <a:srgbClr val="000000"/>
                </a:solidFill>
              </a:rPr>
              <a:t>France, Italy, Monaco, Spain and private funders (MAVA Foundation, Prince Albert 2 Foundation, IFAW)</a:t>
            </a:r>
          </a:p>
          <a:p>
            <a:pPr marL="342900" indent="-342900">
              <a:spcBef>
                <a:spcPct val="0"/>
              </a:spcBef>
              <a:buFont typeface="Wingdings" panose="05000000000000000000" pitchFamily="2" charset="2"/>
              <a:buChar char="v"/>
            </a:pPr>
            <a:endParaRPr lang="en-GB" altLang="fr-FR" sz="1800" b="1" dirty="0">
              <a:solidFill>
                <a:srgbClr val="000000"/>
              </a:solidFill>
            </a:endParaRPr>
          </a:p>
          <a:p>
            <a:pPr marL="342900" indent="-342900">
              <a:spcBef>
                <a:spcPct val="0"/>
              </a:spcBef>
              <a:buFont typeface="Wingdings" panose="05000000000000000000" pitchFamily="2" charset="2"/>
              <a:buChar char="v"/>
            </a:pPr>
            <a:r>
              <a:rPr lang="en-GB" altLang="fr-FR" sz="1800" b="1" dirty="0">
                <a:solidFill>
                  <a:srgbClr val="000000"/>
                </a:solidFill>
              </a:rPr>
              <a:t>Duration: </a:t>
            </a:r>
            <a:r>
              <a:rPr lang="en-GB" altLang="fr-FR" sz="1800" dirty="0">
                <a:solidFill>
                  <a:srgbClr val="000000"/>
                </a:solidFill>
              </a:rPr>
              <a:t>4 years (2016 – 2020)</a:t>
            </a:r>
          </a:p>
        </p:txBody>
      </p:sp>
      <p:sp>
        <p:nvSpPr>
          <p:cNvPr id="8" name="ZoneTexte 7">
            <a:extLst>
              <a:ext uri="{FF2B5EF4-FFF2-40B4-BE49-F238E27FC236}">
                <a16:creationId xmlns:a16="http://schemas.microsoft.com/office/drawing/2014/main" id="{EBFEF600-CFA4-47D9-B495-42CF3203AAE0}"/>
              </a:ext>
            </a:extLst>
          </p:cNvPr>
          <p:cNvSpPr txBox="1"/>
          <p:nvPr/>
        </p:nvSpPr>
        <p:spPr>
          <a:xfrm>
            <a:off x="2532195" y="2887855"/>
            <a:ext cx="5923278" cy="923330"/>
          </a:xfrm>
          <a:prstGeom prst="rect">
            <a:avLst/>
          </a:prstGeom>
          <a:noFill/>
        </p:spPr>
        <p:txBody>
          <a:bodyPr wrap="square" rtlCol="0">
            <a:spAutoFit/>
          </a:bodyPr>
          <a:lstStyle/>
          <a:p>
            <a:r>
              <a:rPr lang="en-US" b="1" dirty="0">
                <a:solidFill>
                  <a:srgbClr val="002060"/>
                </a:solidFill>
              </a:rPr>
              <a:t>support to the countries to meet their international and regional commitments (IMAP implementation, EU MSFD &amp; Habitat Directives…)</a:t>
            </a:r>
            <a:endParaRPr lang="en-GB" b="1" dirty="0"/>
          </a:p>
        </p:txBody>
      </p:sp>
      <p:sp>
        <p:nvSpPr>
          <p:cNvPr id="10" name="Flèche : courbe vers la droite 9">
            <a:extLst>
              <a:ext uri="{FF2B5EF4-FFF2-40B4-BE49-F238E27FC236}">
                <a16:creationId xmlns:a16="http://schemas.microsoft.com/office/drawing/2014/main" id="{22AAE94B-2868-4CAE-A012-3F5676CACE0F}"/>
              </a:ext>
            </a:extLst>
          </p:cNvPr>
          <p:cNvSpPr/>
          <p:nvPr/>
        </p:nvSpPr>
        <p:spPr>
          <a:xfrm>
            <a:off x="1597632" y="2714817"/>
            <a:ext cx="794477" cy="566269"/>
          </a:xfrm>
          <a:prstGeom prst="curved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tx1"/>
              </a:solidFill>
            </a:endParaRPr>
          </a:p>
        </p:txBody>
      </p:sp>
      <p:pic>
        <p:nvPicPr>
          <p:cNvPr id="11" name="Image 10">
            <a:extLst>
              <a:ext uri="{FF2B5EF4-FFF2-40B4-BE49-F238E27FC236}">
                <a16:creationId xmlns:a16="http://schemas.microsoft.com/office/drawing/2014/main" id="{38F4A927-449D-4701-9728-06D92B1318CB}"/>
              </a:ext>
            </a:extLst>
          </p:cNvPr>
          <p:cNvPicPr>
            <a:picLocks noChangeAspect="1"/>
          </p:cNvPicPr>
          <p:nvPr/>
        </p:nvPicPr>
        <p:blipFill rotWithShape="1">
          <a:blip r:embed="rId2">
            <a:extLst>
              <a:ext uri="{28A0092B-C50C-407E-A947-70E740481C1C}">
                <a14:useLocalDpi xmlns:a14="http://schemas.microsoft.com/office/drawing/2010/main" val="0"/>
              </a:ext>
            </a:extLst>
          </a:blip>
          <a:srcRect l="44199" t="29697" r="1" b="-1"/>
          <a:stretch/>
        </p:blipFill>
        <p:spPr>
          <a:xfrm>
            <a:off x="180619" y="214717"/>
            <a:ext cx="3075594" cy="876724"/>
          </a:xfrm>
          <a:prstGeom prst="rect">
            <a:avLst/>
          </a:prstGeom>
        </p:spPr>
      </p:pic>
      <p:sp>
        <p:nvSpPr>
          <p:cNvPr id="12" name="Rectangle 7">
            <a:extLst>
              <a:ext uri="{FF2B5EF4-FFF2-40B4-BE49-F238E27FC236}">
                <a16:creationId xmlns:a16="http://schemas.microsoft.com/office/drawing/2014/main" id="{1DD4E411-60E1-44F4-ABB2-4AAA47658FA1}"/>
              </a:ext>
            </a:extLst>
          </p:cNvPr>
          <p:cNvSpPr>
            <a:spLocks noChangeArrowheads="1"/>
          </p:cNvSpPr>
          <p:nvPr/>
        </p:nvSpPr>
        <p:spPr bwMode="auto">
          <a:xfrm>
            <a:off x="3653447" y="386600"/>
            <a:ext cx="5245753" cy="41549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sz="2100" b="1" dirty="0">
                <a:solidFill>
                  <a:schemeClr val="bg1"/>
                </a:solidFill>
              </a:rPr>
              <a:t>THE ACCOBAMS SURVEY INITIATIVE</a:t>
            </a:r>
          </a:p>
        </p:txBody>
      </p:sp>
      <p:pic>
        <p:nvPicPr>
          <p:cNvPr id="7" name="Image 6">
            <a:extLst>
              <a:ext uri="{FF2B5EF4-FFF2-40B4-BE49-F238E27FC236}">
                <a16:creationId xmlns:a16="http://schemas.microsoft.com/office/drawing/2014/main" id="{EF4A2EEB-9D43-432B-B233-5B6DA1788F0A}"/>
              </a:ext>
            </a:extLst>
          </p:cNvPr>
          <p:cNvPicPr>
            <a:picLocks noChangeAspect="1"/>
          </p:cNvPicPr>
          <p:nvPr/>
        </p:nvPicPr>
        <p:blipFill>
          <a:blip r:embed="rId3"/>
          <a:stretch>
            <a:fillRect/>
          </a:stretch>
        </p:blipFill>
        <p:spPr>
          <a:xfrm>
            <a:off x="4438408" y="3965350"/>
            <a:ext cx="4760884" cy="2535735"/>
          </a:xfrm>
          <a:prstGeom prst="rect">
            <a:avLst/>
          </a:prstGeom>
        </p:spPr>
      </p:pic>
      <p:pic>
        <p:nvPicPr>
          <p:cNvPr id="13" name="Image 12">
            <a:extLst>
              <a:ext uri="{FF2B5EF4-FFF2-40B4-BE49-F238E27FC236}">
                <a16:creationId xmlns:a16="http://schemas.microsoft.com/office/drawing/2014/main" id="{865CC189-1E8E-4D28-B60A-360F5AA64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7505" y="5672450"/>
            <a:ext cx="905433" cy="751756"/>
          </a:xfrm>
          <a:prstGeom prst="rect">
            <a:avLst/>
          </a:prstGeom>
        </p:spPr>
      </p:pic>
      <p:pic>
        <p:nvPicPr>
          <p:cNvPr id="14" name="Image 13">
            <a:extLst>
              <a:ext uri="{FF2B5EF4-FFF2-40B4-BE49-F238E27FC236}">
                <a16:creationId xmlns:a16="http://schemas.microsoft.com/office/drawing/2014/main" id="{AD5C8539-1E73-40D0-8F22-9E478585F1AC}"/>
              </a:ext>
            </a:extLst>
          </p:cNvPr>
          <p:cNvPicPr>
            <a:picLocks noChangeAspect="1"/>
          </p:cNvPicPr>
          <p:nvPr/>
        </p:nvPicPr>
        <p:blipFill>
          <a:blip r:embed="rId5"/>
          <a:stretch>
            <a:fillRect/>
          </a:stretch>
        </p:blipFill>
        <p:spPr>
          <a:xfrm>
            <a:off x="8455473" y="5672450"/>
            <a:ext cx="602820" cy="744344"/>
          </a:xfrm>
          <a:prstGeom prst="rect">
            <a:avLst/>
          </a:prstGeom>
        </p:spPr>
      </p:pic>
      <p:sp>
        <p:nvSpPr>
          <p:cNvPr id="2" name="Rectangle 1">
            <a:extLst>
              <a:ext uri="{FF2B5EF4-FFF2-40B4-BE49-F238E27FC236}">
                <a16:creationId xmlns:a16="http://schemas.microsoft.com/office/drawing/2014/main" id="{F77FCC0B-120E-4354-9815-BEBC88AF6C46}"/>
              </a:ext>
            </a:extLst>
          </p:cNvPr>
          <p:cNvSpPr/>
          <p:nvPr/>
        </p:nvSpPr>
        <p:spPr>
          <a:xfrm>
            <a:off x="6229024" y="5202429"/>
            <a:ext cx="1841205" cy="351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5" name="Image 14">
            <a:extLst>
              <a:ext uri="{FF2B5EF4-FFF2-40B4-BE49-F238E27FC236}">
                <a16:creationId xmlns:a16="http://schemas.microsoft.com/office/drawing/2014/main" id="{D12469AB-B882-4E93-B008-213F579408D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0689" y="5096144"/>
            <a:ext cx="2243142" cy="599309"/>
          </a:xfrm>
          <a:prstGeom prst="rect">
            <a:avLst/>
          </a:prstGeom>
          <a:noFill/>
          <a:ln>
            <a:noFill/>
          </a:ln>
        </p:spPr>
      </p:pic>
    </p:spTree>
    <p:extLst>
      <p:ext uri="{BB962C8B-B14F-4D97-AF65-F5344CB8AC3E}">
        <p14:creationId xmlns:p14="http://schemas.microsoft.com/office/powerpoint/2010/main" val="196018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lipart&#10;&#10;Description générée avec un niveau de confiance élevé">
            <a:extLst>
              <a:ext uri="{FF2B5EF4-FFF2-40B4-BE49-F238E27FC236}">
                <a16:creationId xmlns:a16="http://schemas.microsoft.com/office/drawing/2014/main" id="{11A971A0-79F7-4F6A-BCB5-8A8DBEF0B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41670"/>
            <a:ext cx="4330529" cy="981221"/>
          </a:xfrm>
          <a:prstGeom prst="rect">
            <a:avLst/>
          </a:prstGeom>
        </p:spPr>
      </p:pic>
      <p:sp>
        <p:nvSpPr>
          <p:cNvPr id="6" name="ZoneTexte 5">
            <a:extLst>
              <a:ext uri="{FF2B5EF4-FFF2-40B4-BE49-F238E27FC236}">
                <a16:creationId xmlns:a16="http://schemas.microsoft.com/office/drawing/2014/main" id="{E9C2C3A1-8F49-4C9D-AEA7-A23B4F84B25A}"/>
              </a:ext>
            </a:extLst>
          </p:cNvPr>
          <p:cNvSpPr txBox="1"/>
          <p:nvPr/>
        </p:nvSpPr>
        <p:spPr>
          <a:xfrm>
            <a:off x="242212" y="1415928"/>
            <a:ext cx="5698483" cy="2805063"/>
          </a:xfrm>
          <a:prstGeom prst="rect">
            <a:avLst/>
          </a:prstGeom>
          <a:noFill/>
        </p:spPr>
        <p:txBody>
          <a:bodyPr wrap="non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2060"/>
                </a:solidFill>
                <a:effectLst/>
                <a:uLnTx/>
                <a:uFillTx/>
                <a:ea typeface="Tahoma" panose="020B0604030504040204" pitchFamily="34" charset="0"/>
                <a:cs typeface="Tahoma" panose="020B0604030504040204" pitchFamily="34" charset="0"/>
              </a:rPr>
              <a:t>8 planes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2060"/>
                </a:solidFill>
                <a:effectLst/>
                <a:uLnTx/>
                <a:uFillTx/>
                <a:ea typeface="Tahoma" panose="020B0604030504040204" pitchFamily="34" charset="0"/>
                <a:cs typeface="Tahoma" panose="020B0604030504040204" pitchFamily="34" charset="0"/>
              </a:rPr>
              <a:t>5 </a:t>
            </a:r>
            <a:r>
              <a:rPr kumimoji="0" lang="fr-FR" sz="2400" b="1" i="0" u="none" strike="noStrike" kern="1200" cap="none" spc="0" normalizeH="0" baseline="0" noProof="0" dirty="0" err="1">
                <a:ln>
                  <a:noFill/>
                </a:ln>
                <a:solidFill>
                  <a:srgbClr val="002060"/>
                </a:solidFill>
                <a:effectLst/>
                <a:uLnTx/>
                <a:uFillTx/>
                <a:ea typeface="Tahoma" panose="020B0604030504040204" pitchFamily="34" charset="0"/>
                <a:cs typeface="Tahoma" panose="020B0604030504040204" pitchFamily="34" charset="0"/>
              </a:rPr>
              <a:t>research</a:t>
            </a:r>
            <a:r>
              <a:rPr kumimoji="0" lang="fr-FR" sz="2400" b="1" i="0" u="none" strike="noStrike" kern="1200" cap="none" spc="0" normalizeH="0" baseline="0" noProof="0" dirty="0">
                <a:ln>
                  <a:noFill/>
                </a:ln>
                <a:solidFill>
                  <a:srgbClr val="002060"/>
                </a:solidFill>
                <a:effectLst/>
                <a:uLnTx/>
                <a:uFillTx/>
                <a:ea typeface="Tahoma" panose="020B0604030504040204" pitchFamily="34" charset="0"/>
                <a:cs typeface="Tahoma" panose="020B0604030504040204" pitchFamily="34" charset="0"/>
              </a:rPr>
              <a:t> </a:t>
            </a:r>
            <a:r>
              <a:rPr kumimoji="0" lang="fr-FR" sz="2400" b="1" i="0" u="none" strike="noStrike" kern="1200" cap="none" spc="0" normalizeH="0" baseline="0" noProof="0" dirty="0" err="1">
                <a:ln>
                  <a:noFill/>
                </a:ln>
                <a:solidFill>
                  <a:srgbClr val="002060"/>
                </a:solidFill>
                <a:effectLst/>
                <a:uLnTx/>
                <a:uFillTx/>
                <a:ea typeface="Tahoma" panose="020B0604030504040204" pitchFamily="34" charset="0"/>
                <a:cs typeface="Tahoma" panose="020B0604030504040204" pitchFamily="34" charset="0"/>
              </a:rPr>
              <a:t>vessels</a:t>
            </a:r>
            <a:endParaRPr kumimoji="0" lang="fr-FR" sz="2400" b="1" i="0" u="none" strike="noStrike" kern="1200" cap="none" spc="0" normalizeH="0" baseline="0" noProof="0" dirty="0">
              <a:ln>
                <a:noFill/>
              </a:ln>
              <a:solidFill>
                <a:srgbClr val="002060"/>
              </a:solidFill>
              <a:effectLst/>
              <a:uLnTx/>
              <a:uFillTx/>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2060"/>
                </a:solidFill>
                <a:effectLst/>
                <a:uLnTx/>
                <a:uFillTx/>
                <a:ea typeface="Tahoma" panose="020B0604030504040204" pitchFamily="34" charset="0"/>
                <a:cs typeface="Tahoma" panose="020B0604030504040204" pitchFamily="34" charset="0"/>
              </a:rPr>
              <a:t>90 </a:t>
            </a:r>
            <a:r>
              <a:rPr kumimoji="0" lang="fr-FR" sz="2400" b="1" i="0" u="none" strike="noStrike" kern="1200" cap="none" spc="0" normalizeH="0" baseline="0" noProof="0" dirty="0" err="1">
                <a:ln>
                  <a:noFill/>
                </a:ln>
                <a:solidFill>
                  <a:srgbClr val="002060"/>
                </a:solidFill>
                <a:effectLst/>
                <a:uLnTx/>
                <a:uFillTx/>
                <a:ea typeface="Tahoma" panose="020B0604030504040204" pitchFamily="34" charset="0"/>
                <a:cs typeface="Tahoma" panose="020B0604030504040204" pitchFamily="34" charset="0"/>
              </a:rPr>
              <a:t>observers</a:t>
            </a:r>
            <a:endParaRPr kumimoji="0" lang="fr-FR" sz="2400" b="1" i="0" u="none" strike="noStrike" kern="1200" cap="none" spc="0" normalizeH="0" baseline="0" noProof="0" dirty="0">
              <a:ln>
                <a:noFill/>
              </a:ln>
              <a:solidFill>
                <a:srgbClr val="002060"/>
              </a:solidFill>
              <a:effectLst/>
              <a:uLnTx/>
              <a:uFillTx/>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lang="en-US" sz="2400" b="1" dirty="0">
                <a:solidFill>
                  <a:srgbClr val="002060"/>
                </a:solidFill>
                <a:ea typeface="Tahoma" panose="020B0604030504040204" pitchFamily="34" charset="0"/>
                <a:cs typeface="Tahoma" panose="020B0604030504040204" pitchFamily="34" charset="0"/>
              </a:rPr>
              <a:t>-&gt; Visual observations</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Tahoma" panose="020B0604030504040204" pitchFamily="34" charset="0"/>
                <a:cs typeface="Tahoma" panose="020B0604030504040204" pitchFamily="34" charset="0"/>
              </a:rPr>
              <a:t>-&gt; Passive Acoustic Monitoring with vessels</a:t>
            </a:r>
          </a:p>
        </p:txBody>
      </p:sp>
      <p:sp>
        <p:nvSpPr>
          <p:cNvPr id="9" name="Rectangle 7">
            <a:extLst>
              <a:ext uri="{FF2B5EF4-FFF2-40B4-BE49-F238E27FC236}">
                <a16:creationId xmlns:a16="http://schemas.microsoft.com/office/drawing/2014/main" id="{B81968DF-14D1-487A-BF38-4292FE2C9A82}"/>
              </a:ext>
            </a:extLst>
          </p:cNvPr>
          <p:cNvSpPr>
            <a:spLocks noChangeArrowheads="1"/>
          </p:cNvSpPr>
          <p:nvPr/>
        </p:nvSpPr>
        <p:spPr bwMode="auto">
          <a:xfrm>
            <a:off x="4544150" y="251589"/>
            <a:ext cx="4453257" cy="892552"/>
          </a:xfrm>
          <a:prstGeom prst="rect">
            <a:avLst/>
          </a:prstGeom>
          <a:solidFill>
            <a:srgbClr val="002060"/>
          </a:solidFill>
          <a:ln>
            <a:noFill/>
          </a:ln>
          <a:effectLst>
            <a:softEdge rad="50800"/>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rPr>
              <a:t>A coordination challenge</a:t>
            </a:r>
            <a:r>
              <a:rPr kumimoji="0" lang="fr-FR"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endParaRPr>
          </a:p>
        </p:txBody>
      </p:sp>
      <p:pic>
        <p:nvPicPr>
          <p:cNvPr id="3" name="Image 2">
            <a:extLst>
              <a:ext uri="{FF2B5EF4-FFF2-40B4-BE49-F238E27FC236}">
                <a16:creationId xmlns:a16="http://schemas.microsoft.com/office/drawing/2014/main" id="{E0281A39-ACC2-4D58-9683-D7B197A64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100" y="4653136"/>
            <a:ext cx="3777335" cy="2124751"/>
          </a:xfrm>
          <a:prstGeom prst="rect">
            <a:avLst/>
          </a:prstGeom>
        </p:spPr>
      </p:pic>
      <p:pic>
        <p:nvPicPr>
          <p:cNvPr id="7" name="Image 6">
            <a:extLst>
              <a:ext uri="{FF2B5EF4-FFF2-40B4-BE49-F238E27FC236}">
                <a16:creationId xmlns:a16="http://schemas.microsoft.com/office/drawing/2014/main" id="{C8D9DE16-8C34-4A07-88ED-E3FB4C5BA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6084" y="4330123"/>
            <a:ext cx="3460981" cy="2306483"/>
          </a:xfrm>
          <a:prstGeom prst="rect">
            <a:avLst/>
          </a:prstGeom>
        </p:spPr>
      </p:pic>
      <p:sp>
        <p:nvSpPr>
          <p:cNvPr id="16" name="ZoneTexte 15">
            <a:extLst>
              <a:ext uri="{FF2B5EF4-FFF2-40B4-BE49-F238E27FC236}">
                <a16:creationId xmlns:a16="http://schemas.microsoft.com/office/drawing/2014/main" id="{2B053BB6-FADF-427D-B8E1-DCA9B6B5EE01}"/>
              </a:ext>
            </a:extLst>
          </p:cNvPr>
          <p:cNvSpPr txBox="1"/>
          <p:nvPr/>
        </p:nvSpPr>
        <p:spPr>
          <a:xfrm>
            <a:off x="2658283" y="6608608"/>
            <a:ext cx="172570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srgbClr val="FFC000">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 Mathieu </a:t>
            </a:r>
            <a:r>
              <a:rPr kumimoji="0" lang="fr-FR" sz="800" b="0" i="0" u="none" strike="noStrike" kern="1200" cap="none" spc="0" normalizeH="0" baseline="0" noProof="0" dirty="0" err="1">
                <a:ln>
                  <a:noFill/>
                </a:ln>
                <a:solidFill>
                  <a:srgbClr val="FFC000">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Cellard</a:t>
            </a:r>
            <a:r>
              <a:rPr kumimoji="0" lang="fr-FR" sz="800" b="0" i="0" u="none" strike="noStrike" kern="1200" cap="none" spc="0" normalizeH="0" baseline="0" noProof="0" dirty="0">
                <a:ln>
                  <a:noFill/>
                </a:ln>
                <a:solidFill>
                  <a:srgbClr val="FFC000">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/ACCOBAMS</a:t>
            </a:r>
          </a:p>
        </p:txBody>
      </p:sp>
      <p:sp>
        <p:nvSpPr>
          <p:cNvPr id="17" name="ZoneTexte 16">
            <a:extLst>
              <a:ext uri="{FF2B5EF4-FFF2-40B4-BE49-F238E27FC236}">
                <a16:creationId xmlns:a16="http://schemas.microsoft.com/office/drawing/2014/main" id="{368C2B46-4949-491B-9936-69A5D9DD3A8E}"/>
              </a:ext>
            </a:extLst>
          </p:cNvPr>
          <p:cNvSpPr txBox="1"/>
          <p:nvPr/>
        </p:nvSpPr>
        <p:spPr>
          <a:xfrm>
            <a:off x="5292080" y="6453916"/>
            <a:ext cx="1368152"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srgbClr val="E7E6E6"/>
                </a:solidFill>
                <a:effectLst/>
                <a:uLnTx/>
                <a:uFillTx/>
                <a:latin typeface="Tahoma" panose="020B0604030504040204" pitchFamily="34" charset="0"/>
                <a:ea typeface="Tahoma" panose="020B0604030504040204" pitchFamily="34" charset="0"/>
                <a:cs typeface="Tahoma" panose="020B0604030504040204" pitchFamily="34" charset="0"/>
              </a:rPr>
              <a:t>© MCR/ACCOBAMS</a:t>
            </a:r>
          </a:p>
        </p:txBody>
      </p:sp>
      <p:pic>
        <p:nvPicPr>
          <p:cNvPr id="15" name="Image 14">
            <a:extLst>
              <a:ext uri="{FF2B5EF4-FFF2-40B4-BE49-F238E27FC236}">
                <a16:creationId xmlns:a16="http://schemas.microsoft.com/office/drawing/2014/main" id="{3834C022-F3A6-4FAB-949C-D785097109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444" y="1385550"/>
            <a:ext cx="1993603" cy="1495202"/>
          </a:xfrm>
          <a:prstGeom prst="rect">
            <a:avLst/>
          </a:prstGeom>
        </p:spPr>
      </p:pic>
      <p:pic>
        <p:nvPicPr>
          <p:cNvPr id="5" name="Image 4">
            <a:extLst>
              <a:ext uri="{FF2B5EF4-FFF2-40B4-BE49-F238E27FC236}">
                <a16:creationId xmlns:a16="http://schemas.microsoft.com/office/drawing/2014/main" id="{3EC8C9C3-0A4C-47A2-A781-8FE8C4A1FE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1920" y="1415928"/>
            <a:ext cx="2448272" cy="1632182"/>
          </a:xfrm>
          <a:prstGeom prst="rect">
            <a:avLst/>
          </a:prstGeom>
        </p:spPr>
      </p:pic>
      <p:sp>
        <p:nvSpPr>
          <p:cNvPr id="13" name="ZoneTexte 12">
            <a:extLst>
              <a:ext uri="{FF2B5EF4-FFF2-40B4-BE49-F238E27FC236}">
                <a16:creationId xmlns:a16="http://schemas.microsoft.com/office/drawing/2014/main" id="{9631368C-22E9-4EB1-AC06-317EE350F9B9}"/>
              </a:ext>
            </a:extLst>
          </p:cNvPr>
          <p:cNvSpPr txBox="1"/>
          <p:nvPr/>
        </p:nvSpPr>
        <p:spPr>
          <a:xfrm>
            <a:off x="3754323" y="2880752"/>
            <a:ext cx="1537757"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Saley</a:t>
            </a:r>
            <a:r>
              <a:rPr kumimoji="0" lang="fr-FR" sz="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Dyriag</a:t>
            </a:r>
            <a:r>
              <a:rPr kumimoji="0" lang="fr-FR" sz="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/ACCOBAMS</a:t>
            </a:r>
          </a:p>
        </p:txBody>
      </p:sp>
      <p:sp>
        <p:nvSpPr>
          <p:cNvPr id="14" name="ZoneTexte 13">
            <a:extLst>
              <a:ext uri="{FF2B5EF4-FFF2-40B4-BE49-F238E27FC236}">
                <a16:creationId xmlns:a16="http://schemas.microsoft.com/office/drawing/2014/main" id="{DC2F85AC-16AB-410B-B3A7-F75C74A01821}"/>
              </a:ext>
            </a:extLst>
          </p:cNvPr>
          <p:cNvSpPr txBox="1"/>
          <p:nvPr/>
        </p:nvSpPr>
        <p:spPr>
          <a:xfrm>
            <a:off x="8172400" y="2709500"/>
            <a:ext cx="1080122"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ACCOBAMS</a:t>
            </a:r>
          </a:p>
        </p:txBody>
      </p:sp>
      <p:pic>
        <p:nvPicPr>
          <p:cNvPr id="10" name="Image 9">
            <a:extLst>
              <a:ext uri="{FF2B5EF4-FFF2-40B4-BE49-F238E27FC236}">
                <a16:creationId xmlns:a16="http://schemas.microsoft.com/office/drawing/2014/main" id="{94DE0AAD-F413-4B48-A684-2ABF4E4E2C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4711" y="2945164"/>
            <a:ext cx="1787689" cy="1340767"/>
          </a:xfrm>
          <a:prstGeom prst="rect">
            <a:avLst/>
          </a:prstGeom>
        </p:spPr>
      </p:pic>
      <p:sp>
        <p:nvSpPr>
          <p:cNvPr id="20" name="ZoneTexte 19">
            <a:extLst>
              <a:ext uri="{FF2B5EF4-FFF2-40B4-BE49-F238E27FC236}">
                <a16:creationId xmlns:a16="http://schemas.microsoft.com/office/drawing/2014/main" id="{E1DCCB70-49BC-4F3B-B462-F5CFFBFC8F49}"/>
              </a:ext>
            </a:extLst>
          </p:cNvPr>
          <p:cNvSpPr txBox="1"/>
          <p:nvPr/>
        </p:nvSpPr>
        <p:spPr>
          <a:xfrm rot="5400000">
            <a:off x="7273833" y="3610553"/>
            <a:ext cx="172570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srgbClr val="E7E6E6"/>
                </a:solidFill>
                <a:effectLst/>
                <a:uLnTx/>
                <a:uFillTx/>
                <a:latin typeface="Tahoma" panose="020B0604030504040204" pitchFamily="34" charset="0"/>
                <a:ea typeface="Tahoma" panose="020B0604030504040204" pitchFamily="34" charset="0"/>
                <a:cs typeface="Tahoma" panose="020B0604030504040204" pitchFamily="34" charset="0"/>
              </a:rPr>
              <a:t>© Mathieu </a:t>
            </a:r>
            <a:r>
              <a:rPr kumimoji="0" lang="fr-FR" sz="800" b="0" i="0" u="none" strike="noStrike" kern="1200" cap="none" spc="0" normalizeH="0" baseline="0" noProof="0" dirty="0" err="1">
                <a:ln>
                  <a:noFill/>
                </a:ln>
                <a:solidFill>
                  <a:srgbClr val="E7E6E6"/>
                </a:solidFill>
                <a:effectLst/>
                <a:uLnTx/>
                <a:uFillTx/>
                <a:latin typeface="Tahoma" panose="020B0604030504040204" pitchFamily="34" charset="0"/>
                <a:ea typeface="Tahoma" panose="020B0604030504040204" pitchFamily="34" charset="0"/>
                <a:cs typeface="Tahoma" panose="020B0604030504040204" pitchFamily="34" charset="0"/>
              </a:rPr>
              <a:t>Cellard</a:t>
            </a:r>
            <a:r>
              <a:rPr kumimoji="0" lang="fr-FR" sz="800" b="0" i="0" u="none" strike="noStrike" kern="1200" cap="none" spc="0" normalizeH="0" baseline="0" noProof="0" dirty="0">
                <a:ln>
                  <a:noFill/>
                </a:ln>
                <a:solidFill>
                  <a:srgbClr val="E7E6E6"/>
                </a:solidFill>
                <a:effectLst/>
                <a:uLnTx/>
                <a:uFillTx/>
                <a:latin typeface="Tahoma" panose="020B0604030504040204" pitchFamily="34" charset="0"/>
                <a:ea typeface="Tahoma" panose="020B0604030504040204" pitchFamily="34" charset="0"/>
                <a:cs typeface="Tahoma" panose="020B0604030504040204" pitchFamily="34" charset="0"/>
              </a:rPr>
              <a:t>/ACCOBAMS</a:t>
            </a:r>
          </a:p>
        </p:txBody>
      </p:sp>
    </p:spTree>
    <p:extLst>
      <p:ext uri="{BB962C8B-B14F-4D97-AF65-F5344CB8AC3E}">
        <p14:creationId xmlns:p14="http://schemas.microsoft.com/office/powerpoint/2010/main" val="2359099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261086" y="188913"/>
            <a:ext cx="8664575" cy="574675"/>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Times New Roman" pitchFamily="18" charset="0"/>
              </a:rPr>
              <a:t>Multi species approach &amp; other items</a:t>
            </a:r>
            <a:endParaRPr kumimoji="0" lang="en-GB"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Times New Roman" pitchFamily="18" charset="0"/>
            </a:endParaRP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470" t="12449" r="33178" b="11359"/>
          <a:stretch/>
        </p:blipFill>
        <p:spPr bwMode="auto">
          <a:xfrm rot="917341">
            <a:off x="410116" y="1625493"/>
            <a:ext cx="3698436" cy="360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3176" t="46432" r="50000" b="21394"/>
          <a:stretch/>
        </p:blipFill>
        <p:spPr bwMode="auto">
          <a:xfrm rot="21376264">
            <a:off x="3928405" y="1019938"/>
            <a:ext cx="4276946" cy="249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p:cNvSpPr txBox="1"/>
          <p:nvPr/>
        </p:nvSpPr>
        <p:spPr>
          <a:xfrm>
            <a:off x="313907" y="6531727"/>
            <a:ext cx="4520788"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Copyright: Elio Filidei</a:t>
            </a:r>
            <a:r>
              <a:rPr lang="it-IT" sz="1400" b="1" dirty="0">
                <a:solidFill>
                  <a:srgbClr val="FF0000"/>
                </a:solidFill>
                <a:latin typeface="Arial" charset="0"/>
                <a:cs typeface="Arial" panose="020B0604020202020204" pitchFamily="34" charset="0"/>
              </a:rPr>
              <a:t> </a:t>
            </a:r>
            <a:r>
              <a:rPr kumimoji="0" lang="it-IT" sz="1400" b="1" i="0"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 Giancarlo Lauriano, ISPRA</a:t>
            </a:r>
          </a:p>
        </p:txBody>
      </p:sp>
      <p:pic>
        <p:nvPicPr>
          <p:cNvPr id="6" name="Picture 6">
            <a:extLst>
              <a:ext uri="{FF2B5EF4-FFF2-40B4-BE49-F238E27FC236}">
                <a16:creationId xmlns:a16="http://schemas.microsoft.com/office/drawing/2014/main" id="{052FBDDC-7757-43D8-B5A4-89C8D8F8C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7418" y="2924943"/>
            <a:ext cx="5286950" cy="352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1813DBC1-8F69-46C4-B2A8-E45592B375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59" t="9088" r="40470" b="36747"/>
          <a:stretch/>
        </p:blipFill>
        <p:spPr bwMode="auto">
          <a:xfrm rot="19538158">
            <a:off x="2036037" y="2041842"/>
            <a:ext cx="4965260" cy="355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C3984609-1649-42D8-99EB-8B6F078D36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94" t="11900" r="37412" b="36394"/>
          <a:stretch/>
        </p:blipFill>
        <p:spPr bwMode="auto">
          <a:xfrm rot="2029336">
            <a:off x="1459388" y="1930286"/>
            <a:ext cx="5311546" cy="387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3">
            <a:extLst>
              <a:ext uri="{FF2B5EF4-FFF2-40B4-BE49-F238E27FC236}">
                <a16:creationId xmlns:a16="http://schemas.microsoft.com/office/drawing/2014/main" id="{4D8D55DB-3D75-462C-8F81-C126B7FB1F8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915" t="33106" r="40109" b="16318"/>
          <a:stretch/>
        </p:blipFill>
        <p:spPr>
          <a:xfrm rot="19907913">
            <a:off x="2619020" y="2331138"/>
            <a:ext cx="5816424" cy="4459779"/>
          </a:xfrm>
          <a:prstGeom prst="rect">
            <a:avLst/>
          </a:prstGeom>
        </p:spPr>
      </p:pic>
    </p:spTree>
    <p:extLst>
      <p:ext uri="{BB962C8B-B14F-4D97-AF65-F5344CB8AC3E}">
        <p14:creationId xmlns:p14="http://schemas.microsoft.com/office/powerpoint/2010/main" val="15277952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620C93A-1CE2-45C0-8BCC-3D3CDAA8E51C}"/>
              </a:ext>
            </a:extLst>
          </p:cNvPr>
          <p:cNvSpPr>
            <a:spLocks noChangeArrowheads="1"/>
          </p:cNvSpPr>
          <p:nvPr/>
        </p:nvSpPr>
        <p:spPr bwMode="auto">
          <a:xfrm>
            <a:off x="3203848" y="314653"/>
            <a:ext cx="5400600" cy="954107"/>
          </a:xfrm>
          <a:prstGeom prst="rect">
            <a:avLst/>
          </a:prstGeom>
          <a:solidFill>
            <a:srgbClr val="002060"/>
          </a:solidFill>
          <a:ln>
            <a:noFill/>
          </a:ln>
          <a:effectLst>
            <a:softEdge rad="50800"/>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r>
              <a:rPr lang="fr-FR" sz="2800" b="1" dirty="0">
                <a:solidFill>
                  <a:schemeClr val="bg1"/>
                </a:solidFill>
                <a:latin typeface="Comic Sans MS" panose="030F0702030302020204" pitchFamily="66" charset="0"/>
              </a:rPr>
              <a:t>ASI </a:t>
            </a:r>
            <a:r>
              <a:rPr lang="fr-FR" sz="2800" b="1" dirty="0" err="1">
                <a:solidFill>
                  <a:schemeClr val="bg1"/>
                </a:solidFill>
                <a:latin typeface="Comic Sans MS" panose="030F0702030302020204" pitchFamily="66" charset="0"/>
              </a:rPr>
              <a:t>aerial</a:t>
            </a:r>
            <a:r>
              <a:rPr lang="fr-FR" sz="2800" b="1" dirty="0">
                <a:solidFill>
                  <a:schemeClr val="bg1"/>
                </a:solidFill>
                <a:latin typeface="Comic Sans MS" panose="030F0702030302020204" pitchFamily="66" charset="0"/>
              </a:rPr>
              <a:t> component </a:t>
            </a:r>
          </a:p>
          <a:p>
            <a:pPr algn="ctr" eaLnBrk="1" fontAlgn="auto" hangingPunct="1">
              <a:spcBef>
                <a:spcPts val="0"/>
              </a:spcBef>
              <a:spcAft>
                <a:spcPts val="0"/>
              </a:spcAft>
            </a:pPr>
            <a:r>
              <a:rPr lang="fr-FR" sz="2800" b="1" dirty="0" err="1">
                <a:solidFill>
                  <a:schemeClr val="bg1"/>
                </a:solidFill>
                <a:latin typeface="Comic Sans MS" panose="030F0702030302020204" pitchFamily="66" charset="0"/>
              </a:rPr>
              <a:t>planned</a:t>
            </a:r>
            <a:r>
              <a:rPr lang="fr-FR" sz="2800" b="1" dirty="0">
                <a:solidFill>
                  <a:schemeClr val="bg1"/>
                </a:solidFill>
                <a:latin typeface="Comic Sans MS" panose="030F0702030302020204" pitchFamily="66" charset="0"/>
              </a:rPr>
              <a:t> effort</a:t>
            </a:r>
          </a:p>
        </p:txBody>
      </p:sp>
      <p:pic>
        <p:nvPicPr>
          <p:cNvPr id="7" name="Image 6">
            <a:extLst>
              <a:ext uri="{FF2B5EF4-FFF2-40B4-BE49-F238E27FC236}">
                <a16:creationId xmlns:a16="http://schemas.microsoft.com/office/drawing/2014/main" id="{7DD41EE9-CD6E-46E8-9360-A7BD8D769A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401"/>
          <a:stretch/>
        </p:blipFill>
        <p:spPr>
          <a:xfrm>
            <a:off x="3743400" y="1444409"/>
            <a:ext cx="5080448" cy="2463854"/>
          </a:xfrm>
          <a:prstGeom prst="rect">
            <a:avLst/>
          </a:prstGeom>
        </p:spPr>
      </p:pic>
      <p:pic>
        <p:nvPicPr>
          <p:cNvPr id="8" name="Image 7">
            <a:extLst>
              <a:ext uri="{FF2B5EF4-FFF2-40B4-BE49-F238E27FC236}">
                <a16:creationId xmlns:a16="http://schemas.microsoft.com/office/drawing/2014/main" id="{EE9C4E56-D494-4A93-AE43-68E60BACC218}"/>
              </a:ext>
            </a:extLst>
          </p:cNvPr>
          <p:cNvPicPr>
            <a:picLocks noChangeAspect="1"/>
          </p:cNvPicPr>
          <p:nvPr/>
        </p:nvPicPr>
        <p:blipFill rotWithShape="1">
          <a:blip r:embed="rId3">
            <a:extLst>
              <a:ext uri="{28A0092B-C50C-407E-A947-70E740481C1C}">
                <a14:useLocalDpi xmlns:a14="http://schemas.microsoft.com/office/drawing/2010/main" val="0"/>
              </a:ext>
            </a:extLst>
          </a:blip>
          <a:srcRect l="38873" t="14003" r="1"/>
          <a:stretch/>
        </p:blipFill>
        <p:spPr>
          <a:xfrm>
            <a:off x="200845" y="358725"/>
            <a:ext cx="2858987" cy="910035"/>
          </a:xfrm>
          <a:prstGeom prst="rect">
            <a:avLst/>
          </a:prstGeom>
        </p:spPr>
      </p:pic>
      <p:sp>
        <p:nvSpPr>
          <p:cNvPr id="6" name="ZoneTexte 24">
            <a:extLst>
              <a:ext uri="{FF2B5EF4-FFF2-40B4-BE49-F238E27FC236}">
                <a16:creationId xmlns:a16="http://schemas.microsoft.com/office/drawing/2014/main" id="{DDFA9D81-1BF5-48F8-94BA-BE94D63DD713}"/>
              </a:ext>
            </a:extLst>
          </p:cNvPr>
          <p:cNvSpPr txBox="1">
            <a:spLocks noChangeArrowheads="1"/>
          </p:cNvSpPr>
          <p:nvPr/>
        </p:nvSpPr>
        <p:spPr bwMode="auto">
          <a:xfrm>
            <a:off x="0" y="1646494"/>
            <a:ext cx="3454794" cy="489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14313" indent="-214313" defTabSz="685800">
              <a:lnSpc>
                <a:spcPct val="150000"/>
              </a:lnSpc>
              <a:buFont typeface="Wingdings" panose="05000000000000000000" pitchFamily="2" charset="2"/>
              <a:buChar char="v"/>
            </a:pPr>
            <a:r>
              <a:rPr lang="fr-FR" sz="1800" b="1" dirty="0">
                <a:solidFill>
                  <a:srgbClr val="002060"/>
                </a:solidFill>
                <a:latin typeface="Calibri" panose="020F0502020204030204"/>
                <a:ea typeface="Tahoma" panose="020B0604030504040204" pitchFamily="34" charset="0"/>
                <a:cs typeface="Tahoma" panose="020B0604030504040204" pitchFamily="34" charset="0"/>
              </a:rPr>
              <a:t>Line Transect Distance sampling for </a:t>
            </a:r>
            <a:r>
              <a:rPr lang="fr-FR" sz="1800" b="1" dirty="0" err="1">
                <a:solidFill>
                  <a:srgbClr val="002060"/>
                </a:solidFill>
                <a:latin typeface="Calibri" panose="020F0502020204030204"/>
                <a:ea typeface="Tahoma" panose="020B0604030504040204" pitchFamily="34" charset="0"/>
                <a:cs typeface="Tahoma" panose="020B0604030504040204" pitchFamily="34" charset="0"/>
              </a:rPr>
              <a:t>cetaceans</a:t>
            </a:r>
            <a:r>
              <a:rPr lang="fr-FR" sz="1800" b="1" dirty="0">
                <a:solidFill>
                  <a:srgbClr val="002060"/>
                </a:solidFill>
                <a:latin typeface="Calibri" panose="020F0502020204030204"/>
                <a:ea typeface="Tahoma" panose="020B0604030504040204" pitchFamily="34" charset="0"/>
                <a:cs typeface="Tahoma" panose="020B0604030504040204" pitchFamily="34" charset="0"/>
              </a:rPr>
              <a:t> and </a:t>
            </a:r>
            <a:r>
              <a:rPr lang="fr-FR" sz="1800" b="1" dirty="0" err="1">
                <a:solidFill>
                  <a:srgbClr val="002060"/>
                </a:solidFill>
                <a:latin typeface="Calibri" panose="020F0502020204030204"/>
                <a:ea typeface="Tahoma" panose="020B0604030504040204" pitchFamily="34" charset="0"/>
                <a:cs typeface="Tahoma" panose="020B0604030504040204" pitchFamily="34" charset="0"/>
              </a:rPr>
              <a:t>turtles</a:t>
            </a:r>
            <a:r>
              <a:rPr lang="fr-FR" sz="1800" b="1" dirty="0">
                <a:solidFill>
                  <a:srgbClr val="002060"/>
                </a:solidFill>
                <a:latin typeface="Calibri" panose="020F0502020204030204"/>
                <a:ea typeface="Tahoma" panose="020B0604030504040204" pitchFamily="34" charset="0"/>
                <a:cs typeface="Tahoma" panose="020B0604030504040204" pitchFamily="34" charset="0"/>
              </a:rPr>
              <a:t>; design </a:t>
            </a:r>
            <a:r>
              <a:rPr lang="en-GB" sz="1800" b="1" dirty="0">
                <a:solidFill>
                  <a:srgbClr val="002060"/>
                </a:solidFill>
                <a:latin typeface="Calibri" panose="020F0502020204030204"/>
                <a:ea typeface="Tahoma" panose="020B0604030504040204" pitchFamily="34" charset="0"/>
                <a:cs typeface="Tahoma" panose="020B0604030504040204" pitchFamily="34" charset="0"/>
              </a:rPr>
              <a:t>ensuring 3% coverage of the area</a:t>
            </a:r>
          </a:p>
          <a:p>
            <a:pPr marL="214313" indent="-214313" defTabSz="685800">
              <a:lnSpc>
                <a:spcPct val="150000"/>
              </a:lnSpc>
              <a:buFont typeface="Wingdings" panose="05000000000000000000" pitchFamily="2" charset="2"/>
              <a:buChar char="v"/>
            </a:pPr>
            <a:r>
              <a:rPr lang="en-GB" sz="1800" b="1" dirty="0">
                <a:solidFill>
                  <a:srgbClr val="002060"/>
                </a:solidFill>
                <a:latin typeface="Calibri" panose="020F0502020204030204"/>
                <a:ea typeface="Tahoma" panose="020B0604030504040204" pitchFamily="34" charset="0"/>
                <a:cs typeface="Tahoma" panose="020B0604030504040204" pitchFamily="34" charset="0"/>
              </a:rPr>
              <a:t>Strip transect for seabirds, large fishes and </a:t>
            </a:r>
            <a:r>
              <a:rPr lang="en-GB" sz="1800" b="1" dirty="0">
                <a:solidFill>
                  <a:srgbClr val="00B0F0"/>
                </a:solidFill>
                <a:ea typeface="Tahoma" panose="020B0604030504040204" pitchFamily="34" charset="0"/>
                <a:cs typeface="Tahoma" panose="020B0604030504040204" pitchFamily="34" charset="0"/>
              </a:rPr>
              <a:t>floating marine litter</a:t>
            </a:r>
            <a:endParaRPr lang="fr-FR" sz="1800" b="1" dirty="0">
              <a:solidFill>
                <a:srgbClr val="002060"/>
              </a:solidFill>
              <a:latin typeface="Calibri" panose="020F0502020204030204"/>
              <a:ea typeface="Tahoma" panose="020B0604030504040204" pitchFamily="34" charset="0"/>
              <a:cs typeface="Tahoma" panose="020B0604030504040204" pitchFamily="34" charset="0"/>
            </a:endParaRPr>
          </a:p>
          <a:p>
            <a:pPr marL="214313" indent="-214313" defTabSz="685800">
              <a:lnSpc>
                <a:spcPct val="150000"/>
              </a:lnSpc>
              <a:buFont typeface="Wingdings" panose="05000000000000000000" pitchFamily="2" charset="2"/>
              <a:buChar char="v"/>
            </a:pPr>
            <a:r>
              <a:rPr lang="en-GB" sz="1800" b="1" dirty="0">
                <a:solidFill>
                  <a:srgbClr val="002060"/>
                </a:solidFill>
                <a:latin typeface="Calibri" panose="020F0502020204030204"/>
                <a:ea typeface="Tahoma" panose="020B0604030504040204" pitchFamily="34" charset="0"/>
                <a:cs typeface="Tahoma" panose="020B0604030504040204" pitchFamily="34" charset="0"/>
              </a:rPr>
              <a:t>31 blocks defined, </a:t>
            </a:r>
            <a:r>
              <a:rPr lang="fr-FR" sz="1800" b="1" dirty="0">
                <a:solidFill>
                  <a:srgbClr val="002060"/>
                </a:solidFill>
                <a:latin typeface="Calibri" panose="020F0502020204030204"/>
                <a:ea typeface="Tahoma" panose="020B0604030504040204" pitchFamily="34" charset="0"/>
                <a:cs typeface="Tahoma" panose="020B0604030504040204" pitchFamily="34" charset="0"/>
              </a:rPr>
              <a:t>8 Planes</a:t>
            </a:r>
          </a:p>
          <a:p>
            <a:pPr marL="771525" lvl="1" indent="-214313" defTabSz="685800">
              <a:lnSpc>
                <a:spcPct val="150000"/>
              </a:lnSpc>
              <a:buFont typeface="Wingdings" panose="05000000000000000000" pitchFamily="2" charset="2"/>
              <a:buChar char="Ø"/>
            </a:pPr>
            <a:r>
              <a:rPr lang="fr-FR" sz="1800" b="1" dirty="0">
                <a:solidFill>
                  <a:srgbClr val="002060"/>
                </a:solidFill>
                <a:latin typeface="Calibri" panose="020F0502020204030204"/>
                <a:ea typeface="Tahoma" panose="020B0604030504040204" pitchFamily="34" charset="0"/>
                <a:cs typeface="Tahoma" panose="020B0604030504040204" pitchFamily="34" charset="0"/>
              </a:rPr>
              <a:t>40 </a:t>
            </a:r>
            <a:r>
              <a:rPr lang="en-GB" sz="1800" b="1" dirty="0">
                <a:solidFill>
                  <a:srgbClr val="002060"/>
                </a:solidFill>
                <a:latin typeface="Calibri" panose="020F0502020204030204"/>
                <a:ea typeface="Tahoma" panose="020B0604030504040204" pitchFamily="34" charset="0"/>
                <a:cs typeface="Tahoma" panose="020B0604030504040204" pitchFamily="34" charset="0"/>
              </a:rPr>
              <a:t>observers</a:t>
            </a:r>
            <a:r>
              <a:rPr lang="fr-FR" sz="1800" b="1" dirty="0">
                <a:solidFill>
                  <a:srgbClr val="002060"/>
                </a:solidFill>
                <a:latin typeface="Calibri" panose="020F0502020204030204"/>
                <a:ea typeface="Tahoma" panose="020B0604030504040204" pitchFamily="34" charset="0"/>
                <a:cs typeface="Tahoma" panose="020B0604030504040204" pitchFamily="34" charset="0"/>
              </a:rPr>
              <a:t> &amp; Team Leaders</a:t>
            </a:r>
          </a:p>
          <a:p>
            <a:pPr marL="771525" lvl="1" indent="-214313" defTabSz="685800">
              <a:lnSpc>
                <a:spcPct val="150000"/>
              </a:lnSpc>
              <a:buFont typeface="Wingdings" panose="05000000000000000000" pitchFamily="2" charset="2"/>
              <a:buChar char="Ø"/>
            </a:pPr>
            <a:r>
              <a:rPr lang="en-US" sz="1800" b="1" dirty="0">
                <a:solidFill>
                  <a:srgbClr val="002060"/>
                </a:solidFill>
                <a:latin typeface="Calibri" panose="020F0502020204030204"/>
                <a:ea typeface="Tahoma" panose="020B0604030504040204" pitchFamily="34" charset="0"/>
                <a:cs typeface="Tahoma" panose="020B0604030504040204" pitchFamily="34" charset="0"/>
              </a:rPr>
              <a:t>70 000 km of effort </a:t>
            </a:r>
          </a:p>
          <a:p>
            <a:pPr marL="771525" lvl="1" indent="-214313" defTabSz="685800">
              <a:lnSpc>
                <a:spcPct val="150000"/>
              </a:lnSpc>
              <a:buFont typeface="Wingdings" panose="05000000000000000000" pitchFamily="2" charset="2"/>
              <a:buChar char="Ø"/>
            </a:pPr>
            <a:r>
              <a:rPr lang="en-US" sz="1800" b="1" dirty="0">
                <a:solidFill>
                  <a:srgbClr val="002060"/>
                </a:solidFill>
                <a:latin typeface="Calibri" panose="020F0502020204030204"/>
                <a:ea typeface="Tahoma" panose="020B0604030504040204" pitchFamily="34" charset="0"/>
                <a:cs typeface="Tahoma" panose="020B0604030504040204" pitchFamily="34" charset="0"/>
              </a:rPr>
              <a:t>800 hours flight</a:t>
            </a:r>
          </a:p>
        </p:txBody>
      </p:sp>
      <p:pic>
        <p:nvPicPr>
          <p:cNvPr id="9" name="Immagine 4">
            <a:extLst>
              <a:ext uri="{FF2B5EF4-FFF2-40B4-BE49-F238E27FC236}">
                <a16:creationId xmlns:a16="http://schemas.microsoft.com/office/drawing/2014/main" id="{03A476FA-AFA8-43A2-8067-93564C42B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6624" y="4083912"/>
            <a:ext cx="4914000" cy="2635084"/>
          </a:xfrm>
          <a:prstGeom prst="rect">
            <a:avLst/>
          </a:prstGeom>
        </p:spPr>
      </p:pic>
    </p:spTree>
    <p:extLst>
      <p:ext uri="{BB962C8B-B14F-4D97-AF65-F5344CB8AC3E}">
        <p14:creationId xmlns:p14="http://schemas.microsoft.com/office/powerpoint/2010/main" val="280212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4F601E2-815E-4A62-B894-F326D428D90D}"/>
              </a:ext>
            </a:extLst>
          </p:cNvPr>
          <p:cNvSpPr>
            <a:spLocks noGrp="1" noChangeArrowheads="1"/>
          </p:cNvSpPr>
          <p:nvPr>
            <p:ph type="title"/>
          </p:nvPr>
        </p:nvSpPr>
        <p:spPr/>
        <p:txBody>
          <a:bodyPr/>
          <a:lstStyle/>
          <a:p>
            <a:endParaRPr lang="en-US" altLang="en-US"/>
          </a:p>
        </p:txBody>
      </p:sp>
      <p:pic>
        <p:nvPicPr>
          <p:cNvPr id="4099" name="Picture 2" descr="C:\Users\Media_1\Pictures\Med 2018\Best of 2018\MCR 2018-05-31_GoPro_SOTW_02.png">
            <a:extLst>
              <a:ext uri="{FF2B5EF4-FFF2-40B4-BE49-F238E27FC236}">
                <a16:creationId xmlns:a16="http://schemas.microsoft.com/office/drawing/2014/main" id="{38E7304C-A556-4AA2-953E-086F599A3E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6"/>
            <a:ext cx="12325350" cy="6911975"/>
          </a:xfr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71738C0-3455-46FF-976B-5E675111C31F}"/>
              </a:ext>
            </a:extLst>
          </p:cNvPr>
          <p:cNvSpPr/>
          <p:nvPr/>
        </p:nvSpPr>
        <p:spPr>
          <a:xfrm>
            <a:off x="179512" y="138912"/>
            <a:ext cx="10353749" cy="5575052"/>
          </a:xfrm>
          <a:prstGeom prst="rect">
            <a:avLst/>
          </a:prstGeom>
        </p:spPr>
        <p:txBody>
          <a:bodyPr wrap="square">
            <a:spAutoFit/>
          </a:bodyPr>
          <a:lstStyle/>
          <a:p>
            <a:pPr marL="342900" indent="-342900">
              <a:lnSpc>
                <a:spcPct val="150000"/>
              </a:lnSpc>
              <a:buFont typeface="Wingdings" panose="05000000000000000000" pitchFamily="2" charset="2"/>
              <a:buChar char="Ø"/>
            </a:pPr>
            <a:r>
              <a:rPr lang="en-GB" sz="2400" b="1" dirty="0">
                <a:solidFill>
                  <a:schemeClr val="bg1"/>
                </a:solidFill>
              </a:rPr>
              <a:t>N/R SONG THE WHALE </a:t>
            </a:r>
          </a:p>
          <a:p>
            <a:pPr>
              <a:lnSpc>
                <a:spcPct val="150000"/>
              </a:lnSpc>
            </a:pPr>
            <a:endParaRPr lang="en-GB" sz="2400" dirty="0">
              <a:solidFill>
                <a:schemeClr val="bg1"/>
              </a:solidFill>
            </a:endParaRPr>
          </a:p>
          <a:p>
            <a:pPr marL="342900" indent="-342900">
              <a:lnSpc>
                <a:spcPct val="150000"/>
              </a:lnSpc>
              <a:buFont typeface="Wingdings" panose="05000000000000000000" pitchFamily="2" charset="2"/>
              <a:buChar char="§"/>
            </a:pPr>
            <a:r>
              <a:rPr lang="en-GB" sz="2400" b="1" dirty="0"/>
              <a:t>Passive Acoustic Monitoring (PAM) </a:t>
            </a:r>
          </a:p>
          <a:p>
            <a:pPr marL="342900" indent="-342900">
              <a:lnSpc>
                <a:spcPct val="150000"/>
              </a:lnSpc>
              <a:buFont typeface="Wingdings" panose="05000000000000000000" pitchFamily="2" charset="2"/>
              <a:buChar char="§"/>
            </a:pPr>
            <a:r>
              <a:rPr lang="en-GB" sz="2400" b="1" dirty="0"/>
              <a:t>Visual observations (including marine litter)</a:t>
            </a:r>
          </a:p>
          <a:p>
            <a:pPr marL="342900" indent="-342900">
              <a:lnSpc>
                <a:spcPct val="150000"/>
              </a:lnSpc>
              <a:buFont typeface="Wingdings" panose="05000000000000000000" pitchFamily="2" charset="2"/>
              <a:buChar char="§"/>
            </a:pPr>
            <a:r>
              <a:rPr lang="en-GB" sz="2400" b="1" dirty="0"/>
              <a:t>Opportunistic microplastic sampling (in collaboration with 5Gyres)	</a:t>
            </a:r>
          </a:p>
          <a:p>
            <a:pPr marL="342900" indent="-342900">
              <a:lnSpc>
                <a:spcPct val="150000"/>
              </a:lnSpc>
              <a:buFont typeface="Wingdings" panose="05000000000000000000" pitchFamily="2" charset="2"/>
              <a:buChar char="§"/>
            </a:pPr>
            <a:endParaRPr lang="en-GB" sz="2400" b="1" dirty="0">
              <a:solidFill>
                <a:srgbClr val="124C7C"/>
              </a:solidFill>
            </a:endParaRPr>
          </a:p>
          <a:p>
            <a:pPr>
              <a:lnSpc>
                <a:spcPct val="150000"/>
              </a:lnSpc>
            </a:pPr>
            <a:endParaRPr lang="en-GB" sz="2400" b="1" dirty="0">
              <a:solidFill>
                <a:srgbClr val="124C7C"/>
              </a:solidFill>
            </a:endParaRPr>
          </a:p>
          <a:p>
            <a:pPr>
              <a:lnSpc>
                <a:spcPct val="150000"/>
              </a:lnSpc>
            </a:pPr>
            <a:endParaRPr lang="en-GB" sz="2400" b="1" dirty="0">
              <a:solidFill>
                <a:srgbClr val="124C7C"/>
              </a:solidFill>
            </a:endParaRPr>
          </a:p>
          <a:p>
            <a:pPr marL="342900" indent="-342900">
              <a:lnSpc>
                <a:spcPct val="150000"/>
              </a:lnSpc>
              <a:buFont typeface="Wingdings" panose="05000000000000000000" pitchFamily="2" charset="2"/>
              <a:buChar char="§"/>
            </a:pPr>
            <a:endParaRPr lang="en-GB" sz="2400" b="1" dirty="0">
              <a:solidFill>
                <a:srgbClr val="124C7C"/>
              </a:solidFill>
            </a:endParaRPr>
          </a:p>
          <a:p>
            <a:pPr>
              <a:lnSpc>
                <a:spcPct val="150000"/>
              </a:lnSpc>
            </a:pPr>
            <a:endParaRPr lang="en-GB" sz="2400" b="1" dirty="0">
              <a:solidFill>
                <a:srgbClr val="124C7C"/>
              </a:solidFill>
            </a:endParaRPr>
          </a:p>
        </p:txBody>
      </p:sp>
      <p:pic>
        <p:nvPicPr>
          <p:cNvPr id="4" name="Image 3">
            <a:extLst>
              <a:ext uri="{FF2B5EF4-FFF2-40B4-BE49-F238E27FC236}">
                <a16:creationId xmlns:a16="http://schemas.microsoft.com/office/drawing/2014/main" id="{18C2B22D-5747-4DA4-9732-F10B162E5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086286"/>
            <a:ext cx="1801368" cy="14386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AEF9575-F0CF-4BAC-8157-062F2C9E27A2}"/>
              </a:ext>
            </a:extLst>
          </p:cNvPr>
          <p:cNvSpPr txBox="1"/>
          <p:nvPr/>
        </p:nvSpPr>
        <p:spPr>
          <a:xfrm>
            <a:off x="1691680" y="3933056"/>
            <a:ext cx="6120680" cy="923330"/>
          </a:xfrm>
          <a:prstGeom prst="rect">
            <a:avLst/>
          </a:prstGeom>
          <a:noFill/>
        </p:spPr>
        <p:txBody>
          <a:bodyPr wrap="square" rtlCol="0">
            <a:spAutoFit/>
          </a:bodyPr>
          <a:lstStyle/>
          <a:p>
            <a:r>
              <a:rPr lang="fr-FR" dirty="0"/>
              <a:t>+ </a:t>
            </a:r>
            <a:r>
              <a:rPr lang="fr-FR" dirty="0" err="1"/>
              <a:t>Hellenic</a:t>
            </a:r>
            <a:r>
              <a:rPr lang="fr-FR" dirty="0"/>
              <a:t> Trench</a:t>
            </a:r>
          </a:p>
          <a:p>
            <a:r>
              <a:rPr lang="fr-FR" dirty="0"/>
              <a:t>+ Off shore </a:t>
            </a:r>
            <a:r>
              <a:rPr lang="fr-FR" dirty="0" err="1"/>
              <a:t>Libya</a:t>
            </a:r>
            <a:endParaRPr lang="fr-FR" dirty="0"/>
          </a:p>
          <a:p>
            <a:r>
              <a:rPr lang="fr-FR" dirty="0"/>
              <a:t>+ finalisation Algeria</a:t>
            </a:r>
          </a:p>
        </p:txBody>
      </p:sp>
      <p:pic>
        <p:nvPicPr>
          <p:cNvPr id="4" name="Image 3">
            <a:extLst>
              <a:ext uri="{FF2B5EF4-FFF2-40B4-BE49-F238E27FC236}">
                <a16:creationId xmlns:a16="http://schemas.microsoft.com/office/drawing/2014/main" id="{B61003EE-4BC8-4A00-ACBE-81261937EC74}"/>
              </a:ext>
            </a:extLst>
          </p:cNvPr>
          <p:cNvPicPr>
            <a:picLocks noChangeAspect="1"/>
          </p:cNvPicPr>
          <p:nvPr/>
        </p:nvPicPr>
        <p:blipFill rotWithShape="1">
          <a:blip r:embed="rId2"/>
          <a:srcRect l="43510" t="21181"/>
          <a:stretch/>
        </p:blipFill>
        <p:spPr>
          <a:xfrm>
            <a:off x="7707" y="314245"/>
            <a:ext cx="3179425" cy="777867"/>
          </a:xfrm>
          <a:prstGeom prst="rect">
            <a:avLst/>
          </a:prstGeom>
        </p:spPr>
      </p:pic>
      <p:sp>
        <p:nvSpPr>
          <p:cNvPr id="5" name="Rectangle 4">
            <a:extLst>
              <a:ext uri="{FF2B5EF4-FFF2-40B4-BE49-F238E27FC236}">
                <a16:creationId xmlns:a16="http://schemas.microsoft.com/office/drawing/2014/main" id="{A16AC24D-DBE7-4E6F-B489-451473D9EF25}"/>
              </a:ext>
            </a:extLst>
          </p:cNvPr>
          <p:cNvSpPr>
            <a:spLocks noChangeArrowheads="1"/>
          </p:cNvSpPr>
          <p:nvPr/>
        </p:nvSpPr>
        <p:spPr bwMode="auto">
          <a:xfrm>
            <a:off x="1403648" y="320530"/>
            <a:ext cx="8664575" cy="765298"/>
          </a:xfrm>
          <a:prstGeom prst="rect">
            <a:avLst/>
          </a:prstGeom>
        </p:spPr>
        <p:txBody>
          <a:bodyPr vert="horz" lIns="91440" tIns="45720" rIns="91440" bIns="45720" rtlCol="0" anchor="ctr">
            <a:noAutofit/>
          </a:bodyPr>
          <a:lstStyle/>
          <a:p>
            <a:pPr algn="ctr">
              <a:spcBef>
                <a:spcPct val="0"/>
              </a:spcBef>
            </a:pPr>
            <a:r>
              <a:rPr lang="en-GB" sz="3200" b="1" dirty="0">
                <a:solidFill>
                  <a:srgbClr val="00AAC4"/>
                </a:solidFill>
                <a:effectLst>
                  <a:outerShdw blurRad="38100" dist="38100" dir="2700000" algn="tl">
                    <a:srgbClr val="000000"/>
                  </a:outerShdw>
                </a:effectLst>
                <a:latin typeface="+mj-lt"/>
                <a:ea typeface="+mj-ea"/>
                <a:cs typeface="Times New Roman" pitchFamily="18" charset="0"/>
              </a:rPr>
              <a:t>Boat-based campaign</a:t>
            </a:r>
          </a:p>
          <a:p>
            <a:pPr algn="ctr">
              <a:spcBef>
                <a:spcPct val="0"/>
              </a:spcBef>
            </a:pPr>
            <a:r>
              <a:rPr lang="en-GB" sz="3200" b="1" dirty="0">
                <a:solidFill>
                  <a:srgbClr val="00AAC4"/>
                </a:solidFill>
                <a:effectLst>
                  <a:outerShdw blurRad="38100" dist="38100" dir="2700000" algn="tl">
                    <a:srgbClr val="000000"/>
                  </a:outerShdw>
                </a:effectLst>
                <a:latin typeface="+mj-lt"/>
                <a:ea typeface="+mj-ea"/>
                <a:cs typeface="Times New Roman" pitchFamily="18" charset="0"/>
              </a:rPr>
              <a:t>SOTW planned effort</a:t>
            </a:r>
          </a:p>
        </p:txBody>
      </p:sp>
      <p:sp>
        <p:nvSpPr>
          <p:cNvPr id="7" name="TextBox 7">
            <a:extLst>
              <a:ext uri="{FF2B5EF4-FFF2-40B4-BE49-F238E27FC236}">
                <a16:creationId xmlns:a16="http://schemas.microsoft.com/office/drawing/2014/main" id="{FDC4E40A-6D9D-4933-808A-A85309FA5811}"/>
              </a:ext>
            </a:extLst>
          </p:cNvPr>
          <p:cNvSpPr txBox="1">
            <a:spLocks noChangeArrowheads="1"/>
          </p:cNvSpPr>
          <p:nvPr/>
        </p:nvSpPr>
        <p:spPr bwMode="auto">
          <a:xfrm>
            <a:off x="1531503" y="5220072"/>
            <a:ext cx="64248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endParaRPr lang="en-GB" altLang="en-US" sz="2200" b="1" dirty="0">
              <a:solidFill>
                <a:srgbClr val="00AAC4"/>
              </a:solidFill>
              <a:latin typeface="Arial Rounded MT Bold" panose="020F0704030504030204" pitchFamily="34" charset="0"/>
            </a:endParaRPr>
          </a:p>
          <a:p>
            <a:pPr marL="457200" indent="-457200" eaLnBrk="1" hangingPunct="1">
              <a:spcBef>
                <a:spcPct val="0"/>
              </a:spcBef>
              <a:buFont typeface="Wingdings" panose="05000000000000000000" pitchFamily="2" charset="2"/>
              <a:buChar char="§"/>
            </a:pPr>
            <a:r>
              <a:rPr lang="en-GB" altLang="en-US" sz="2200" dirty="0">
                <a:latin typeface="Arial Rounded MT Bold" panose="020F0704030504030204" pitchFamily="34" charset="0"/>
              </a:rPr>
              <a:t>13,586 km of transects</a:t>
            </a:r>
          </a:p>
          <a:p>
            <a:pPr marL="457200" indent="-457200" eaLnBrk="1" hangingPunct="1">
              <a:spcBef>
                <a:spcPct val="0"/>
              </a:spcBef>
              <a:buFont typeface="Wingdings" panose="05000000000000000000" pitchFamily="2" charset="2"/>
              <a:buChar char="§"/>
            </a:pPr>
            <a:r>
              <a:rPr lang="en-GB" altLang="en-US" sz="2200" dirty="0">
                <a:latin typeface="Arial Rounded MT Bold" panose="020F0704030504030204" pitchFamily="34" charset="0"/>
              </a:rPr>
              <a:t>+ </a:t>
            </a:r>
            <a:r>
              <a:rPr lang="en-GB" altLang="en-US" sz="2200" dirty="0" err="1">
                <a:latin typeface="Arial Rounded MT Bold" panose="020F0704030504030204" pitchFamily="34" charset="0"/>
              </a:rPr>
              <a:t>Hellenich</a:t>
            </a:r>
            <a:r>
              <a:rPr lang="en-GB" altLang="en-US" sz="2200" dirty="0">
                <a:latin typeface="Arial Rounded MT Bold" panose="020F0704030504030204" pitchFamily="34" charset="0"/>
              </a:rPr>
              <a:t> Trench</a:t>
            </a:r>
          </a:p>
          <a:p>
            <a:pPr marL="457200" indent="-457200" eaLnBrk="1" hangingPunct="1">
              <a:spcBef>
                <a:spcPct val="0"/>
              </a:spcBef>
              <a:buFont typeface="Wingdings" panose="05000000000000000000" pitchFamily="2" charset="2"/>
              <a:buChar char="§"/>
            </a:pPr>
            <a:r>
              <a:rPr lang="en-GB" altLang="en-US" sz="2200" dirty="0">
                <a:latin typeface="Arial Rounded MT Bold" panose="020F0704030504030204" pitchFamily="34" charset="0"/>
              </a:rPr>
              <a:t>+ </a:t>
            </a:r>
            <a:r>
              <a:rPr lang="en-GB" altLang="en-US" sz="2200" dirty="0" err="1">
                <a:latin typeface="Arial Rounded MT Bold" panose="020F0704030504030204" pitchFamily="34" charset="0"/>
              </a:rPr>
              <a:t>Lybian</a:t>
            </a:r>
            <a:r>
              <a:rPr lang="en-GB" altLang="en-US" sz="2200" dirty="0">
                <a:latin typeface="Arial Rounded MT Bold" panose="020F0704030504030204" pitchFamily="34" charset="0"/>
              </a:rPr>
              <a:t> offshore waters</a:t>
            </a:r>
            <a:endParaRPr lang="en-GB" altLang="en-US" sz="2200" dirty="0"/>
          </a:p>
        </p:txBody>
      </p:sp>
      <p:pic>
        <p:nvPicPr>
          <p:cNvPr id="8" name="Picture 1">
            <a:extLst>
              <a:ext uri="{FF2B5EF4-FFF2-40B4-BE49-F238E27FC236}">
                <a16:creationId xmlns:a16="http://schemas.microsoft.com/office/drawing/2014/main" id="{CA4DDA8B-0740-42BC-B569-FD615A9BFE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75" y="1409634"/>
            <a:ext cx="8885827" cy="403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A36A46CA-4633-42F2-AA02-A1326E4CB275}"/>
              </a:ext>
            </a:extLst>
          </p:cNvPr>
          <p:cNvSpPr txBox="1"/>
          <p:nvPr/>
        </p:nvSpPr>
        <p:spPr>
          <a:xfrm>
            <a:off x="7442137" y="5069939"/>
            <a:ext cx="1943352" cy="215444"/>
          </a:xfrm>
          <a:prstGeom prst="rect">
            <a:avLst/>
          </a:prstGeom>
          <a:noFill/>
        </p:spPr>
        <p:txBody>
          <a:bodyPr wrap="square" rtlCol="0">
            <a:spAutoFit/>
          </a:bodyPr>
          <a:lstStyle/>
          <a:p>
            <a:r>
              <a:rPr lang="fr-FR" sz="800" dirty="0"/>
              <a:t>© MCR for ACCOBAMS</a:t>
            </a:r>
          </a:p>
        </p:txBody>
      </p:sp>
    </p:spTree>
    <p:extLst>
      <p:ext uri="{BB962C8B-B14F-4D97-AF65-F5344CB8AC3E}">
        <p14:creationId xmlns:p14="http://schemas.microsoft.com/office/powerpoint/2010/main" val="2372658054"/>
      </p:ext>
    </p:extLst>
  </p:cSld>
  <p:clrMapOvr>
    <a:masterClrMapping/>
  </p:clrMapOvr>
</p:sld>
</file>

<file path=ppt/theme/theme1.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1382</TotalTime>
  <Words>1368</Words>
  <Application>Microsoft Office PowerPoint</Application>
  <PresentationFormat>Affichage à l'écran (4:3)</PresentationFormat>
  <Paragraphs>173</Paragraphs>
  <Slides>20</Slides>
  <Notes>12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20</vt:i4>
      </vt:variant>
    </vt:vector>
  </HeadingPairs>
  <TitlesOfParts>
    <vt:vector size="28" baseType="lpstr">
      <vt:lpstr>Arial</vt:lpstr>
      <vt:lpstr>Arial Rounded MT Bold</vt:lpstr>
      <vt:lpstr>Calibri</vt:lpstr>
      <vt:lpstr>Comic Sans MS</vt:lpstr>
      <vt:lpstr>Tahoma</vt:lpstr>
      <vt:lpstr>Wingdings</vt:lpstr>
      <vt:lpstr>2_Thème Office</vt:lpstr>
      <vt:lpstr>4_Thème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Accobams</dc:creator>
  <cp:lastModifiedBy>Célia Le Ravallec (ACCOBAMS)</cp:lastModifiedBy>
  <cp:revision>80</cp:revision>
  <dcterms:created xsi:type="dcterms:W3CDTF">2015-04-08T11:00:32Z</dcterms:created>
  <dcterms:modified xsi:type="dcterms:W3CDTF">2019-04-05T08:14:55Z</dcterms:modified>
</cp:coreProperties>
</file>