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7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6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08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70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32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44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53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63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4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01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2D7B-CE04-45DC-BCAE-B38A55F998BE}" type="datetimeFigureOut">
              <a:rPr lang="fr-FR" smtClean="0"/>
              <a:t>04/04/2019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4C1A-FAA4-4462-8C29-AECCDF3FD5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65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32"/>
            <a:ext cx="4743450" cy="68770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942" y="2162883"/>
            <a:ext cx="4554311" cy="22643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3771" y="1035237"/>
            <a:ext cx="10814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      </a:t>
            </a:r>
            <a:r>
              <a:rPr lang="fr-FR" sz="2000" b="1" dirty="0" smtClean="0"/>
              <a:t>MONITORING AND ASSESSMENT GUIDELINES FOR MARINE LITTER IN MEDITERRANEAN MPAS</a:t>
            </a:r>
          </a:p>
          <a:p>
            <a:r>
              <a:rPr lang="fr-FR" dirty="0" smtClean="0"/>
              <a:t>                                                                  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       INTERREG/ MED, </a:t>
            </a:r>
            <a:r>
              <a:rPr lang="fr-FR" dirty="0" err="1" smtClean="0"/>
              <a:t>project</a:t>
            </a:r>
            <a:r>
              <a:rPr lang="fr-FR" dirty="0" smtClean="0"/>
              <a:t> AMARE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415" y="47322"/>
            <a:ext cx="1213075" cy="5605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0798" y="5522193"/>
            <a:ext cx="8620125" cy="13430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0468" y="4790071"/>
            <a:ext cx="8526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Galgani</a:t>
            </a:r>
            <a:r>
              <a:rPr lang="fr-FR" dirty="0" smtClean="0"/>
              <a:t> F., A. Deidun, S. </a:t>
            </a:r>
            <a:r>
              <a:rPr lang="fr-FR" dirty="0" err="1" smtClean="0"/>
              <a:t>Liubartseva</a:t>
            </a:r>
            <a:r>
              <a:rPr lang="fr-FR" dirty="0" smtClean="0"/>
              <a:t>, A. </a:t>
            </a:r>
            <a:r>
              <a:rPr lang="fr-FR" dirty="0" err="1" smtClean="0"/>
              <a:t>Gauci</a:t>
            </a:r>
            <a:r>
              <a:rPr lang="fr-FR" dirty="0" smtClean="0"/>
              <a:t>, B. </a:t>
            </a:r>
            <a:r>
              <a:rPr lang="fr-FR" dirty="0" err="1" smtClean="0"/>
              <a:t>Doronzo</a:t>
            </a:r>
            <a:r>
              <a:rPr lang="fr-FR" dirty="0" smtClean="0"/>
              <a:t>, </a:t>
            </a:r>
            <a:r>
              <a:rPr lang="fr-FR" dirty="0" err="1" smtClean="0"/>
              <a:t>C.Brandini</a:t>
            </a:r>
            <a:r>
              <a:rPr lang="fr-FR" dirty="0" smtClean="0"/>
              <a:t>, </a:t>
            </a:r>
            <a:r>
              <a:rPr lang="fr-FR" dirty="0" err="1" smtClean="0"/>
              <a:t>O.Gerigny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81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4743450" cy="6877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1135" y="2316163"/>
            <a:ext cx="110195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MARINE LITTER in AMARE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:  Cases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studies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, guidelines,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protocols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entanglement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)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fr-FR" b="1" dirty="0" smtClean="0"/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 Report building on MSFD,  UN MAP/ IMAP and GESAMP  guidelines </a:t>
            </a:r>
          </a:p>
          <a:p>
            <a:endParaRPr lang="fr-FR" dirty="0" smtClean="0"/>
          </a:p>
          <a:p>
            <a:r>
              <a:rPr lang="fr-FR" dirty="0" smtClean="0"/>
              <a:t>1. INTRODUCING THE MONITORING AND ASSESSMENT GUIDELINES FOR MARINE LITTER IN THE </a:t>
            </a:r>
          </a:p>
          <a:p>
            <a:r>
              <a:rPr lang="fr-FR" dirty="0" smtClean="0"/>
              <a:t>MEDITERRANEAN MARINE PROTECTED AREAS </a:t>
            </a:r>
          </a:p>
          <a:p>
            <a:endParaRPr lang="fr-FR" dirty="0" smtClean="0"/>
          </a:p>
          <a:p>
            <a:r>
              <a:rPr lang="fr-FR" dirty="0" smtClean="0"/>
              <a:t>2. MONITORING AND ASSESSMENT METHODOLOGICAL GUIDANCE FOR MARINE LITTER IN MARINE </a:t>
            </a:r>
          </a:p>
          <a:p>
            <a:r>
              <a:rPr lang="fr-FR" dirty="0" smtClean="0"/>
              <a:t>PROTECTED AREAS</a:t>
            </a:r>
          </a:p>
          <a:p>
            <a:endParaRPr lang="fr-FR" dirty="0" smtClean="0"/>
          </a:p>
          <a:p>
            <a:r>
              <a:rPr lang="fr-FR" dirty="0" smtClean="0"/>
              <a:t>3. NEW TOOLS FOR MONITORING MARINE LITTER IN MPAS (CASE STUDIES)</a:t>
            </a:r>
          </a:p>
          <a:p>
            <a:endParaRPr lang="fr-FR" dirty="0" smtClean="0"/>
          </a:p>
          <a:p>
            <a:r>
              <a:rPr lang="fr-FR" dirty="0" smtClean="0"/>
              <a:t>4. RECOMMENDATIONS AND PERPECTIVES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02" y="6213216"/>
            <a:ext cx="8315325" cy="552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135" y="358102"/>
            <a:ext cx="1103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AMARE    </a:t>
            </a:r>
            <a:r>
              <a:rPr lang="en-US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CoNISMa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 MPAs,  CMCC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CNR-ISMAR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University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Malta,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NRC, HCMR, IFREMER)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i="0" dirty="0" smtClean="0">
              <a:solidFill>
                <a:srgbClr val="494949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494949"/>
                </a:solidFill>
                <a:latin typeface="Arial" panose="020B0604020202020204" pitchFamily="34" charset="0"/>
              </a:rPr>
              <a:t>- </a:t>
            </a:r>
            <a:r>
              <a:rPr lang="en-US" b="0" i="0" dirty="0" smtClean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To develop shared methodologies and geospatial tools for multiple stressors assessment, coordinated environmental monitoring, multi-criteria analyses and stakeholders' engagements.</a:t>
            </a:r>
          </a:p>
          <a:p>
            <a:endParaRPr lang="en-US" b="0" i="0" dirty="0" smtClean="0">
              <a:solidFill>
                <a:srgbClr val="494949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494949"/>
                </a:solidFill>
                <a:latin typeface="Arial" panose="020B0604020202020204" pitchFamily="34" charset="0"/>
              </a:rPr>
              <a:t>- </a:t>
            </a:r>
            <a:r>
              <a:rPr lang="en-US" b="0" i="0" dirty="0" smtClean="0">
                <a:solidFill>
                  <a:srgbClr val="494949"/>
                </a:solidFill>
                <a:effectLst/>
                <a:latin typeface="Arial" panose="020B0604020202020204" pitchFamily="34" charset="0"/>
              </a:rPr>
              <a:t>To develop concrete pilot actions and coordinated strategies in selected Marine Protected Areas (MPAs)</a:t>
            </a:r>
            <a:endParaRPr lang="en-US" b="0" i="0" dirty="0">
              <a:solidFill>
                <a:srgbClr val="49494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0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32"/>
            <a:ext cx="4743450" cy="68770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817" y="982236"/>
            <a:ext cx="9128155" cy="5025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5707" y="370516"/>
            <a:ext cx="450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RECOMMENDATIONS  (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After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GESAMP, 2019) 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02" y="6213216"/>
            <a:ext cx="83153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6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32"/>
            <a:ext cx="4743450" cy="68770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7" y="1195387"/>
            <a:ext cx="8048625" cy="4467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7976" y="538467"/>
            <a:ext cx="2413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AVAILABLE PROTOCOLS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285" y="6389732"/>
            <a:ext cx="5237120" cy="3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32"/>
            <a:ext cx="4743450" cy="68770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8101" y="6185621"/>
            <a:ext cx="1213075" cy="56050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08" y="594852"/>
            <a:ext cx="4302825" cy="56636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556" y="2012510"/>
            <a:ext cx="5293649" cy="37032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1896" y="1173349"/>
            <a:ext cx="6092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protocol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mapping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litter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accumulation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along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coastlines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285" y="6389732"/>
            <a:ext cx="5237120" cy="3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4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32"/>
            <a:ext cx="4743450" cy="6877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64335" y="333183"/>
            <a:ext cx="4792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odelling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the transport of marine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litter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MPAs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62" y="702515"/>
            <a:ext cx="5894324" cy="54962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912" y="1031410"/>
            <a:ext cx="4613080" cy="50909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285" y="6389732"/>
            <a:ext cx="5237120" cy="3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8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4743450" cy="68770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8" y="662376"/>
            <a:ext cx="3803100" cy="17270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18" y="2323421"/>
            <a:ext cx="3598895" cy="16656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8" y="3989025"/>
            <a:ext cx="3650976" cy="20018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885" y="767150"/>
            <a:ext cx="4457700" cy="16287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1591" y="2500701"/>
            <a:ext cx="4348988" cy="21879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591" y="2428566"/>
            <a:ext cx="2524319" cy="25317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2655" y="4960353"/>
            <a:ext cx="4851909" cy="9832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18674" y="177085"/>
            <a:ext cx="474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NEW TOOLS FOR MONITORING MARINE LITTER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18242" y="6000955"/>
            <a:ext cx="1331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Wave-glider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5916" y="6018641"/>
            <a:ext cx="2734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Aerial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surveys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/ Drones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1615" y="6444053"/>
            <a:ext cx="5237120" cy="3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32"/>
            <a:ext cx="4743450" cy="68770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77" y="1192397"/>
            <a:ext cx="6786567" cy="46578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7195" y="73877"/>
            <a:ext cx="7907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Monitoring </a:t>
            </a:r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</a:rPr>
              <a:t>entanglement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by Marine </a:t>
            </a:r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</a:rPr>
              <a:t>Litter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 in MPAS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545" y="1209785"/>
            <a:ext cx="3014162" cy="22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21" y="3554963"/>
            <a:ext cx="2993086" cy="223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1343836" y="814371"/>
            <a:ext cx="8854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0070C0"/>
                </a:solidFill>
              </a:rPr>
              <a:t>A basic </a:t>
            </a:r>
            <a:r>
              <a:rPr lang="fr-FR" altLang="fr-FR" sz="1800" b="1" dirty="0" err="1" smtClean="0">
                <a:solidFill>
                  <a:srgbClr val="0070C0"/>
                </a:solidFill>
              </a:rPr>
              <a:t>protocol</a:t>
            </a:r>
            <a:r>
              <a:rPr lang="fr-FR" altLang="fr-FR" sz="1800" b="1" dirty="0" smtClean="0">
                <a:solidFill>
                  <a:srgbClr val="0070C0"/>
                </a:solidFill>
              </a:rPr>
              <a:t>  for the </a:t>
            </a:r>
            <a:r>
              <a:rPr lang="fr-FR" altLang="fr-FR" sz="1800" b="1" dirty="0" err="1" smtClean="0">
                <a:solidFill>
                  <a:srgbClr val="0070C0"/>
                </a:solidFill>
              </a:rPr>
              <a:t>analysis</a:t>
            </a:r>
            <a:r>
              <a:rPr lang="fr-FR" altLang="fr-FR" sz="1800" b="1" dirty="0" smtClean="0">
                <a:solidFill>
                  <a:srgbClr val="0070C0"/>
                </a:solidFill>
              </a:rPr>
              <a:t> of interactions </a:t>
            </a:r>
            <a:r>
              <a:rPr lang="fr-FR" altLang="fr-FR" sz="1800" b="1" dirty="0" err="1" smtClean="0">
                <a:solidFill>
                  <a:srgbClr val="0070C0"/>
                </a:solidFill>
              </a:rPr>
              <a:t>between</a:t>
            </a:r>
            <a:r>
              <a:rPr lang="fr-FR" altLang="fr-FR" sz="1800" b="1" dirty="0" smtClean="0">
                <a:solidFill>
                  <a:srgbClr val="0070C0"/>
                </a:solidFill>
              </a:rPr>
              <a:t> marine </a:t>
            </a:r>
            <a:r>
              <a:rPr lang="fr-FR" altLang="fr-FR" sz="1800" b="1" dirty="0" err="1" smtClean="0">
                <a:solidFill>
                  <a:srgbClr val="0070C0"/>
                </a:solidFill>
              </a:rPr>
              <a:t>Litter</a:t>
            </a:r>
            <a:r>
              <a:rPr lang="fr-FR" altLang="fr-FR" sz="1800" b="1" dirty="0" smtClean="0">
                <a:solidFill>
                  <a:srgbClr val="0070C0"/>
                </a:solidFill>
              </a:rPr>
              <a:t> and </a:t>
            </a:r>
            <a:r>
              <a:rPr lang="fr-FR" altLang="fr-FR" sz="1800" b="1" dirty="0" err="1" smtClean="0">
                <a:solidFill>
                  <a:srgbClr val="0070C0"/>
                </a:solidFill>
              </a:rPr>
              <a:t>invertebrates</a:t>
            </a:r>
            <a:endParaRPr lang="fr-FR" altLang="fr-FR" sz="1800" b="1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615" y="6444053"/>
            <a:ext cx="5237120" cy="3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32"/>
            <a:ext cx="4743450" cy="68770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615" y="6444053"/>
            <a:ext cx="5237120" cy="347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1387" y="669085"/>
            <a:ext cx="3515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dirty="0" err="1" smtClean="0">
                <a:solidFill>
                  <a:srgbClr val="0070C0"/>
                </a:solidFill>
              </a:rPr>
              <a:t>Many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 </a:t>
            </a:r>
            <a:r>
              <a:rPr lang="fr-FR" altLang="fr-FR" sz="2000" b="1" dirty="0" err="1" smtClean="0">
                <a:solidFill>
                  <a:srgbClr val="0070C0"/>
                </a:solidFill>
              </a:rPr>
              <a:t>thanks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 for </a:t>
            </a:r>
            <a:r>
              <a:rPr lang="fr-FR" altLang="fr-FR" sz="2000" b="1" dirty="0" err="1" smtClean="0">
                <a:solidFill>
                  <a:srgbClr val="0070C0"/>
                </a:solidFill>
              </a:rPr>
              <a:t>your</a:t>
            </a:r>
            <a:r>
              <a:rPr lang="fr-FR" altLang="fr-FR" sz="2000" b="1" dirty="0" smtClean="0">
                <a:solidFill>
                  <a:srgbClr val="0070C0"/>
                </a:solidFill>
              </a:rPr>
              <a:t> attention</a:t>
            </a:r>
            <a:endParaRPr lang="fr-FR" alt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565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242</Words>
  <Application>Microsoft Office PowerPoint</Application>
  <PresentationFormat>Grand écran</PresentationFormat>
  <Paragraphs>32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Francois GALGANI, Ifremer Corse PDG-ODE-LITTORAL</dc:creator>
  <cp:lastModifiedBy>francois galgani</cp:lastModifiedBy>
  <cp:revision>8</cp:revision>
  <dcterms:created xsi:type="dcterms:W3CDTF">2019-03-28T14:25:37Z</dcterms:created>
  <dcterms:modified xsi:type="dcterms:W3CDTF">2019-04-04T07:15:59Z</dcterms:modified>
</cp:coreProperties>
</file>