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56" d="100"/>
          <a:sy n="56" d="100"/>
        </p:scale>
        <p:origin x="1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2D7B-CE04-45DC-BCAE-B38A55F998BE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4C1A-FAA4-4462-8C29-AECCDF3FD5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6704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2D7B-CE04-45DC-BCAE-B38A55F998BE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4C1A-FAA4-4462-8C29-AECCDF3FD5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568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2D7B-CE04-45DC-BCAE-B38A55F998BE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4C1A-FAA4-4462-8C29-AECCDF3FD5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0087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2D7B-CE04-45DC-BCAE-B38A55F998BE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4C1A-FAA4-4462-8C29-AECCDF3FD5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2706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2D7B-CE04-45DC-BCAE-B38A55F998BE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4C1A-FAA4-4462-8C29-AECCDF3FD5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5327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2D7B-CE04-45DC-BCAE-B38A55F998BE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4C1A-FAA4-4462-8C29-AECCDF3FD5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0440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2D7B-CE04-45DC-BCAE-B38A55F998BE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4C1A-FAA4-4462-8C29-AECCDF3FD5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5538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2D7B-CE04-45DC-BCAE-B38A55F998BE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4C1A-FAA4-4462-8C29-AECCDF3FD5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3636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2D7B-CE04-45DC-BCAE-B38A55F998BE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4C1A-FAA4-4462-8C29-AECCDF3FD5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642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2D7B-CE04-45DC-BCAE-B38A55F998BE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4C1A-FAA4-4462-8C29-AECCDF3FD5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27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12D7B-CE04-45DC-BCAE-B38A55F998BE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974C1A-FAA4-4462-8C29-AECCDF3FD5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01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12D7B-CE04-45DC-BCAE-B38A55F998BE}" type="datetimeFigureOut">
              <a:rPr lang="fr-FR" smtClean="0"/>
              <a:t>04/04/2019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974C1A-FAA4-4462-8C29-AECCDF3FD5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657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5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832"/>
            <a:ext cx="4743450" cy="687705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942" y="2162883"/>
            <a:ext cx="4554311" cy="226439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83771" y="1035237"/>
            <a:ext cx="108141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           </a:t>
            </a:r>
            <a:r>
              <a:rPr lang="fr-FR" sz="2000" b="1" dirty="0" smtClean="0"/>
              <a:t>MONITORING AND ASSESSMENT GUIDELINES FOR MARINE LITTER IN MEDITERRANEAN MPAS</a:t>
            </a:r>
          </a:p>
          <a:p>
            <a:r>
              <a:rPr lang="fr-FR" dirty="0" smtClean="0"/>
              <a:t>                                                                  </a:t>
            </a:r>
          </a:p>
          <a:p>
            <a:r>
              <a:rPr lang="fr-FR" dirty="0"/>
              <a:t> </a:t>
            </a:r>
            <a:r>
              <a:rPr lang="fr-FR" dirty="0" smtClean="0"/>
              <a:t>                                                                 INTERREG/ MED, </a:t>
            </a:r>
            <a:r>
              <a:rPr lang="fr-FR" dirty="0" err="1" smtClean="0"/>
              <a:t>project</a:t>
            </a:r>
            <a:r>
              <a:rPr lang="fr-FR" dirty="0" smtClean="0"/>
              <a:t> AMARE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3415" y="47322"/>
            <a:ext cx="1213075" cy="56050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0798" y="5522193"/>
            <a:ext cx="8620125" cy="134302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110468" y="4790071"/>
            <a:ext cx="85264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err="1" smtClean="0"/>
              <a:t>Galgani</a:t>
            </a:r>
            <a:r>
              <a:rPr lang="fr-FR" dirty="0" smtClean="0"/>
              <a:t> F., A. Deidun, S. </a:t>
            </a:r>
            <a:r>
              <a:rPr lang="fr-FR" dirty="0" err="1" smtClean="0"/>
              <a:t>Liubartseva</a:t>
            </a:r>
            <a:r>
              <a:rPr lang="fr-FR" dirty="0" smtClean="0"/>
              <a:t>, A. </a:t>
            </a:r>
            <a:r>
              <a:rPr lang="fr-FR" dirty="0" err="1" smtClean="0"/>
              <a:t>Gauci</a:t>
            </a:r>
            <a:r>
              <a:rPr lang="fr-FR" dirty="0" smtClean="0"/>
              <a:t>, B. </a:t>
            </a:r>
            <a:r>
              <a:rPr lang="fr-FR" dirty="0" err="1" smtClean="0"/>
              <a:t>Doronzo</a:t>
            </a:r>
            <a:r>
              <a:rPr lang="fr-FR" dirty="0" smtClean="0"/>
              <a:t>, </a:t>
            </a:r>
            <a:r>
              <a:rPr lang="fr-FR" dirty="0" err="1" smtClean="0"/>
              <a:t>C.Brandini</a:t>
            </a:r>
            <a:r>
              <a:rPr lang="fr-FR" dirty="0" smtClean="0"/>
              <a:t>, </a:t>
            </a:r>
            <a:r>
              <a:rPr lang="fr-FR" dirty="0" err="1" smtClean="0"/>
              <a:t>O.Gerigny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46817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050"/>
            <a:ext cx="4743450" cy="68770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81135" y="2316163"/>
            <a:ext cx="1101950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MARINE LITTER in AMARE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:  Cases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studies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, guidelines,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protocols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(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entanglement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)</a:t>
            </a:r>
            <a:endParaRPr lang="fr-FR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endParaRPr lang="fr-FR" b="1" dirty="0" smtClean="0"/>
          </a:p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A Report building on MSFD,  UN MAP/ IMAP and GESAMP  guidelines </a:t>
            </a:r>
          </a:p>
          <a:p>
            <a:endParaRPr lang="fr-FR" dirty="0" smtClean="0"/>
          </a:p>
          <a:p>
            <a:r>
              <a:rPr lang="fr-FR" dirty="0" smtClean="0"/>
              <a:t>1. INTRODUCING THE MONITORING AND ASSESSMENT GUIDELINES FOR MARINE LITTER IN THE </a:t>
            </a:r>
          </a:p>
          <a:p>
            <a:r>
              <a:rPr lang="fr-FR" dirty="0" smtClean="0"/>
              <a:t>MEDITERRANEAN MARINE PROTECTED AREAS </a:t>
            </a:r>
          </a:p>
          <a:p>
            <a:endParaRPr lang="fr-FR" dirty="0" smtClean="0"/>
          </a:p>
          <a:p>
            <a:r>
              <a:rPr lang="fr-FR" dirty="0" smtClean="0"/>
              <a:t>2. MONITORING AND ASSESSMENT METHODOLOGICAL GUIDANCE FOR MARINE LITTER IN MARINE </a:t>
            </a:r>
          </a:p>
          <a:p>
            <a:r>
              <a:rPr lang="fr-FR" dirty="0" smtClean="0"/>
              <a:t>PROTECTED AREAS</a:t>
            </a:r>
          </a:p>
          <a:p>
            <a:endParaRPr lang="fr-FR" dirty="0" smtClean="0"/>
          </a:p>
          <a:p>
            <a:r>
              <a:rPr lang="fr-FR" dirty="0" smtClean="0"/>
              <a:t>3. NEW TOOLS FOR MONITORING MARINE LITTER IN MPAS (CASE STUDIES)</a:t>
            </a:r>
          </a:p>
          <a:p>
            <a:endParaRPr lang="fr-FR" dirty="0" smtClean="0"/>
          </a:p>
          <a:p>
            <a:r>
              <a:rPr lang="fr-FR" dirty="0" smtClean="0"/>
              <a:t>4. RECOMMENDATIONS AND PERPECTIVES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402" y="6213216"/>
            <a:ext cx="8315325" cy="5524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81135" y="358102"/>
            <a:ext cx="110381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AMARE    </a:t>
            </a:r>
            <a:r>
              <a:rPr lang="en-US" i="0" dirty="0" smtClean="0"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</a:rPr>
              <a:t>(</a:t>
            </a:r>
            <a:r>
              <a:rPr lang="en-US" dirty="0" err="1" smtClean="0">
                <a:solidFill>
                  <a:schemeClr val="accent1">
                    <a:lumMod val="75000"/>
                  </a:schemeClr>
                </a:solidFill>
              </a:rPr>
              <a:t>CoNISMa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5 MPAs,  CMCC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CNR-ISMAR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University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of Malta,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NRC, HCMR, IFREMER)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b="1" i="0" dirty="0" smtClean="0">
              <a:solidFill>
                <a:srgbClr val="494949"/>
              </a:solidFill>
              <a:effectLst/>
              <a:latin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494949"/>
                </a:solidFill>
                <a:latin typeface="Arial" panose="020B0604020202020204" pitchFamily="34" charset="0"/>
              </a:rPr>
              <a:t>- </a:t>
            </a:r>
            <a:r>
              <a:rPr lang="en-US" b="0" i="0" dirty="0" smtClean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To develop shared methodologies and geospatial tools for multiple stressors assessment, coordinated environmental monitoring, multi-criteria analyses and stakeholders' engagements.</a:t>
            </a:r>
          </a:p>
          <a:p>
            <a:endParaRPr lang="en-US" b="0" i="0" dirty="0" smtClean="0">
              <a:solidFill>
                <a:srgbClr val="494949"/>
              </a:solidFill>
              <a:effectLst/>
              <a:latin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494949"/>
                </a:solidFill>
                <a:latin typeface="Arial" panose="020B0604020202020204" pitchFamily="34" charset="0"/>
              </a:rPr>
              <a:t>- </a:t>
            </a:r>
            <a:r>
              <a:rPr lang="en-US" b="0" i="0" dirty="0" smtClean="0">
                <a:solidFill>
                  <a:srgbClr val="494949"/>
                </a:solidFill>
                <a:effectLst/>
                <a:latin typeface="Arial" panose="020B0604020202020204" pitchFamily="34" charset="0"/>
              </a:rPr>
              <a:t>To develop concrete pilot actions and coordinated strategies in selected Marine Protected Areas (MPAs)</a:t>
            </a:r>
            <a:endParaRPr lang="en-US" b="0" i="0" dirty="0">
              <a:solidFill>
                <a:srgbClr val="494949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408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832"/>
            <a:ext cx="4743450" cy="687705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817" y="982236"/>
            <a:ext cx="9128155" cy="502525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75707" y="370516"/>
            <a:ext cx="4500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RECOMMENDATIONS  (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After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GESAMP, 2019)  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402" y="6213216"/>
            <a:ext cx="8315325" cy="5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169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832"/>
            <a:ext cx="4743450" cy="687705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1687" y="1195387"/>
            <a:ext cx="8048625" cy="446722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37976" y="538467"/>
            <a:ext cx="2413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AVAILABLE PROTOCOLS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3285" y="6389732"/>
            <a:ext cx="5237120" cy="34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35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832"/>
            <a:ext cx="4743450" cy="687705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8101" y="6185621"/>
            <a:ext cx="1213075" cy="560508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108" y="594852"/>
            <a:ext cx="4302825" cy="566368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556" y="2012510"/>
            <a:ext cx="5293649" cy="370328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571896" y="1173349"/>
            <a:ext cx="6092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A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protocol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for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mapping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litter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accumulation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along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> the </a:t>
            </a:r>
            <a:r>
              <a:rPr lang="fr-FR" dirty="0" err="1" smtClean="0">
                <a:solidFill>
                  <a:schemeClr val="accent1">
                    <a:lumMod val="75000"/>
                  </a:schemeClr>
                </a:solidFill>
              </a:rPr>
              <a:t>coastlines</a:t>
            </a: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3285" y="6389732"/>
            <a:ext cx="5237120" cy="34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440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832"/>
            <a:ext cx="4743450" cy="68770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6764335" y="333183"/>
            <a:ext cx="4792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>
                <a:solidFill>
                  <a:schemeClr val="accent1">
                    <a:lumMod val="75000"/>
                  </a:schemeClr>
                </a:solidFill>
              </a:rPr>
              <a:t>M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odelling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the transport of marine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litter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in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MPAs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62" y="702515"/>
            <a:ext cx="5894324" cy="5496208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4912" y="1031410"/>
            <a:ext cx="4613080" cy="509092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63285" y="6389732"/>
            <a:ext cx="5237120" cy="34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836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050"/>
            <a:ext cx="4743450" cy="687705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538" y="662376"/>
            <a:ext cx="3803100" cy="172705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618" y="2323421"/>
            <a:ext cx="3598895" cy="166560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538" y="3989025"/>
            <a:ext cx="3650976" cy="2001863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9885" y="767150"/>
            <a:ext cx="4457700" cy="1628775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51591" y="2500701"/>
            <a:ext cx="4348988" cy="218791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591" y="2428566"/>
            <a:ext cx="2524319" cy="253178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2655" y="4960353"/>
            <a:ext cx="4851909" cy="98324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318674" y="177085"/>
            <a:ext cx="4743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NEW TOOLS FOR MONITORING MARINE LITTER 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518242" y="6000955"/>
            <a:ext cx="13315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Wave-glider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05916" y="6018641"/>
            <a:ext cx="2734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Aerial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fr-FR" b="1" dirty="0" err="1" smtClean="0">
                <a:solidFill>
                  <a:schemeClr val="accent1">
                    <a:lumMod val="75000"/>
                  </a:schemeClr>
                </a:solidFill>
              </a:rPr>
              <a:t>surveys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 / Drones</a:t>
            </a:r>
            <a:endParaRPr lang="fr-F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11615" y="6444053"/>
            <a:ext cx="5237120" cy="34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91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832"/>
            <a:ext cx="4743450" cy="687705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977" y="1192397"/>
            <a:ext cx="6786567" cy="465789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47195" y="73877"/>
            <a:ext cx="7907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Monitoring </a:t>
            </a:r>
            <a:r>
              <a:rPr lang="fr-FR" sz="2800" b="1" dirty="0" err="1" smtClean="0">
                <a:solidFill>
                  <a:schemeClr val="accent1">
                    <a:lumMod val="75000"/>
                  </a:schemeClr>
                </a:solidFill>
              </a:rPr>
              <a:t>entanglement</a:t>
            </a: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 by Marine </a:t>
            </a:r>
            <a:r>
              <a:rPr lang="fr-FR" sz="2800" b="1" dirty="0" err="1" smtClean="0">
                <a:solidFill>
                  <a:schemeClr val="accent1">
                    <a:lumMod val="75000"/>
                  </a:schemeClr>
                </a:solidFill>
              </a:rPr>
              <a:t>Litter</a:t>
            </a:r>
            <a:r>
              <a:rPr lang="fr-FR" sz="2800" b="1" dirty="0" smtClean="0">
                <a:solidFill>
                  <a:schemeClr val="accent1">
                    <a:lumMod val="75000"/>
                  </a:schemeClr>
                </a:solidFill>
              </a:rPr>
              <a:t>  in MPAS</a:t>
            </a:r>
            <a:endParaRPr lang="fr-FR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545" y="1209785"/>
            <a:ext cx="3014162" cy="227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621" y="3554963"/>
            <a:ext cx="2993086" cy="223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1"/>
          <p:cNvSpPr txBox="1">
            <a:spLocks noChangeArrowheads="1"/>
          </p:cNvSpPr>
          <p:nvPr/>
        </p:nvSpPr>
        <p:spPr bwMode="auto">
          <a:xfrm>
            <a:off x="1343836" y="814371"/>
            <a:ext cx="88540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1800" b="1" dirty="0" smtClean="0">
                <a:solidFill>
                  <a:srgbClr val="0070C0"/>
                </a:solidFill>
              </a:rPr>
              <a:t>A basic </a:t>
            </a:r>
            <a:r>
              <a:rPr lang="fr-FR" altLang="fr-FR" sz="1800" b="1" dirty="0" err="1" smtClean="0">
                <a:solidFill>
                  <a:srgbClr val="0070C0"/>
                </a:solidFill>
              </a:rPr>
              <a:t>protocol</a:t>
            </a:r>
            <a:r>
              <a:rPr lang="fr-FR" altLang="fr-FR" sz="1800" b="1" dirty="0" smtClean="0">
                <a:solidFill>
                  <a:srgbClr val="0070C0"/>
                </a:solidFill>
              </a:rPr>
              <a:t>  for the </a:t>
            </a:r>
            <a:r>
              <a:rPr lang="fr-FR" altLang="fr-FR" sz="1800" b="1" dirty="0" err="1" smtClean="0">
                <a:solidFill>
                  <a:srgbClr val="0070C0"/>
                </a:solidFill>
              </a:rPr>
              <a:t>analysis</a:t>
            </a:r>
            <a:r>
              <a:rPr lang="fr-FR" altLang="fr-FR" sz="1800" b="1" dirty="0" smtClean="0">
                <a:solidFill>
                  <a:srgbClr val="0070C0"/>
                </a:solidFill>
              </a:rPr>
              <a:t> of interactions </a:t>
            </a:r>
            <a:r>
              <a:rPr lang="fr-FR" altLang="fr-FR" sz="1800" b="1" dirty="0" err="1" smtClean="0">
                <a:solidFill>
                  <a:srgbClr val="0070C0"/>
                </a:solidFill>
              </a:rPr>
              <a:t>between</a:t>
            </a:r>
            <a:r>
              <a:rPr lang="fr-FR" altLang="fr-FR" sz="1800" b="1" dirty="0" smtClean="0">
                <a:solidFill>
                  <a:srgbClr val="0070C0"/>
                </a:solidFill>
              </a:rPr>
              <a:t> marine </a:t>
            </a:r>
            <a:r>
              <a:rPr lang="fr-FR" altLang="fr-FR" sz="1800" b="1" dirty="0" err="1" smtClean="0">
                <a:solidFill>
                  <a:srgbClr val="0070C0"/>
                </a:solidFill>
              </a:rPr>
              <a:t>Litter</a:t>
            </a:r>
            <a:r>
              <a:rPr lang="fr-FR" altLang="fr-FR" sz="1800" b="1" dirty="0" smtClean="0">
                <a:solidFill>
                  <a:srgbClr val="0070C0"/>
                </a:solidFill>
              </a:rPr>
              <a:t> and </a:t>
            </a:r>
            <a:r>
              <a:rPr lang="fr-FR" altLang="fr-FR" sz="1800" b="1" dirty="0" err="1" smtClean="0">
                <a:solidFill>
                  <a:srgbClr val="0070C0"/>
                </a:solidFill>
              </a:rPr>
              <a:t>invertebrates</a:t>
            </a:r>
            <a:endParaRPr lang="fr-FR" altLang="fr-FR" sz="1800" b="1" dirty="0">
              <a:solidFill>
                <a:srgbClr val="0070C0"/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11615" y="6444053"/>
            <a:ext cx="5237120" cy="34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57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832"/>
            <a:ext cx="4743450" cy="687705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615" y="6444053"/>
            <a:ext cx="5237120" cy="34794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491387" y="669085"/>
            <a:ext cx="35154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fr-FR" altLang="fr-FR" sz="2000" b="1" dirty="0" err="1" smtClean="0">
                <a:solidFill>
                  <a:srgbClr val="0070C0"/>
                </a:solidFill>
              </a:rPr>
              <a:t>Many</a:t>
            </a:r>
            <a:r>
              <a:rPr lang="fr-FR" altLang="fr-FR" sz="2000" b="1" dirty="0" smtClean="0">
                <a:solidFill>
                  <a:srgbClr val="0070C0"/>
                </a:solidFill>
              </a:rPr>
              <a:t> </a:t>
            </a:r>
            <a:r>
              <a:rPr lang="fr-FR" altLang="fr-FR" sz="2000" b="1" dirty="0" err="1" smtClean="0">
                <a:solidFill>
                  <a:srgbClr val="0070C0"/>
                </a:solidFill>
              </a:rPr>
              <a:t>thanks</a:t>
            </a:r>
            <a:r>
              <a:rPr lang="fr-FR" altLang="fr-FR" sz="2000" b="1" dirty="0" smtClean="0">
                <a:solidFill>
                  <a:srgbClr val="0070C0"/>
                </a:solidFill>
              </a:rPr>
              <a:t> for </a:t>
            </a:r>
            <a:r>
              <a:rPr lang="fr-FR" altLang="fr-FR" sz="2000" b="1" dirty="0" err="1" smtClean="0">
                <a:solidFill>
                  <a:srgbClr val="0070C0"/>
                </a:solidFill>
              </a:rPr>
              <a:t>your</a:t>
            </a:r>
            <a:r>
              <a:rPr lang="fr-FR" altLang="fr-FR" sz="2000" b="1" dirty="0" smtClean="0">
                <a:solidFill>
                  <a:srgbClr val="0070C0"/>
                </a:solidFill>
              </a:rPr>
              <a:t> attention</a:t>
            </a:r>
            <a:endParaRPr lang="fr-FR" altLang="fr-FR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75654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242</Words>
  <Application>Microsoft Office PowerPoint</Application>
  <PresentationFormat>Grand écran</PresentationFormat>
  <Paragraphs>32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Francois GALGANI, Ifremer Corse PDG-ODE-LITTORAL</dc:creator>
  <cp:lastModifiedBy>francois galgani</cp:lastModifiedBy>
  <cp:revision>8</cp:revision>
  <dcterms:created xsi:type="dcterms:W3CDTF">2019-03-28T14:25:37Z</dcterms:created>
  <dcterms:modified xsi:type="dcterms:W3CDTF">2019-04-04T07:15:59Z</dcterms:modified>
</cp:coreProperties>
</file>