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Lst>
  <p:notesMasterIdLst>
    <p:notesMasterId r:id="rId13"/>
  </p:notesMasterIdLst>
  <p:handoutMasterIdLst>
    <p:handoutMasterId r:id="rId14"/>
  </p:handoutMasterIdLst>
  <p:sldIdLst>
    <p:sldId id="268" r:id="rId3"/>
    <p:sldId id="371" r:id="rId4"/>
    <p:sldId id="363" r:id="rId5"/>
    <p:sldId id="367" r:id="rId6"/>
    <p:sldId id="370" r:id="rId7"/>
    <p:sldId id="368" r:id="rId8"/>
    <p:sldId id="364" r:id="rId9"/>
    <p:sldId id="365" r:id="rId10"/>
    <p:sldId id="369" r:id="rId11"/>
    <p:sldId id="331" r:id="rId12"/>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7D78"/>
    <a:srgbClr val="AC8B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3" autoAdjust="0"/>
    <p:restoredTop sz="98417" autoAdjust="0"/>
  </p:normalViewPr>
  <p:slideViewPr>
    <p:cSldViewPr snapToGrid="0">
      <p:cViewPr>
        <p:scale>
          <a:sx n="84" d="100"/>
          <a:sy n="84" d="100"/>
        </p:scale>
        <p:origin x="-708" y="-210"/>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14784"/>
    </p:cViewPr>
  </p:sorterViewPr>
  <p:notesViewPr>
    <p:cSldViewPr snapToGrid="0">
      <p:cViewPr varScale="1">
        <p:scale>
          <a:sx n="55" d="100"/>
          <a:sy n="55" d="100"/>
        </p:scale>
        <p:origin x="310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18831" cy="495029"/>
          </a:xfrm>
          <a:prstGeom prst="rect">
            <a:avLst/>
          </a:prstGeom>
        </p:spPr>
        <p:txBody>
          <a:bodyPr vert="horz" lIns="90762" tIns="45381" rIns="90762" bIns="45381" rtlCol="0"/>
          <a:lstStyle>
            <a:lvl1pPr algn="l">
              <a:defRPr sz="1200"/>
            </a:lvl1pPr>
          </a:lstStyle>
          <a:p>
            <a:endParaRPr lang="en-GB"/>
          </a:p>
        </p:txBody>
      </p:sp>
      <p:sp>
        <p:nvSpPr>
          <p:cNvPr id="3" name="Date Placeholder 2"/>
          <p:cNvSpPr>
            <a:spLocks noGrp="1"/>
          </p:cNvSpPr>
          <p:nvPr>
            <p:ph type="dt" sz="quarter" idx="1"/>
          </p:nvPr>
        </p:nvSpPr>
        <p:spPr>
          <a:xfrm>
            <a:off x="3815374" y="1"/>
            <a:ext cx="2918831" cy="495029"/>
          </a:xfrm>
          <a:prstGeom prst="rect">
            <a:avLst/>
          </a:prstGeom>
        </p:spPr>
        <p:txBody>
          <a:bodyPr vert="horz" lIns="90762" tIns="45381" rIns="90762" bIns="45381" rtlCol="0"/>
          <a:lstStyle>
            <a:lvl1pPr algn="r">
              <a:defRPr sz="1200"/>
            </a:lvl1pPr>
          </a:lstStyle>
          <a:p>
            <a:fld id="{263FDCB7-04A6-406D-A1F0-02C4A1A1F2DA}" type="datetimeFigureOut">
              <a:rPr lang="en-GB" smtClean="0"/>
              <a:t>14/09/2019</a:t>
            </a:fld>
            <a:endParaRPr lang="en-GB"/>
          </a:p>
        </p:txBody>
      </p:sp>
      <p:sp>
        <p:nvSpPr>
          <p:cNvPr id="4" name="Footer Placeholder 3"/>
          <p:cNvSpPr>
            <a:spLocks noGrp="1"/>
          </p:cNvSpPr>
          <p:nvPr>
            <p:ph type="ftr" sz="quarter" idx="2"/>
          </p:nvPr>
        </p:nvSpPr>
        <p:spPr>
          <a:xfrm>
            <a:off x="0" y="9371287"/>
            <a:ext cx="2918831" cy="495028"/>
          </a:xfrm>
          <a:prstGeom prst="rect">
            <a:avLst/>
          </a:prstGeom>
        </p:spPr>
        <p:txBody>
          <a:bodyPr vert="horz" lIns="90762" tIns="45381" rIns="90762" bIns="45381" rtlCol="0" anchor="b"/>
          <a:lstStyle>
            <a:lvl1pPr algn="l">
              <a:defRPr sz="1200"/>
            </a:lvl1pPr>
          </a:lstStyle>
          <a:p>
            <a:endParaRPr lang="en-GB"/>
          </a:p>
        </p:txBody>
      </p:sp>
      <p:sp>
        <p:nvSpPr>
          <p:cNvPr id="5" name="Slide Number Placeholder 4"/>
          <p:cNvSpPr>
            <a:spLocks noGrp="1"/>
          </p:cNvSpPr>
          <p:nvPr>
            <p:ph type="sldNum" sz="quarter" idx="3"/>
          </p:nvPr>
        </p:nvSpPr>
        <p:spPr>
          <a:xfrm>
            <a:off x="3815374" y="9371287"/>
            <a:ext cx="2918831" cy="495028"/>
          </a:xfrm>
          <a:prstGeom prst="rect">
            <a:avLst/>
          </a:prstGeom>
        </p:spPr>
        <p:txBody>
          <a:bodyPr vert="horz" lIns="90762" tIns="45381" rIns="90762" bIns="45381" rtlCol="0" anchor="b"/>
          <a:lstStyle>
            <a:lvl1pPr algn="r">
              <a:defRPr sz="1200"/>
            </a:lvl1pPr>
          </a:lstStyle>
          <a:p>
            <a:fld id="{0610A556-0603-4967-BC57-0DB2CF7106DB}" type="slidenum">
              <a:rPr lang="en-GB" smtClean="0"/>
              <a:t>‹Nr.›</a:t>
            </a:fld>
            <a:endParaRPr lang="en-GB"/>
          </a:p>
        </p:txBody>
      </p:sp>
    </p:spTree>
    <p:extLst>
      <p:ext uri="{BB962C8B-B14F-4D97-AF65-F5344CB8AC3E}">
        <p14:creationId xmlns:p14="http://schemas.microsoft.com/office/powerpoint/2010/main" val="2838399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18831" cy="495029"/>
          </a:xfrm>
          <a:prstGeom prst="rect">
            <a:avLst/>
          </a:prstGeom>
        </p:spPr>
        <p:txBody>
          <a:bodyPr vert="horz" lIns="90762" tIns="45381" rIns="90762" bIns="45381" rtlCol="0"/>
          <a:lstStyle>
            <a:lvl1pPr algn="l">
              <a:defRPr sz="1200"/>
            </a:lvl1pPr>
          </a:lstStyle>
          <a:p>
            <a:endParaRPr lang="en-GB"/>
          </a:p>
        </p:txBody>
      </p:sp>
      <p:sp>
        <p:nvSpPr>
          <p:cNvPr id="3" name="Date Placeholder 2"/>
          <p:cNvSpPr>
            <a:spLocks noGrp="1"/>
          </p:cNvSpPr>
          <p:nvPr>
            <p:ph type="dt" idx="1"/>
          </p:nvPr>
        </p:nvSpPr>
        <p:spPr>
          <a:xfrm>
            <a:off x="3815374" y="1"/>
            <a:ext cx="2918831" cy="495029"/>
          </a:xfrm>
          <a:prstGeom prst="rect">
            <a:avLst/>
          </a:prstGeom>
        </p:spPr>
        <p:txBody>
          <a:bodyPr vert="horz" lIns="90762" tIns="45381" rIns="90762" bIns="45381" rtlCol="0"/>
          <a:lstStyle>
            <a:lvl1pPr algn="r">
              <a:defRPr sz="1200"/>
            </a:lvl1pPr>
          </a:lstStyle>
          <a:p>
            <a:fld id="{F9EBC168-89D0-4E70-BF46-ACB3793894B1}" type="datetimeFigureOut">
              <a:rPr lang="en-GB" smtClean="0"/>
              <a:t>14/09/2019</a:t>
            </a:fld>
            <a:endParaRPr lang="en-GB"/>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0762" tIns="45381" rIns="90762" bIns="45381" rtlCol="0" anchor="ctr"/>
          <a:lstStyle/>
          <a:p>
            <a:endParaRPr lang="en-GB"/>
          </a:p>
        </p:txBody>
      </p:sp>
      <p:sp>
        <p:nvSpPr>
          <p:cNvPr id="5" name="Notes Placeholder 4"/>
          <p:cNvSpPr>
            <a:spLocks noGrp="1"/>
          </p:cNvSpPr>
          <p:nvPr>
            <p:ph type="body" sz="quarter" idx="3"/>
          </p:nvPr>
        </p:nvSpPr>
        <p:spPr>
          <a:xfrm>
            <a:off x="673577" y="4748162"/>
            <a:ext cx="5388610" cy="3884862"/>
          </a:xfrm>
          <a:prstGeom prst="rect">
            <a:avLst/>
          </a:prstGeom>
        </p:spPr>
        <p:txBody>
          <a:bodyPr vert="horz" lIns="90762" tIns="45381" rIns="90762" bIns="4538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71287"/>
            <a:ext cx="2918831" cy="495028"/>
          </a:xfrm>
          <a:prstGeom prst="rect">
            <a:avLst/>
          </a:prstGeom>
        </p:spPr>
        <p:txBody>
          <a:bodyPr vert="horz" lIns="90762" tIns="45381" rIns="90762" bIns="45381" rtlCol="0" anchor="b"/>
          <a:lstStyle>
            <a:lvl1pPr algn="l">
              <a:defRPr sz="1200"/>
            </a:lvl1pPr>
          </a:lstStyle>
          <a:p>
            <a:endParaRPr lang="en-GB"/>
          </a:p>
        </p:txBody>
      </p:sp>
      <p:sp>
        <p:nvSpPr>
          <p:cNvPr id="7" name="Slide Number Placeholder 6"/>
          <p:cNvSpPr>
            <a:spLocks noGrp="1"/>
          </p:cNvSpPr>
          <p:nvPr>
            <p:ph type="sldNum" sz="quarter" idx="5"/>
          </p:nvPr>
        </p:nvSpPr>
        <p:spPr>
          <a:xfrm>
            <a:off x="3815374" y="9371287"/>
            <a:ext cx="2918831" cy="495028"/>
          </a:xfrm>
          <a:prstGeom prst="rect">
            <a:avLst/>
          </a:prstGeom>
        </p:spPr>
        <p:txBody>
          <a:bodyPr vert="horz" lIns="90762" tIns="45381" rIns="90762" bIns="45381" rtlCol="0" anchor="b"/>
          <a:lstStyle>
            <a:lvl1pPr algn="r">
              <a:defRPr sz="1200"/>
            </a:lvl1pPr>
          </a:lstStyle>
          <a:p>
            <a:fld id="{0F61F26A-7CF5-45E1-A120-532169288B2F}" type="slidenum">
              <a:rPr lang="en-GB" smtClean="0"/>
              <a:t>‹Nr.›</a:t>
            </a:fld>
            <a:endParaRPr lang="en-GB"/>
          </a:p>
        </p:txBody>
      </p:sp>
    </p:spTree>
    <p:extLst>
      <p:ext uri="{BB962C8B-B14F-4D97-AF65-F5344CB8AC3E}">
        <p14:creationId xmlns:p14="http://schemas.microsoft.com/office/powerpoint/2010/main" val="42774138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78113" y="917575"/>
            <a:ext cx="4394200" cy="24733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77201BC-94E4-4101-962D-54511777D224}" type="slidenum">
              <a:rPr lang="en-GB" smtClean="0">
                <a:solidFill>
                  <a:prstClr val="black"/>
                </a:solidFill>
              </a:rPr>
              <a:pPr/>
              <a:t>1</a:t>
            </a:fld>
            <a:endParaRPr lang="en-GB" dirty="0">
              <a:solidFill>
                <a:prstClr val="black"/>
              </a:solidFill>
            </a:endParaRPr>
          </a:p>
        </p:txBody>
      </p:sp>
    </p:spTree>
    <p:extLst>
      <p:ext uri="{BB962C8B-B14F-4D97-AF65-F5344CB8AC3E}">
        <p14:creationId xmlns:p14="http://schemas.microsoft.com/office/powerpoint/2010/main" val="37632547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78113" y="917575"/>
            <a:ext cx="4394200" cy="24733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defTabSz="906262">
              <a:defRPr/>
            </a:pPr>
            <a:fld id="{777201BC-94E4-4101-962D-54511777D224}" type="slidenum">
              <a:rPr lang="en-GB">
                <a:solidFill>
                  <a:prstClr val="black"/>
                </a:solidFill>
                <a:latin typeface="Calibri"/>
              </a:rPr>
              <a:pPr defTabSz="906262">
                <a:defRPr/>
              </a:pPr>
              <a:t>10</a:t>
            </a:fld>
            <a:endParaRPr lang="en-GB" dirty="0">
              <a:solidFill>
                <a:prstClr val="black"/>
              </a:solidFill>
              <a:latin typeface="Calibri"/>
            </a:endParaRPr>
          </a:p>
        </p:txBody>
      </p:sp>
    </p:spTree>
    <p:extLst>
      <p:ext uri="{BB962C8B-B14F-4D97-AF65-F5344CB8AC3E}">
        <p14:creationId xmlns:p14="http://schemas.microsoft.com/office/powerpoint/2010/main" val="3525785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334923F-A7AF-42BD-BC8D-2F1E028C2E4F}" type="datetimeFigureOut">
              <a:rPr lang="en-GB" smtClean="0"/>
              <a:t>14/09/2019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25037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34923F-A7AF-42BD-BC8D-2F1E028C2E4F}" type="datetimeFigureOut">
              <a:rPr lang="en-GB" smtClean="0"/>
              <a:t>14/09/2019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1135319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34923F-A7AF-42BD-BC8D-2F1E028C2E4F}" type="datetimeFigureOut">
              <a:rPr lang="en-GB" smtClean="0"/>
              <a:t>14/09/2019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41451599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Graphs_European Briefings">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2711228" y="2036618"/>
            <a:ext cx="8870319" cy="395685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Text Placeholder 6"/>
          <p:cNvSpPr>
            <a:spLocks noGrp="1"/>
          </p:cNvSpPr>
          <p:nvPr>
            <p:ph type="body" sz="quarter" idx="11" hasCustomPrompt="1"/>
          </p:nvPr>
        </p:nvSpPr>
        <p:spPr>
          <a:xfrm>
            <a:off x="2711227" y="224416"/>
            <a:ext cx="8870319" cy="1279264"/>
          </a:xfrm>
          <a:prstGeom prst="rect">
            <a:avLst/>
          </a:prstGeom>
        </p:spPr>
        <p:txBody>
          <a:bodyPr/>
          <a:lstStyle>
            <a:lvl1pPr marL="0" indent="0">
              <a:buNone/>
              <a:defRPr b="1" baseline="0"/>
            </a:lvl1pPr>
            <a:lvl2pPr marL="562751" indent="0">
              <a:buNone/>
              <a:defRPr b="1"/>
            </a:lvl2pPr>
          </a:lstStyle>
          <a:p>
            <a:pPr lvl="0"/>
            <a:r>
              <a:rPr lang="en-US" dirty="0" smtClean="0"/>
              <a:t>Slide title goes here</a:t>
            </a:r>
            <a:br>
              <a:rPr lang="en-US" dirty="0" smtClean="0"/>
            </a:br>
            <a:r>
              <a:rPr lang="en-US" dirty="0" smtClean="0"/>
              <a:t>Max two lines</a:t>
            </a:r>
          </a:p>
        </p:txBody>
      </p:sp>
    </p:spTree>
    <p:extLst>
      <p:ext uri="{BB962C8B-B14F-4D97-AF65-F5344CB8AC3E}">
        <p14:creationId xmlns:p14="http://schemas.microsoft.com/office/powerpoint/2010/main" val="33349540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62068" y="390871"/>
            <a:ext cx="3642894" cy="265834"/>
          </a:xfrm>
          <a:prstGeom prst="rect">
            <a:avLst/>
          </a:prstGeom>
        </p:spPr>
        <p:txBody>
          <a:bodyPr/>
          <a:lstStyle>
            <a:lvl1pPr marL="0" indent="0">
              <a:buNone/>
              <a:defRPr sz="1100" b="1">
                <a:solidFill>
                  <a:schemeClr val="bg1"/>
                </a:solidFill>
                <a:latin typeface="Calibri" panose="020F0502020204030204" pitchFamily="34" charset="0"/>
                <a:cs typeface="Calibri" panose="020F0502020204030204" pitchFamily="34" charset="0"/>
              </a:defRPr>
            </a:lvl1pPr>
          </a:lstStyle>
          <a:p>
            <a:pPr lvl="0"/>
            <a:r>
              <a:rPr lang="en-US" dirty="0" smtClean="0"/>
              <a:t>Speaker I Date I Venue</a:t>
            </a:r>
            <a:endParaRPr lang="en-GB" dirty="0"/>
          </a:p>
        </p:txBody>
      </p:sp>
      <p:sp>
        <p:nvSpPr>
          <p:cNvPr id="4" name="Text Placeholder 3"/>
          <p:cNvSpPr>
            <a:spLocks noGrp="1"/>
          </p:cNvSpPr>
          <p:nvPr>
            <p:ph type="body" sz="quarter" idx="11" hasCustomPrompt="1"/>
          </p:nvPr>
        </p:nvSpPr>
        <p:spPr>
          <a:xfrm>
            <a:off x="562068" y="914400"/>
            <a:ext cx="11037033" cy="1463040"/>
          </a:xfrm>
          <a:prstGeom prst="rect">
            <a:avLst/>
          </a:prstGeom>
        </p:spPr>
        <p:txBody>
          <a:bodyPr/>
          <a:lstStyle>
            <a:lvl1pPr marL="0" indent="0" algn="r">
              <a:buNone/>
              <a:defRPr sz="4000" b="1">
                <a:solidFill>
                  <a:schemeClr val="bg1"/>
                </a:solidFill>
                <a:latin typeface="Calibri" panose="020F0502020204030204" pitchFamily="34" charset="0"/>
                <a:cs typeface="Calibri" panose="020F050202020403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Presentation title goes here</a:t>
            </a:r>
          </a:p>
          <a:p>
            <a:pPr lvl="0"/>
            <a:r>
              <a:rPr lang="en-US" dirty="0" smtClean="0"/>
              <a:t>Max two lines</a:t>
            </a:r>
            <a:endParaRPr lang="en-GB" dirty="0"/>
          </a:p>
        </p:txBody>
      </p:sp>
    </p:spTree>
    <p:extLst>
      <p:ext uri="{BB962C8B-B14F-4D97-AF65-F5344CB8AC3E}">
        <p14:creationId xmlns:p14="http://schemas.microsoft.com/office/powerpoint/2010/main" val="1774800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34923F-A7AF-42BD-BC8D-2F1E028C2E4F}" type="datetimeFigureOut">
              <a:rPr lang="en-GB" smtClean="0"/>
              <a:t>14/09/2019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3454206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34923F-A7AF-42BD-BC8D-2F1E028C2E4F}" type="datetimeFigureOut">
              <a:rPr lang="en-GB" smtClean="0"/>
              <a:t>14/09/2019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1045752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334923F-A7AF-42BD-BC8D-2F1E028C2E4F}" type="datetimeFigureOut">
              <a:rPr lang="en-GB" smtClean="0"/>
              <a:t>14/09/2019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552815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334923F-A7AF-42BD-BC8D-2F1E028C2E4F}" type="datetimeFigureOut">
              <a:rPr lang="en-GB" smtClean="0"/>
              <a:t>14/09/2019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2737191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334923F-A7AF-42BD-BC8D-2F1E028C2E4F}" type="datetimeFigureOut">
              <a:rPr lang="en-GB" smtClean="0"/>
              <a:t>14/09/2019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545692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34923F-A7AF-42BD-BC8D-2F1E028C2E4F}" type="datetimeFigureOut">
              <a:rPr lang="en-GB" smtClean="0"/>
              <a:t>14/09/2019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1727105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34923F-A7AF-42BD-BC8D-2F1E028C2E4F}" type="datetimeFigureOut">
              <a:rPr lang="en-GB" smtClean="0"/>
              <a:t>14/09/2019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3230277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34923F-A7AF-42BD-BC8D-2F1E028C2E4F}" type="datetimeFigureOut">
              <a:rPr lang="en-GB" smtClean="0"/>
              <a:t>14/09/2019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CA85A-A691-4FD3-88A6-05837DCA0CD2}" type="slidenum">
              <a:rPr lang="en-GB" smtClean="0"/>
              <a:t>‹Nr.›</a:t>
            </a:fld>
            <a:endParaRPr lang="en-GB"/>
          </a:p>
        </p:txBody>
      </p:sp>
    </p:spTree>
    <p:extLst>
      <p:ext uri="{BB962C8B-B14F-4D97-AF65-F5344CB8AC3E}">
        <p14:creationId xmlns:p14="http://schemas.microsoft.com/office/powerpoint/2010/main" val="1201731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34923F-A7AF-42BD-BC8D-2F1E028C2E4F}" type="datetimeFigureOut">
              <a:rPr lang="en-GB" smtClean="0"/>
              <a:t>14/09/2019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5CA85A-A691-4FD3-88A6-05837DCA0CD2}" type="slidenum">
              <a:rPr lang="en-GB" smtClean="0"/>
              <a:t>‹Nr.›</a:t>
            </a:fld>
            <a:endParaRPr lang="en-GB"/>
          </a:p>
        </p:txBody>
      </p:sp>
    </p:spTree>
    <p:extLst>
      <p:ext uri="{BB962C8B-B14F-4D97-AF65-F5344CB8AC3E}">
        <p14:creationId xmlns:p14="http://schemas.microsoft.com/office/powerpoint/2010/main" val="3808976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113A60"/>
        </a:solidFill>
        <a:effectLst/>
      </p:bgPr>
    </p:bg>
    <p:spTree>
      <p:nvGrpSpPr>
        <p:cNvPr id="1" name=""/>
        <p:cNvGrpSpPr/>
        <p:nvPr/>
      </p:nvGrpSpPr>
      <p:grpSpPr>
        <a:xfrm>
          <a:off x="0" y="0"/>
          <a:ext cx="0" cy="0"/>
          <a:chOff x="0" y="0"/>
          <a:chExt cx="0" cy="0"/>
        </a:xfrm>
      </p:grpSpPr>
      <p:cxnSp>
        <p:nvCxnSpPr>
          <p:cNvPr id="8" name="Straight Connector 7"/>
          <p:cNvCxnSpPr/>
          <p:nvPr userDrawn="1"/>
        </p:nvCxnSpPr>
        <p:spPr>
          <a:xfrm>
            <a:off x="0" y="5844095"/>
            <a:ext cx="12192000" cy="24938"/>
          </a:xfrm>
          <a:prstGeom prst="line">
            <a:avLst/>
          </a:prstGeom>
          <a:ln w="114300">
            <a:solidFill>
              <a:srgbClr val="016357"/>
            </a:solidFill>
          </a:ln>
        </p:spPr>
        <p:style>
          <a:lnRef idx="1">
            <a:schemeClr val="accent1"/>
          </a:lnRef>
          <a:fillRef idx="0">
            <a:schemeClr val="accent1"/>
          </a:fillRef>
          <a:effectRef idx="0">
            <a:schemeClr val="accent1"/>
          </a:effectRef>
          <a:fontRef idx="minor">
            <a:schemeClr val="tx1"/>
          </a:fontRef>
        </p:style>
      </p:cxnSp>
      <p:pic>
        <p:nvPicPr>
          <p:cNvPr id="4" name="Picture 3" descr="Logo_H_White.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684000" y="6228000"/>
            <a:ext cx="2160000" cy="400230"/>
          </a:xfrm>
          <a:prstGeom prst="rect">
            <a:avLst/>
          </a:prstGeom>
        </p:spPr>
      </p:pic>
    </p:spTree>
    <p:extLst>
      <p:ext uri="{BB962C8B-B14F-4D97-AF65-F5344CB8AC3E}">
        <p14:creationId xmlns:p14="http://schemas.microsoft.com/office/powerpoint/2010/main" val="361363805"/>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ctr" defTabSz="1125472" rtl="0" eaLnBrk="1" latinLnBrk="0" hangingPunct="1">
        <a:spcBef>
          <a:spcPct val="0"/>
        </a:spcBef>
        <a:buNone/>
        <a:defRPr sz="5417" kern="1200">
          <a:solidFill>
            <a:schemeClr val="tx1"/>
          </a:solidFill>
          <a:latin typeface="+mj-lt"/>
          <a:ea typeface="+mj-ea"/>
          <a:cs typeface="+mj-cs"/>
        </a:defRPr>
      </a:lvl1pPr>
    </p:titleStyle>
    <p:bodyStyle>
      <a:lvl1pPr marL="422051" indent="-422051" algn="l" defTabSz="1125472" rtl="0" eaLnBrk="1" latinLnBrk="0" hangingPunct="1">
        <a:spcBef>
          <a:spcPct val="20000"/>
        </a:spcBef>
        <a:buFont typeface="Arial" pitchFamily="34" charset="0"/>
        <a:buChar char="•"/>
        <a:defRPr sz="3939" kern="1200">
          <a:solidFill>
            <a:schemeClr val="tx1"/>
          </a:solidFill>
          <a:latin typeface="+mn-lt"/>
          <a:ea typeface="+mn-ea"/>
          <a:cs typeface="+mn-cs"/>
        </a:defRPr>
      </a:lvl1pPr>
      <a:lvl2pPr marL="914446" indent="-351710" algn="l" defTabSz="1125472" rtl="0" eaLnBrk="1" latinLnBrk="0" hangingPunct="1">
        <a:spcBef>
          <a:spcPct val="20000"/>
        </a:spcBef>
        <a:buFont typeface="Arial" pitchFamily="34" charset="0"/>
        <a:buChar char="–"/>
        <a:defRPr sz="3446" kern="1200">
          <a:solidFill>
            <a:schemeClr val="tx1"/>
          </a:solidFill>
          <a:latin typeface="+mn-lt"/>
          <a:ea typeface="+mn-ea"/>
          <a:cs typeface="+mn-cs"/>
        </a:defRPr>
      </a:lvl2pPr>
      <a:lvl3pPr marL="1406839" indent="-281368" algn="l" defTabSz="1125472" rtl="0" eaLnBrk="1" latinLnBrk="0" hangingPunct="1">
        <a:spcBef>
          <a:spcPct val="20000"/>
        </a:spcBef>
        <a:buFont typeface="Arial" pitchFamily="34" charset="0"/>
        <a:buChar char="•"/>
        <a:defRPr sz="2954" kern="1200">
          <a:solidFill>
            <a:schemeClr val="tx1"/>
          </a:solidFill>
          <a:latin typeface="+mn-lt"/>
          <a:ea typeface="+mn-ea"/>
          <a:cs typeface="+mn-cs"/>
        </a:defRPr>
      </a:lvl3pPr>
      <a:lvl4pPr marL="1969575"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4pPr>
      <a:lvl5pPr marL="2532312"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5pPr>
      <a:lvl6pPr marL="3095047"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6pPr>
      <a:lvl7pPr marL="3657783"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7pPr>
      <a:lvl8pPr marL="4220519"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8pPr>
      <a:lvl9pPr marL="4783254" indent="-281368" algn="l" defTabSz="1125472" rtl="0" eaLnBrk="1" latinLnBrk="0" hangingPunct="1">
        <a:spcBef>
          <a:spcPct val="20000"/>
        </a:spcBef>
        <a:buFont typeface="Arial" pitchFamily="34" charset="0"/>
        <a:buChar char="•"/>
        <a:defRPr sz="2462" kern="1200">
          <a:solidFill>
            <a:schemeClr val="tx1"/>
          </a:solidFill>
          <a:latin typeface="+mn-lt"/>
          <a:ea typeface="+mn-ea"/>
          <a:cs typeface="+mn-cs"/>
        </a:defRPr>
      </a:lvl9pPr>
    </p:bodyStyle>
    <p:otherStyle>
      <a:defPPr>
        <a:defRPr lang="en-US"/>
      </a:defPPr>
      <a:lvl1pPr marL="0" algn="l" defTabSz="1125472" rtl="0" eaLnBrk="1" latinLnBrk="0" hangingPunct="1">
        <a:defRPr sz="2215" kern="1200">
          <a:solidFill>
            <a:schemeClr val="tx1"/>
          </a:solidFill>
          <a:latin typeface="+mn-lt"/>
          <a:ea typeface="+mn-ea"/>
          <a:cs typeface="+mn-cs"/>
        </a:defRPr>
      </a:lvl1pPr>
      <a:lvl2pPr marL="562737" algn="l" defTabSz="1125472" rtl="0" eaLnBrk="1" latinLnBrk="0" hangingPunct="1">
        <a:defRPr sz="2215" kern="1200">
          <a:solidFill>
            <a:schemeClr val="tx1"/>
          </a:solidFill>
          <a:latin typeface="+mn-lt"/>
          <a:ea typeface="+mn-ea"/>
          <a:cs typeface="+mn-cs"/>
        </a:defRPr>
      </a:lvl2pPr>
      <a:lvl3pPr marL="1125472" algn="l" defTabSz="1125472" rtl="0" eaLnBrk="1" latinLnBrk="0" hangingPunct="1">
        <a:defRPr sz="2215" kern="1200">
          <a:solidFill>
            <a:schemeClr val="tx1"/>
          </a:solidFill>
          <a:latin typeface="+mn-lt"/>
          <a:ea typeface="+mn-ea"/>
          <a:cs typeface="+mn-cs"/>
        </a:defRPr>
      </a:lvl3pPr>
      <a:lvl4pPr marL="1688207" algn="l" defTabSz="1125472" rtl="0" eaLnBrk="1" latinLnBrk="0" hangingPunct="1">
        <a:defRPr sz="2215" kern="1200">
          <a:solidFill>
            <a:schemeClr val="tx1"/>
          </a:solidFill>
          <a:latin typeface="+mn-lt"/>
          <a:ea typeface="+mn-ea"/>
          <a:cs typeface="+mn-cs"/>
        </a:defRPr>
      </a:lvl4pPr>
      <a:lvl5pPr marL="2250944" algn="l" defTabSz="1125472" rtl="0" eaLnBrk="1" latinLnBrk="0" hangingPunct="1">
        <a:defRPr sz="2215" kern="1200">
          <a:solidFill>
            <a:schemeClr val="tx1"/>
          </a:solidFill>
          <a:latin typeface="+mn-lt"/>
          <a:ea typeface="+mn-ea"/>
          <a:cs typeface="+mn-cs"/>
        </a:defRPr>
      </a:lvl5pPr>
      <a:lvl6pPr marL="2813679" algn="l" defTabSz="1125472" rtl="0" eaLnBrk="1" latinLnBrk="0" hangingPunct="1">
        <a:defRPr sz="2215" kern="1200">
          <a:solidFill>
            <a:schemeClr val="tx1"/>
          </a:solidFill>
          <a:latin typeface="+mn-lt"/>
          <a:ea typeface="+mn-ea"/>
          <a:cs typeface="+mn-cs"/>
        </a:defRPr>
      </a:lvl6pPr>
      <a:lvl7pPr marL="3376415" algn="l" defTabSz="1125472" rtl="0" eaLnBrk="1" latinLnBrk="0" hangingPunct="1">
        <a:defRPr sz="2215" kern="1200">
          <a:solidFill>
            <a:schemeClr val="tx1"/>
          </a:solidFill>
          <a:latin typeface="+mn-lt"/>
          <a:ea typeface="+mn-ea"/>
          <a:cs typeface="+mn-cs"/>
        </a:defRPr>
      </a:lvl7pPr>
      <a:lvl8pPr marL="3939151" algn="l" defTabSz="1125472" rtl="0" eaLnBrk="1" latinLnBrk="0" hangingPunct="1">
        <a:defRPr sz="2215" kern="1200">
          <a:solidFill>
            <a:schemeClr val="tx1"/>
          </a:solidFill>
          <a:latin typeface="+mn-lt"/>
          <a:ea typeface="+mn-ea"/>
          <a:cs typeface="+mn-cs"/>
        </a:defRPr>
      </a:lvl8pPr>
      <a:lvl9pPr marL="4501886" algn="l" defTabSz="1125472" rtl="0" eaLnBrk="1" latinLnBrk="0" hangingPunct="1">
        <a:defRPr sz="2215" kern="1200">
          <a:solidFill>
            <a:schemeClr val="tx1"/>
          </a:solidFill>
          <a:latin typeface="+mn-lt"/>
          <a:ea typeface="+mn-ea"/>
          <a:cs typeface="+mn-cs"/>
        </a:defRPr>
      </a:lvl9pPr>
    </p:otherStyle>
  </p:txStyles>
  <p:extLst mod="1">
    <p:ext uri="{27BBF7A9-308A-43DC-89C8-2F10F3537804}">
      <p15:sldGuideLst xmlns=""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hyperlink" Target="http://eni-seis.eionet.europa.eu/south" TargetMode="External"/><Relationship Id="rId5" Type="http://schemas.openxmlformats.org/officeDocument/2006/relationships/hyperlink" Target="http://www.eea.europa.eu/" TargetMode="External"/><Relationship Id="rId4" Type="http://schemas.openxmlformats.org/officeDocument/2006/relationships/hyperlink" Target="http://www.unepmap.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2.xml"/><Relationship Id="rId4" Type="http://schemas.openxmlformats.org/officeDocument/2006/relationships/image" Target="../media/image5.emf"/></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UUN000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2068" y="5992103"/>
            <a:ext cx="759046" cy="523875"/>
          </a:xfrm>
          <a:prstGeom prst="rect">
            <a:avLst/>
          </a:prstGeom>
          <a:noFill/>
        </p:spPr>
      </p:pic>
      <p:sp>
        <p:nvSpPr>
          <p:cNvPr id="2" name="Rectangle 1"/>
          <p:cNvSpPr/>
          <p:nvPr/>
        </p:nvSpPr>
        <p:spPr>
          <a:xfrm>
            <a:off x="419399" y="6515978"/>
            <a:ext cx="2941639" cy="295466"/>
          </a:xfrm>
          <a:prstGeom prst="rect">
            <a:avLst/>
          </a:prstGeom>
        </p:spPr>
        <p:txBody>
          <a:bodyPr wrap="square">
            <a:spAutoFit/>
          </a:bodyPr>
          <a:lstStyle/>
          <a:p>
            <a:pPr>
              <a:lnSpc>
                <a:spcPct val="110000"/>
              </a:lnSpc>
              <a:spcAft>
                <a:spcPts val="600"/>
              </a:spcAft>
            </a:pPr>
            <a:r>
              <a:rPr lang="en-GB" sz="1200" i="1" dirty="0">
                <a:solidFill>
                  <a:srgbClr val="A6A6A6"/>
                </a:solidFill>
                <a:latin typeface="Calibri" panose="020F0502020204030204" pitchFamily="34" charset="0"/>
                <a:ea typeface="MS Mincho" panose="02020609040205080304" pitchFamily="49" charset="-128"/>
                <a:cs typeface="Calibri" panose="020F0502020204030204" pitchFamily="34" charset="0"/>
              </a:rPr>
              <a:t>This project is funded by the European Union </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descr="C:\Users\stomasina\AppData\Local\Microsoft\Windows\Temporary Internet Files\Content.Outlook\IX13HL5J\UNEP MAP colors (002).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3" name="Text Placeholder 2"/>
          <p:cNvSpPr>
            <a:spLocks noGrp="1"/>
          </p:cNvSpPr>
          <p:nvPr>
            <p:ph type="body" sz="quarter" idx="11"/>
          </p:nvPr>
        </p:nvSpPr>
        <p:spPr>
          <a:xfrm>
            <a:off x="649750" y="2290249"/>
            <a:ext cx="11037033" cy="1463040"/>
          </a:xfrm>
        </p:spPr>
        <p:txBody>
          <a:bodyPr/>
          <a:lstStyle/>
          <a:p>
            <a:r>
              <a:rPr lang="fr-FR" u="sng" dirty="0"/>
              <a:t>Lignes directrices pour </a:t>
            </a:r>
            <a:r>
              <a:rPr lang="fr-FR" u="sng" dirty="0" err="1"/>
              <a:t>presentations</a:t>
            </a:r>
            <a:r>
              <a:rPr lang="fr-FR" u="sng" dirty="0"/>
              <a:t> pays </a:t>
            </a:r>
            <a:endParaRPr lang="de-AT" dirty="0"/>
          </a:p>
        </p:txBody>
      </p:sp>
      <p:sp>
        <p:nvSpPr>
          <p:cNvPr id="7" name="Text Placeholder 3"/>
          <p:cNvSpPr>
            <a:spLocks noGrp="1"/>
          </p:cNvSpPr>
          <p:nvPr>
            <p:ph type="body" sz="quarter" idx="10"/>
          </p:nvPr>
        </p:nvSpPr>
        <p:spPr>
          <a:xfrm>
            <a:off x="562068" y="371475"/>
            <a:ext cx="8543832" cy="619125"/>
          </a:xfrm>
        </p:spPr>
        <p:txBody>
          <a:bodyPr>
            <a:noAutofit/>
          </a:bodyPr>
          <a:lstStyle/>
          <a:p>
            <a:r>
              <a:rPr lang="fr-BE" sz="2000" dirty="0" smtClean="0"/>
              <a:t>Atelier du Groupe Examen et Suivi </a:t>
            </a:r>
            <a:r>
              <a:rPr lang="fr-BE" sz="2000" dirty="0" smtClean="0"/>
              <a:t>H2020 –Évaluation Régionale</a:t>
            </a:r>
          </a:p>
          <a:p>
            <a:r>
              <a:rPr lang="fr-FR" sz="2000" dirty="0" smtClean="0"/>
              <a:t>10</a:t>
            </a:r>
            <a:r>
              <a:rPr lang="fr-FR" sz="2000" baseline="30000" dirty="0" smtClean="0"/>
              <a:t>éme</a:t>
            </a:r>
            <a:r>
              <a:rPr lang="fr-FR" sz="2000" dirty="0" smtClean="0"/>
              <a:t> </a:t>
            </a:r>
            <a:r>
              <a:rPr lang="fr-FR" sz="2000" dirty="0"/>
              <a:t>réunion du Groupe Examen et Suivi (RM) d’Horizon 2020</a:t>
            </a:r>
            <a:endParaRPr lang="de-AT" sz="2000" dirty="0"/>
          </a:p>
          <a:p>
            <a:endParaRPr lang="de-AT" sz="2000" dirty="0"/>
          </a:p>
          <a:p>
            <a:r>
              <a:rPr lang="en-GB" sz="2000" dirty="0"/>
              <a:t>23-24 September 2019 in Athens, Greece</a:t>
            </a:r>
            <a:endParaRPr lang="de-AT" sz="2000" dirty="0"/>
          </a:p>
          <a:p>
            <a:r>
              <a:rPr lang="en-GB" sz="2000" dirty="0"/>
              <a:t> </a:t>
            </a:r>
            <a:endParaRPr lang="de-AT" sz="2000" dirty="0"/>
          </a:p>
        </p:txBody>
      </p:sp>
      <p:sp>
        <p:nvSpPr>
          <p:cNvPr id="8" name="TextBox 7"/>
          <p:cNvSpPr txBox="1"/>
          <p:nvPr/>
        </p:nvSpPr>
        <p:spPr>
          <a:xfrm>
            <a:off x="419399" y="5052938"/>
            <a:ext cx="7175132" cy="338554"/>
          </a:xfrm>
          <a:prstGeom prst="rect">
            <a:avLst/>
          </a:prstGeom>
          <a:noFill/>
        </p:spPr>
        <p:txBody>
          <a:bodyPr wrap="square" rtlCol="0">
            <a:spAutoFit/>
          </a:bodyPr>
          <a:lstStyle/>
          <a:p>
            <a:r>
              <a:rPr lang="en-AU" sz="1600" i="1" dirty="0" smtClean="0">
                <a:solidFill>
                  <a:srgbClr val="FFFF00"/>
                </a:solidFill>
              </a:rPr>
              <a:t>Sabah Nait , Environment Agency Austria</a:t>
            </a:r>
            <a:r>
              <a:rPr lang="fr-FR" sz="1600" i="1" dirty="0" smtClean="0">
                <a:solidFill>
                  <a:srgbClr val="FFFF00"/>
                </a:solidFill>
              </a:rPr>
              <a:t>, </a:t>
            </a:r>
          </a:p>
        </p:txBody>
      </p:sp>
    </p:spTree>
    <p:extLst>
      <p:ext uri="{BB962C8B-B14F-4D97-AF65-F5344CB8AC3E}">
        <p14:creationId xmlns:p14="http://schemas.microsoft.com/office/powerpoint/2010/main" val="119876617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a:xfrm>
            <a:off x="562068" y="625139"/>
            <a:ext cx="10803353" cy="795716"/>
          </a:xfrm>
        </p:spPr>
        <p:txBody>
          <a:bodyPr/>
          <a:lstStyle/>
          <a:p>
            <a:pPr algn="ctr"/>
            <a:r>
              <a:rPr lang="en-GB" dirty="0"/>
              <a:t>Thank you for your attention</a:t>
            </a:r>
            <a:r>
              <a:rPr lang="en-GB" dirty="0" smtClean="0"/>
              <a:t>!</a:t>
            </a:r>
            <a:endParaRPr lang="en-GB" sz="7200" dirty="0"/>
          </a:p>
          <a:p>
            <a:endParaRPr lang="en-GB" sz="3600" i="1" dirty="0"/>
          </a:p>
          <a:p>
            <a:endParaRPr lang="en-GB" dirty="0"/>
          </a:p>
        </p:txBody>
      </p:sp>
      <p:pic>
        <p:nvPicPr>
          <p:cNvPr id="9" name="Picture 8" descr="EUUN000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2068" y="5992103"/>
            <a:ext cx="759046" cy="523875"/>
          </a:xfrm>
          <a:prstGeom prst="rect">
            <a:avLst/>
          </a:prstGeom>
          <a:noFill/>
        </p:spPr>
      </p:pic>
      <p:sp>
        <p:nvSpPr>
          <p:cNvPr id="10" name="Rectangle 9"/>
          <p:cNvSpPr/>
          <p:nvPr/>
        </p:nvSpPr>
        <p:spPr>
          <a:xfrm>
            <a:off x="419399" y="6515978"/>
            <a:ext cx="2941639" cy="295466"/>
          </a:xfrm>
          <a:prstGeom prst="rect">
            <a:avLst/>
          </a:prstGeom>
        </p:spPr>
        <p:txBody>
          <a:bodyPr wrap="square">
            <a:spAutoFit/>
          </a:bodyPr>
          <a:lstStyle/>
          <a:p>
            <a:pPr marL="0" marR="0" lvl="0" indent="0" algn="l" defTabSz="914400" rtl="0" eaLnBrk="1" fontAlgn="auto" latinLnBrk="0" hangingPunct="1">
              <a:lnSpc>
                <a:spcPct val="110000"/>
              </a:lnSpc>
              <a:spcBef>
                <a:spcPts val="0"/>
              </a:spcBef>
              <a:spcAft>
                <a:spcPts val="600"/>
              </a:spcAft>
              <a:buClrTx/>
              <a:buSzTx/>
              <a:buFontTx/>
              <a:buNone/>
              <a:tabLst/>
              <a:defRPr/>
            </a:pPr>
            <a:r>
              <a:rPr kumimoji="0" lang="en-GB" sz="1200" b="0" i="1" u="none" strike="noStrike" kern="1200" cap="none" spc="0" normalizeH="0" baseline="0" noProof="0" dirty="0">
                <a:ln>
                  <a:noFill/>
                </a:ln>
                <a:solidFill>
                  <a:srgbClr val="A6A6A6"/>
                </a:solidFill>
                <a:effectLst/>
                <a:uLnTx/>
                <a:uFillTx/>
                <a:latin typeface="Calibri" panose="020F0502020204030204" pitchFamily="34" charset="0"/>
                <a:ea typeface="MS Mincho" panose="02020609040205080304" pitchFamily="49" charset="-128"/>
                <a:cs typeface="Calibri" panose="020F0502020204030204" pitchFamily="34" charset="0"/>
              </a:rPr>
              <a:t>This project is funded by the European Union </a:t>
            </a:r>
            <a:endParaRPr kumimoji="0" lang="en-GB" sz="1600" b="0" i="0" u="none" strike="noStrike" kern="1200" cap="none" spc="0" normalizeH="0" baseline="0" noProof="0" dirty="0">
              <a:ln>
                <a:noFill/>
              </a:ln>
              <a:solidFill>
                <a:srgbClr val="113A60"/>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ext Placeholder 4"/>
          <p:cNvSpPr>
            <a:spLocks noGrp="1"/>
          </p:cNvSpPr>
          <p:nvPr>
            <p:ph type="body" sz="quarter" idx="11"/>
          </p:nvPr>
        </p:nvSpPr>
        <p:spPr>
          <a:xfrm>
            <a:off x="6920345" y="1931619"/>
            <a:ext cx="4973099" cy="1359009"/>
          </a:xfrm>
        </p:spPr>
        <p:txBody>
          <a:bodyPr/>
          <a:lstStyle/>
          <a:p>
            <a:r>
              <a:rPr lang="en-US" altLang="en-US" sz="1700" dirty="0"/>
              <a:t>United Nations Environment </a:t>
            </a:r>
            <a:r>
              <a:rPr lang="en-US" altLang="en-US" sz="1700" dirty="0" err="1"/>
              <a:t>Programme</a:t>
            </a:r>
            <a:endParaRPr lang="en-US" altLang="en-US" sz="1700" dirty="0"/>
          </a:p>
          <a:p>
            <a:r>
              <a:rPr lang="en-US" altLang="en-US" sz="1700" dirty="0"/>
              <a:t>Coordinating Unit for the Mediterranean Action Plan</a:t>
            </a:r>
          </a:p>
          <a:p>
            <a:r>
              <a:rPr lang="en-US" altLang="en-US" sz="1700" b="0" dirty="0" err="1"/>
              <a:t>Vassileos</a:t>
            </a:r>
            <a:r>
              <a:rPr lang="en-US" altLang="en-US" sz="1700" b="0" dirty="0"/>
              <a:t> </a:t>
            </a:r>
            <a:r>
              <a:rPr lang="en-US" altLang="en-US" sz="1700" b="0" dirty="0" err="1"/>
              <a:t>Konstantinou</a:t>
            </a:r>
            <a:r>
              <a:rPr lang="en-US" altLang="en-US" sz="1700" b="0" dirty="0"/>
              <a:t> 48</a:t>
            </a:r>
          </a:p>
          <a:p>
            <a:r>
              <a:rPr lang="en-US" altLang="en-US" sz="1700" b="0" dirty="0"/>
              <a:t>Athens </a:t>
            </a:r>
            <a:r>
              <a:rPr lang="en-US" altLang="en-US" sz="1700" b="0" dirty="0" smtClean="0"/>
              <a:t>11635, Greece</a:t>
            </a:r>
            <a:endParaRPr lang="en-US" altLang="en-US" sz="1700" b="0" dirty="0"/>
          </a:p>
          <a:p>
            <a:r>
              <a:rPr lang="en-US" altLang="en-US" sz="1700" b="0" dirty="0" smtClean="0">
                <a:hlinkClick r:id="rId4"/>
              </a:rPr>
              <a:t>www.unepmap.org</a:t>
            </a:r>
            <a:endParaRPr lang="en-US" altLang="en-US" sz="1700" b="0" dirty="0"/>
          </a:p>
          <a:p>
            <a:endParaRPr lang="en-US" altLang="en-US" sz="1400" i="1" dirty="0"/>
          </a:p>
          <a:p>
            <a:pPr algn="l"/>
            <a:endParaRPr lang="en-GB" sz="1400" dirty="0"/>
          </a:p>
        </p:txBody>
      </p:sp>
      <p:sp>
        <p:nvSpPr>
          <p:cNvPr id="13" name="Text Placeholder 4"/>
          <p:cNvSpPr>
            <a:spLocks noGrp="1"/>
          </p:cNvSpPr>
          <p:nvPr>
            <p:ph type="body" sz="quarter" idx="11"/>
          </p:nvPr>
        </p:nvSpPr>
        <p:spPr>
          <a:xfrm>
            <a:off x="6482666" y="3444542"/>
            <a:ext cx="3770905" cy="1359009"/>
          </a:xfrm>
        </p:spPr>
        <p:txBody>
          <a:bodyPr/>
          <a:lstStyle/>
          <a:p>
            <a:pPr algn="l"/>
            <a:r>
              <a:rPr lang="en-GB" sz="1700" dirty="0" smtClean="0"/>
              <a:t>European Environment Agency (EEA)</a:t>
            </a:r>
            <a:endParaRPr lang="en-GB" sz="1700" dirty="0"/>
          </a:p>
          <a:p>
            <a:pPr algn="l"/>
            <a:r>
              <a:rPr lang="en-GB" sz="1700" b="0" dirty="0" err="1" smtClean="0"/>
              <a:t>Kongens</a:t>
            </a:r>
            <a:r>
              <a:rPr lang="en-GB" sz="1700" b="0" dirty="0" smtClean="0"/>
              <a:t> </a:t>
            </a:r>
            <a:r>
              <a:rPr lang="en-GB" sz="1700" b="0" dirty="0" err="1"/>
              <a:t>Nytorv</a:t>
            </a:r>
            <a:r>
              <a:rPr lang="en-GB" sz="1700" b="0" dirty="0"/>
              <a:t> 6</a:t>
            </a:r>
          </a:p>
          <a:p>
            <a:pPr algn="l"/>
            <a:r>
              <a:rPr lang="en-GB" sz="1700" b="0" dirty="0" smtClean="0"/>
              <a:t>1050 </a:t>
            </a:r>
            <a:r>
              <a:rPr lang="en-GB" sz="1700" b="0" dirty="0"/>
              <a:t>Copenhagen </a:t>
            </a:r>
            <a:r>
              <a:rPr lang="en-GB" sz="1700" b="0" dirty="0" smtClean="0"/>
              <a:t>K, Denmark </a:t>
            </a:r>
          </a:p>
          <a:p>
            <a:pPr algn="l"/>
            <a:r>
              <a:rPr lang="en-GB" sz="1700" dirty="0"/>
              <a:t>E-mail: ENI-SEIS2@eea.europa.eu </a:t>
            </a:r>
            <a:r>
              <a:rPr lang="en-GB" sz="1700" b="0" dirty="0">
                <a:hlinkClick r:id="rId5"/>
              </a:rPr>
              <a:t>http://www.eea.europa.eu/</a:t>
            </a:r>
            <a:r>
              <a:rPr lang="en-GB" sz="1700" b="0" dirty="0"/>
              <a:t> </a:t>
            </a:r>
          </a:p>
          <a:p>
            <a:pPr algn="l"/>
            <a:r>
              <a:rPr lang="en-GB" sz="1700" b="0" dirty="0" smtClean="0">
                <a:hlinkClick r:id="rId6"/>
              </a:rPr>
              <a:t>http</a:t>
            </a:r>
            <a:r>
              <a:rPr lang="en-GB" sz="1700" b="0" dirty="0">
                <a:hlinkClick r:id="rId6"/>
              </a:rPr>
              <a:t>://eni-seis.eionet.europa.eu/south</a:t>
            </a:r>
            <a:r>
              <a:rPr lang="en-GB" sz="1700" b="0" dirty="0"/>
              <a:t>  </a:t>
            </a:r>
          </a:p>
          <a:p>
            <a:pPr algn="l"/>
            <a:r>
              <a:rPr lang="en-GB" sz="1700" b="0" i="1" dirty="0" smtClean="0"/>
              <a:t> </a:t>
            </a:r>
          </a:p>
          <a:p>
            <a:pPr algn="l"/>
            <a:endParaRPr lang="en-GB" sz="1400" b="0" i="1" dirty="0"/>
          </a:p>
        </p:txBody>
      </p:sp>
      <p:pic>
        <p:nvPicPr>
          <p:cNvPr id="11" name="Picture 10"/>
          <p:cNvPicPr/>
          <p:nvPr/>
        </p:nvPicPr>
        <p:blipFill>
          <a:blip r:embed="rId7"/>
          <a:stretch>
            <a:fillRect/>
          </a:stretch>
        </p:blipFill>
        <p:spPr>
          <a:xfrm>
            <a:off x="419399" y="1722602"/>
            <a:ext cx="5948391" cy="3443880"/>
          </a:xfrm>
          <a:prstGeom prst="rect">
            <a:avLst/>
          </a:prstGeom>
        </p:spPr>
      </p:pic>
      <p:pic>
        <p:nvPicPr>
          <p:cNvPr id="12" name="Picture 11" descr="C:\Users\stomasina\AppData\Local\Microsoft\Windows\Temporary Internet Files\Content.Outlook\IX13HL5J\UNEP MAP colors (002).jpg"/>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704860" y="6089692"/>
            <a:ext cx="1326515" cy="608330"/>
          </a:xfrm>
          <a:prstGeom prst="rect">
            <a:avLst/>
          </a:prstGeom>
          <a:noFill/>
          <a:ln>
            <a:noFill/>
          </a:ln>
        </p:spPr>
      </p:pic>
    </p:spTree>
    <p:extLst>
      <p:ext uri="{BB962C8B-B14F-4D97-AF65-F5344CB8AC3E}">
        <p14:creationId xmlns:p14="http://schemas.microsoft.com/office/powerpoint/2010/main" val="150725328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50882" y="194869"/>
            <a:ext cx="11488192" cy="634434"/>
          </a:xfrm>
        </p:spPr>
        <p:txBody>
          <a:bodyPr>
            <a:normAutofit/>
          </a:bodyPr>
          <a:lstStyle/>
          <a:p>
            <a:r>
              <a:rPr lang="de-AT" dirty="0" smtClean="0"/>
              <a:t>CONTRIBUTION PAYS</a:t>
            </a:r>
            <a:endParaRPr lang="en-GB" dirty="0"/>
          </a:p>
          <a:p>
            <a:endParaRPr lang="en-US" dirty="0"/>
          </a:p>
        </p:txBody>
      </p:sp>
      <p:cxnSp>
        <p:nvCxnSpPr>
          <p:cNvPr id="7" name="Straight Connector 6"/>
          <p:cNvCxnSpPr/>
          <p:nvPr/>
        </p:nvCxnSpPr>
        <p:spPr>
          <a:xfrm>
            <a:off x="364218" y="764660"/>
            <a:ext cx="11681026"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21201" y="6118411"/>
            <a:ext cx="2437399" cy="489656"/>
          </a:xfrm>
          <a:prstGeom prst="rect">
            <a:avLst/>
          </a:prstGeom>
        </p:spPr>
      </p:pic>
      <p:pic>
        <p:nvPicPr>
          <p:cNvPr id="9" name="Picture 8" descr="C:\Users\stomasina\AppData\Local\Microsoft\Windows\Temporary Internet Files\Content.Outlook\IX13HL5J\UNEP MAP colors (0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2" name="TextBox 1"/>
          <p:cNvSpPr txBox="1"/>
          <p:nvPr/>
        </p:nvSpPr>
        <p:spPr>
          <a:xfrm>
            <a:off x="364218" y="947765"/>
            <a:ext cx="11522982" cy="7755969"/>
          </a:xfrm>
          <a:prstGeom prst="rect">
            <a:avLst/>
          </a:prstGeom>
          <a:noFill/>
        </p:spPr>
        <p:txBody>
          <a:bodyPr wrap="square" rtlCol="0">
            <a:spAutoFit/>
          </a:bodyPr>
          <a:lstStyle/>
          <a:p>
            <a:r>
              <a:rPr lang="de-AT" sz="2800" b="1" dirty="0" smtClean="0"/>
              <a:t>1- </a:t>
            </a:r>
            <a:r>
              <a:rPr lang="fr-BE" sz="2800" b="1" dirty="0" smtClean="0"/>
              <a:t>Message clés globale</a:t>
            </a:r>
          </a:p>
          <a:p>
            <a:endParaRPr lang="de-AT" sz="2800" dirty="0" smtClean="0"/>
          </a:p>
          <a:p>
            <a:pPr lvl="0">
              <a:spcAft>
                <a:spcPts val="600"/>
              </a:spcAft>
            </a:pPr>
            <a:r>
              <a:rPr lang="fr-FR" sz="2800" dirty="0"/>
              <a:t>Sur la base </a:t>
            </a:r>
            <a:r>
              <a:rPr lang="fr-FR" sz="2800" dirty="0" smtClean="0"/>
              <a:t>d’analyse spécifique de données ou jugement d’experts, les </a:t>
            </a:r>
            <a:r>
              <a:rPr lang="fr-FR" sz="2800" dirty="0"/>
              <a:t>représentants des pays sont priés de préparer 9 diapositives sur l’évaluation.</a:t>
            </a:r>
            <a:br>
              <a:rPr lang="fr-FR" sz="2800" dirty="0"/>
            </a:br>
            <a:endParaRPr lang="fr-FR" sz="2800" dirty="0" smtClean="0"/>
          </a:p>
          <a:p>
            <a:pPr lvl="0">
              <a:spcAft>
                <a:spcPts val="600"/>
              </a:spcAft>
            </a:pPr>
            <a:r>
              <a:rPr lang="fr-FR" sz="2800" dirty="0" smtClean="0"/>
              <a:t>Réunion </a:t>
            </a:r>
            <a:r>
              <a:rPr lang="fr-FR" sz="2800" dirty="0"/>
              <a:t>ministérielle (provisoirement début 2020): Quel message voulez-vous transmettre à votre ministre / aux décideurs?</a:t>
            </a:r>
            <a:br>
              <a:rPr lang="fr-FR" sz="2800" dirty="0"/>
            </a:br>
            <a:r>
              <a:rPr lang="fr-FR" sz="2800" dirty="0"/>
              <a:t/>
            </a:r>
            <a:br>
              <a:rPr lang="fr-FR" sz="2800" dirty="0"/>
            </a:br>
            <a:r>
              <a:rPr lang="fr-FR" sz="2800" dirty="0"/>
              <a:t>messages clés liés à l'évaluation des domaines thématiques d'H2020: il est demandé aux pays de rédiger un texte très court qui donne une idée de l'évolution positive ou négative du secteur / domaine (voir l'exemple sur les diapositives).</a:t>
            </a:r>
            <a:endParaRPr lang="en-US" sz="2800" dirty="0" smtClean="0">
              <a:solidFill>
                <a:srgbClr val="002060"/>
              </a:solidFill>
            </a:endParaRPr>
          </a:p>
          <a:p>
            <a:pPr lvl="0">
              <a:spcAft>
                <a:spcPts val="600"/>
              </a:spcAft>
            </a:pPr>
            <a:endParaRPr lang="en-US" sz="2800" dirty="0">
              <a:solidFill>
                <a:srgbClr val="002060"/>
              </a:solidFill>
            </a:endParaRPr>
          </a:p>
          <a:p>
            <a:pPr marL="285750" indent="-285750">
              <a:spcAft>
                <a:spcPts val="600"/>
              </a:spcAft>
              <a:buFont typeface="Arial" panose="020B0604020202020204" pitchFamily="34" charset="0"/>
              <a:buChar char="•"/>
            </a:pPr>
            <a:endParaRPr lang="en-US" sz="2800" dirty="0" smtClean="0">
              <a:solidFill>
                <a:srgbClr val="002060"/>
              </a:solidFill>
            </a:endParaRPr>
          </a:p>
          <a:p>
            <a:pPr marL="285750" indent="-285750">
              <a:spcAft>
                <a:spcPts val="600"/>
              </a:spcAft>
              <a:buFont typeface="Arial" panose="020B0604020202020204" pitchFamily="34" charset="0"/>
              <a:buChar char="•"/>
            </a:pPr>
            <a:endParaRPr lang="en-US" sz="2800" dirty="0">
              <a:solidFill>
                <a:srgbClr val="002060"/>
              </a:solidFill>
            </a:endParaRPr>
          </a:p>
          <a:p>
            <a:pPr marL="285750" lvl="0" indent="-285750">
              <a:spcAft>
                <a:spcPts val="600"/>
              </a:spcAft>
              <a:buFont typeface="Arial" panose="020B0604020202020204" pitchFamily="34" charset="0"/>
              <a:buChar char="•"/>
            </a:pPr>
            <a:endParaRPr lang="en-US" sz="2800" dirty="0">
              <a:solidFill>
                <a:srgbClr val="002060"/>
              </a:solidFill>
            </a:endParaRPr>
          </a:p>
          <a:p>
            <a:pPr marL="285750" lvl="0" indent="-285750">
              <a:spcAft>
                <a:spcPts val="600"/>
              </a:spcAft>
              <a:buFont typeface="Arial" panose="020B0604020202020204" pitchFamily="34" charset="0"/>
              <a:buChar char="•"/>
            </a:pPr>
            <a:endParaRPr lang="en-GB" sz="2000" dirty="0" smtClean="0"/>
          </a:p>
        </p:txBody>
      </p:sp>
    </p:spTree>
    <p:extLst>
      <p:ext uri="{BB962C8B-B14F-4D97-AF65-F5344CB8AC3E}">
        <p14:creationId xmlns:p14="http://schemas.microsoft.com/office/powerpoint/2010/main" val="16692899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50882" y="194869"/>
            <a:ext cx="11488192" cy="634434"/>
          </a:xfrm>
        </p:spPr>
        <p:txBody>
          <a:bodyPr>
            <a:normAutofit/>
          </a:bodyPr>
          <a:lstStyle/>
          <a:p>
            <a:r>
              <a:rPr lang="de-AT" dirty="0" smtClean="0"/>
              <a:t>CONTRIBUTION </a:t>
            </a:r>
            <a:r>
              <a:rPr lang="de-AT" dirty="0" err="1" smtClean="0"/>
              <a:t>Pays</a:t>
            </a:r>
            <a:endParaRPr lang="en-GB" dirty="0"/>
          </a:p>
          <a:p>
            <a:endParaRPr lang="en-US" dirty="0"/>
          </a:p>
        </p:txBody>
      </p:sp>
      <p:cxnSp>
        <p:nvCxnSpPr>
          <p:cNvPr id="7" name="Straight Connector 6"/>
          <p:cNvCxnSpPr/>
          <p:nvPr/>
        </p:nvCxnSpPr>
        <p:spPr>
          <a:xfrm>
            <a:off x="364218" y="663060"/>
            <a:ext cx="11681026"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21201" y="6118411"/>
            <a:ext cx="2437399" cy="489656"/>
          </a:xfrm>
          <a:prstGeom prst="rect">
            <a:avLst/>
          </a:prstGeom>
        </p:spPr>
      </p:pic>
      <p:pic>
        <p:nvPicPr>
          <p:cNvPr id="9" name="Picture 8" descr="C:\Users\stomasina\AppData\Local\Microsoft\Windows\Temporary Internet Files\Content.Outlook\IX13HL5J\UNEP MAP colors (0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2" name="TextBox 1"/>
          <p:cNvSpPr txBox="1"/>
          <p:nvPr/>
        </p:nvSpPr>
        <p:spPr>
          <a:xfrm>
            <a:off x="191911" y="663060"/>
            <a:ext cx="11695289" cy="8971687"/>
          </a:xfrm>
          <a:prstGeom prst="rect">
            <a:avLst/>
          </a:prstGeom>
          <a:noFill/>
        </p:spPr>
        <p:txBody>
          <a:bodyPr wrap="square" rtlCol="0">
            <a:spAutoFit/>
          </a:bodyPr>
          <a:lstStyle/>
          <a:p>
            <a:r>
              <a:rPr lang="de-AT" sz="2800" b="1" dirty="0"/>
              <a:t>2</a:t>
            </a:r>
            <a:r>
              <a:rPr lang="de-AT" sz="2800" b="1" dirty="0" smtClean="0"/>
              <a:t>- </a:t>
            </a:r>
            <a:r>
              <a:rPr lang="fr-BE" sz="2800" b="1" dirty="0" smtClean="0"/>
              <a:t>Analyse thématique</a:t>
            </a:r>
          </a:p>
          <a:p>
            <a:pPr marL="457200" indent="-457200">
              <a:buFont typeface="Wingdings" panose="05000000000000000000" pitchFamily="2" charset="2"/>
              <a:buChar char="§"/>
            </a:pPr>
            <a:r>
              <a:rPr lang="fr-FR" sz="2800" dirty="0"/>
              <a:t>D</a:t>
            </a:r>
            <a:r>
              <a:rPr lang="fr-FR" sz="2800" dirty="0" smtClean="0"/>
              <a:t>evrait </a:t>
            </a:r>
            <a:r>
              <a:rPr lang="fr-FR" sz="2800" dirty="0"/>
              <a:t>présenter une tendance (sur une certaine période de temps) vers </a:t>
            </a:r>
            <a:r>
              <a:rPr lang="fr-FR" sz="2800" dirty="0" smtClean="0"/>
              <a:t>un objectif déterminé, </a:t>
            </a:r>
            <a:r>
              <a:rPr lang="fr-FR" sz="2800" dirty="0"/>
              <a:t>mettre en évidence les problèmes empêchant d'atteindre </a:t>
            </a:r>
            <a:r>
              <a:rPr lang="fr-FR" sz="2800" dirty="0" smtClean="0"/>
              <a:t>l’objectif.</a:t>
            </a:r>
            <a:r>
              <a:rPr lang="fr-FR" sz="2800" dirty="0"/>
              <a:t/>
            </a:r>
            <a:br>
              <a:rPr lang="fr-FR" sz="2800" dirty="0"/>
            </a:br>
            <a:r>
              <a:rPr lang="fr-FR" sz="2800" dirty="0"/>
              <a:t>Par exemple, pourquoi la tendance </a:t>
            </a:r>
            <a:r>
              <a:rPr lang="fr-FR" sz="2800" dirty="0" smtClean="0"/>
              <a:t> à la hausse des </a:t>
            </a:r>
            <a:r>
              <a:rPr lang="fr-FR" sz="2800" dirty="0"/>
              <a:t>émissions </a:t>
            </a:r>
            <a:r>
              <a:rPr lang="fr-FR" sz="2800" dirty="0" smtClean="0"/>
              <a:t>? </a:t>
            </a:r>
            <a:r>
              <a:rPr lang="fr-FR" sz="2800" dirty="0"/>
              <a:t>Et quelles sont les conséquences possibles (pertinence avec d'autres secteurs et de quelle manière)? Les raisons </a:t>
            </a:r>
            <a:r>
              <a:rPr lang="fr-FR" sz="2800" dirty="0" smtClean="0"/>
              <a:t>qui ont permis ou non d’atteindre les </a:t>
            </a:r>
            <a:r>
              <a:rPr lang="fr-FR" sz="2800" dirty="0"/>
              <a:t>objectifs peuvent être, </a:t>
            </a:r>
            <a:r>
              <a:rPr lang="fr-FR" sz="2800" u="sng" dirty="0"/>
              <a:t>mais ne sont pas limitées </a:t>
            </a:r>
            <a:r>
              <a:rPr lang="fr-FR" sz="2800" dirty="0" smtClean="0"/>
              <a:t>à:</a:t>
            </a:r>
          </a:p>
          <a:p>
            <a:pPr marL="457200" indent="-457200">
              <a:buFont typeface="Wingdings" panose="05000000000000000000" pitchFamily="2" charset="2"/>
              <a:buChar char="§"/>
            </a:pPr>
            <a:r>
              <a:rPr lang="fr-FR" sz="2800" dirty="0" smtClean="0"/>
              <a:t>Faible </a:t>
            </a:r>
            <a:r>
              <a:rPr lang="fr-FR" sz="2800" dirty="0"/>
              <a:t>intérêt </a:t>
            </a:r>
            <a:r>
              <a:rPr lang="fr-FR" sz="2800" dirty="0" smtClean="0"/>
              <a:t>– indiquer si la thématique représente  </a:t>
            </a:r>
            <a:r>
              <a:rPr lang="fr-FR" sz="2800" dirty="0"/>
              <a:t>une priorité élevée ou faible </a:t>
            </a:r>
            <a:r>
              <a:rPr lang="fr-FR" sz="2800" dirty="0" smtClean="0"/>
              <a:t>sur </a:t>
            </a:r>
            <a:r>
              <a:rPr lang="fr-FR" sz="2800" dirty="0"/>
              <a:t>l'agenda </a:t>
            </a:r>
            <a:r>
              <a:rPr lang="fr-FR" sz="2800" dirty="0" smtClean="0"/>
              <a:t>politique</a:t>
            </a:r>
          </a:p>
          <a:p>
            <a:pPr marL="457200" indent="-457200">
              <a:buFont typeface="Wingdings" panose="05000000000000000000" pitchFamily="2" charset="2"/>
              <a:buChar char="§"/>
            </a:pPr>
            <a:r>
              <a:rPr lang="fr-FR" sz="2800" dirty="0" smtClean="0"/>
              <a:t>Peut </a:t>
            </a:r>
            <a:r>
              <a:rPr lang="fr-FR" sz="2800" dirty="0"/>
              <a:t>mettre en évidence les principaux défis liés à la gestion des secteurs / domaines thématiques h2020 (</a:t>
            </a:r>
            <a:r>
              <a:rPr lang="fr-FR" sz="2800" dirty="0" smtClean="0"/>
              <a:t>financement, </a:t>
            </a:r>
            <a:r>
              <a:rPr lang="fr-FR" sz="2800" dirty="0"/>
              <a:t>organisation, </a:t>
            </a:r>
            <a:r>
              <a:rPr lang="fr-FR" sz="2800" dirty="0" smtClean="0"/>
              <a:t>cadre institutionnelle </a:t>
            </a:r>
            <a:r>
              <a:rPr lang="fr-FR" sz="2800" dirty="0"/>
              <a:t>(rôles et responsabilités), cadre réglementaire, disponibilité des connaissances ,</a:t>
            </a:r>
            <a:r>
              <a:rPr lang="fr-FR" sz="2800" dirty="0" smtClean="0"/>
              <a:t>planification d’infrastructure </a:t>
            </a:r>
            <a:r>
              <a:rPr lang="fr-FR" sz="2800" dirty="0"/>
              <a:t>adéquate).</a:t>
            </a:r>
          </a:p>
          <a:p>
            <a:pPr lvl="0">
              <a:spcAft>
                <a:spcPts val="600"/>
              </a:spcAft>
            </a:pPr>
            <a:endParaRPr lang="en-US" sz="2800" dirty="0" smtClean="0">
              <a:solidFill>
                <a:srgbClr val="002060"/>
              </a:solidFill>
            </a:endParaRPr>
          </a:p>
          <a:p>
            <a:pPr lvl="0">
              <a:spcAft>
                <a:spcPts val="600"/>
              </a:spcAft>
            </a:pPr>
            <a:endParaRPr lang="en-US" sz="2800" dirty="0">
              <a:solidFill>
                <a:srgbClr val="002060"/>
              </a:solidFill>
            </a:endParaRPr>
          </a:p>
          <a:p>
            <a:pPr marL="285750" indent="-285750">
              <a:spcAft>
                <a:spcPts val="600"/>
              </a:spcAft>
              <a:buFont typeface="Arial" panose="020B0604020202020204" pitchFamily="34" charset="0"/>
              <a:buChar char="•"/>
            </a:pPr>
            <a:endParaRPr lang="en-US" sz="2800" dirty="0" smtClean="0">
              <a:solidFill>
                <a:srgbClr val="002060"/>
              </a:solidFill>
            </a:endParaRPr>
          </a:p>
          <a:p>
            <a:pPr marL="285750" indent="-285750">
              <a:spcAft>
                <a:spcPts val="600"/>
              </a:spcAft>
              <a:buFont typeface="Arial" panose="020B0604020202020204" pitchFamily="34" charset="0"/>
              <a:buChar char="•"/>
            </a:pPr>
            <a:endParaRPr lang="en-US" sz="2800" dirty="0">
              <a:solidFill>
                <a:srgbClr val="002060"/>
              </a:solidFill>
            </a:endParaRPr>
          </a:p>
          <a:p>
            <a:pPr marL="285750" lvl="0" indent="-285750">
              <a:spcAft>
                <a:spcPts val="600"/>
              </a:spcAft>
              <a:buFont typeface="Arial" panose="020B0604020202020204" pitchFamily="34" charset="0"/>
              <a:buChar char="•"/>
            </a:pPr>
            <a:endParaRPr lang="en-US" sz="2800" dirty="0">
              <a:solidFill>
                <a:srgbClr val="002060"/>
              </a:solidFill>
            </a:endParaRPr>
          </a:p>
          <a:p>
            <a:pPr marL="285750" lvl="0" indent="-285750">
              <a:spcAft>
                <a:spcPts val="600"/>
              </a:spcAft>
              <a:buFont typeface="Arial" panose="020B0604020202020204" pitchFamily="34" charset="0"/>
              <a:buChar char="•"/>
            </a:pPr>
            <a:endParaRPr lang="en-GB" sz="2000" dirty="0" smtClean="0"/>
          </a:p>
        </p:txBody>
      </p:sp>
    </p:spTree>
    <p:extLst>
      <p:ext uri="{BB962C8B-B14F-4D97-AF65-F5344CB8AC3E}">
        <p14:creationId xmlns:p14="http://schemas.microsoft.com/office/powerpoint/2010/main" val="36310422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50882" y="194869"/>
            <a:ext cx="11488192" cy="634434"/>
          </a:xfrm>
        </p:spPr>
        <p:txBody>
          <a:bodyPr>
            <a:normAutofit/>
          </a:bodyPr>
          <a:lstStyle/>
          <a:p>
            <a:r>
              <a:rPr lang="en-US" dirty="0" smtClean="0"/>
              <a:t>Contribution pays</a:t>
            </a:r>
          </a:p>
          <a:p>
            <a:endParaRPr lang="en-US" dirty="0"/>
          </a:p>
        </p:txBody>
      </p:sp>
      <p:cxnSp>
        <p:nvCxnSpPr>
          <p:cNvPr id="7" name="Straight Connector 6"/>
          <p:cNvCxnSpPr/>
          <p:nvPr/>
        </p:nvCxnSpPr>
        <p:spPr>
          <a:xfrm>
            <a:off x="364218" y="764660"/>
            <a:ext cx="9144000"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21201" y="6118411"/>
            <a:ext cx="2437399" cy="489656"/>
          </a:xfrm>
          <a:prstGeom prst="rect">
            <a:avLst/>
          </a:prstGeom>
        </p:spPr>
      </p:pic>
      <p:pic>
        <p:nvPicPr>
          <p:cNvPr id="9" name="Picture 8" descr="C:\Users\stomasina\AppData\Local\Microsoft\Windows\Temporary Internet Files\Content.Outlook\IX13HL5J\UNEP MAP colors (0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2" name="TextBox 1"/>
          <p:cNvSpPr txBox="1"/>
          <p:nvPr/>
        </p:nvSpPr>
        <p:spPr>
          <a:xfrm>
            <a:off x="244723" y="947765"/>
            <a:ext cx="11474856" cy="3062377"/>
          </a:xfrm>
          <a:prstGeom prst="rect">
            <a:avLst/>
          </a:prstGeom>
          <a:noFill/>
        </p:spPr>
        <p:txBody>
          <a:bodyPr wrap="square" rtlCol="0">
            <a:spAutoFit/>
          </a:bodyPr>
          <a:lstStyle/>
          <a:p>
            <a:r>
              <a:rPr lang="fr-FR" sz="2800" dirty="0">
                <a:solidFill>
                  <a:srgbClr val="002060"/>
                </a:solidFill>
              </a:rPr>
              <a:t>Pour </a:t>
            </a:r>
            <a:r>
              <a:rPr lang="fr-FR" sz="2800" dirty="0" smtClean="0">
                <a:solidFill>
                  <a:srgbClr val="002060"/>
                </a:solidFill>
              </a:rPr>
              <a:t>appuyer et communiquer </a:t>
            </a:r>
            <a:r>
              <a:rPr lang="fr-FR" sz="2800" dirty="0">
                <a:solidFill>
                  <a:srgbClr val="002060"/>
                </a:solidFill>
              </a:rPr>
              <a:t>les messages clés, les pays sont invités à utiliser des tableaux de données ou des tracés de données et à donner une vue d'ensemble des lacunes identifiées.</a:t>
            </a:r>
            <a:endParaRPr lang="en-US" sz="2800" dirty="0">
              <a:solidFill>
                <a:srgbClr val="002060"/>
              </a:solidFill>
            </a:endParaRPr>
          </a:p>
          <a:p>
            <a:endParaRPr lang="en-US" sz="2800" dirty="0" smtClean="0"/>
          </a:p>
          <a:p>
            <a:endParaRPr lang="en-US" sz="2800" dirty="0"/>
          </a:p>
          <a:p>
            <a:pPr>
              <a:spcAft>
                <a:spcPts val="600"/>
              </a:spcAft>
            </a:pPr>
            <a:endParaRPr lang="en-GB" sz="2800" dirty="0" smtClean="0"/>
          </a:p>
          <a:p>
            <a:pPr marL="285750" lvl="0" indent="-285750">
              <a:spcAft>
                <a:spcPts val="600"/>
              </a:spcAft>
              <a:buFont typeface="Arial" panose="020B0604020202020204" pitchFamily="34" charset="0"/>
              <a:buChar char="•"/>
            </a:pPr>
            <a:endParaRPr lang="en-GB" sz="2000" dirty="0" smtClean="0"/>
          </a:p>
        </p:txBody>
      </p:sp>
    </p:spTree>
    <p:extLst>
      <p:ext uri="{BB962C8B-B14F-4D97-AF65-F5344CB8AC3E}">
        <p14:creationId xmlns:p14="http://schemas.microsoft.com/office/powerpoint/2010/main" val="3780965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50882" y="194869"/>
            <a:ext cx="11488192" cy="634434"/>
          </a:xfrm>
        </p:spPr>
        <p:txBody>
          <a:bodyPr>
            <a:normAutofit/>
          </a:bodyPr>
          <a:lstStyle/>
          <a:p>
            <a:r>
              <a:rPr lang="fr-BE" dirty="0" smtClean="0"/>
              <a:t>Contribution Pays</a:t>
            </a:r>
          </a:p>
          <a:p>
            <a:endParaRPr lang="en-US" dirty="0"/>
          </a:p>
        </p:txBody>
      </p:sp>
      <p:cxnSp>
        <p:nvCxnSpPr>
          <p:cNvPr id="7" name="Straight Connector 6"/>
          <p:cNvCxnSpPr/>
          <p:nvPr/>
        </p:nvCxnSpPr>
        <p:spPr>
          <a:xfrm>
            <a:off x="364218" y="764660"/>
            <a:ext cx="10360226"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21201" y="6118411"/>
            <a:ext cx="2437399" cy="489656"/>
          </a:xfrm>
          <a:prstGeom prst="rect">
            <a:avLst/>
          </a:prstGeom>
        </p:spPr>
      </p:pic>
      <p:pic>
        <p:nvPicPr>
          <p:cNvPr id="9" name="Picture 8" descr="C:\Users\stomasina\AppData\Local\Microsoft\Windows\Temporary Internet Files\Content.Outlook\IX13HL5J\UNEP MAP colors (0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2" name="TextBox 1"/>
          <p:cNvSpPr txBox="1"/>
          <p:nvPr/>
        </p:nvSpPr>
        <p:spPr>
          <a:xfrm>
            <a:off x="244723" y="947765"/>
            <a:ext cx="11856966" cy="5647700"/>
          </a:xfrm>
          <a:prstGeom prst="rect">
            <a:avLst/>
          </a:prstGeom>
          <a:noFill/>
        </p:spPr>
        <p:txBody>
          <a:bodyPr wrap="square" rtlCol="0">
            <a:spAutoFit/>
          </a:bodyPr>
          <a:lstStyle/>
          <a:p>
            <a:r>
              <a:rPr lang="fr-FR" sz="2800" b="1" dirty="0"/>
              <a:t>3-Process et </a:t>
            </a:r>
            <a:r>
              <a:rPr lang="fr-FR" sz="2800" b="1" dirty="0" smtClean="0"/>
              <a:t>progrès</a:t>
            </a:r>
          </a:p>
          <a:p>
            <a:pPr marL="457200" indent="-457200">
              <a:buFont typeface="Wingdings" panose="05000000000000000000" pitchFamily="2" charset="2"/>
              <a:buChar char="§"/>
            </a:pPr>
            <a:r>
              <a:rPr lang="fr-FR" sz="2800" dirty="0" smtClean="0"/>
              <a:t>Collecte </a:t>
            </a:r>
            <a:r>
              <a:rPr lang="fr-FR" sz="2800" dirty="0"/>
              <a:t>de données: les pays sont invités à fournir des informations sur l'état d'avancement de la collecte de données, les difficultés rencontrées pour la collecte de données (disponibilité, accessibilité, coopération institutionnelle, etc.). </a:t>
            </a:r>
            <a:endParaRPr lang="fr-FR" sz="2800" dirty="0" smtClean="0"/>
          </a:p>
          <a:p>
            <a:pPr marL="457200" indent="-457200">
              <a:buFont typeface="Wingdings" panose="05000000000000000000" pitchFamily="2" charset="2"/>
              <a:buChar char="§"/>
            </a:pPr>
            <a:r>
              <a:rPr lang="fr-FR" sz="2800" dirty="0" smtClean="0"/>
              <a:t>Comment</a:t>
            </a:r>
            <a:r>
              <a:rPr lang="fr-FR" sz="2800" dirty="0"/>
              <a:t>, à votre avis, pourrait-on améliorer la situation à </a:t>
            </a:r>
            <a:r>
              <a:rPr lang="fr-FR" sz="2800" dirty="0" smtClean="0"/>
              <a:t>l'avenir? </a:t>
            </a:r>
            <a:r>
              <a:rPr lang="fr-FR" sz="2800" dirty="0"/>
              <a:t>Laquelle des améliorations est la plus facile à activer, où devrions-nous investir pour déclencher le changement positif</a:t>
            </a:r>
            <a:r>
              <a:rPr lang="fr-FR" sz="2800" dirty="0" smtClean="0"/>
              <a:t>?</a:t>
            </a:r>
          </a:p>
          <a:p>
            <a:pPr marL="457200" indent="-457200">
              <a:buFont typeface="Wingdings" panose="05000000000000000000" pitchFamily="2" charset="2"/>
              <a:buChar char="§"/>
            </a:pPr>
            <a:r>
              <a:rPr lang="fr-FR" sz="2800" dirty="0" smtClean="0"/>
              <a:t>Donner </a:t>
            </a:r>
            <a:r>
              <a:rPr lang="fr-FR" sz="2800" dirty="0"/>
              <a:t>un </a:t>
            </a:r>
            <a:r>
              <a:rPr lang="fr-FR" sz="2800" dirty="0" smtClean="0"/>
              <a:t>aperçu sur les lacunes en données identifiées.</a:t>
            </a:r>
            <a:endParaRPr lang="fr-FR" sz="2800" dirty="0"/>
          </a:p>
          <a:p>
            <a:pPr marL="457200" indent="-457200">
              <a:buFont typeface="Wingdings" panose="05000000000000000000" pitchFamily="2" charset="2"/>
              <a:buChar char="§"/>
            </a:pPr>
            <a:r>
              <a:rPr lang="fr-FR" sz="2800" dirty="0" smtClean="0"/>
              <a:t>Fiche </a:t>
            </a:r>
            <a:r>
              <a:rPr lang="fr-FR" sz="2800" dirty="0"/>
              <a:t>d'évaluation des indicateurs: quel est l'état actuel par indicateur</a:t>
            </a:r>
            <a:r>
              <a:rPr lang="fr-FR" sz="2800" dirty="0" smtClean="0"/>
              <a:t>?</a:t>
            </a:r>
          </a:p>
          <a:p>
            <a:pPr marL="457200" indent="-457200">
              <a:buFont typeface="Wingdings" panose="05000000000000000000" pitchFamily="2" charset="2"/>
              <a:buChar char="§"/>
            </a:pPr>
            <a:r>
              <a:rPr lang="fr-FR" sz="2800" dirty="0" smtClean="0"/>
              <a:t>Quels sont les processus  </a:t>
            </a:r>
            <a:r>
              <a:rPr lang="fr-FR" sz="2800" dirty="0"/>
              <a:t>mis en place pour assurer une évaluation régulière?</a:t>
            </a:r>
          </a:p>
          <a:p>
            <a:pPr>
              <a:spcAft>
                <a:spcPts val="600"/>
              </a:spcAft>
            </a:pPr>
            <a:endParaRPr lang="en-GB" sz="2800" dirty="0" smtClean="0">
              <a:solidFill>
                <a:srgbClr val="002060"/>
              </a:solidFill>
            </a:endParaRPr>
          </a:p>
          <a:p>
            <a:pPr marL="285750" lvl="0" indent="-285750">
              <a:spcAft>
                <a:spcPts val="600"/>
              </a:spcAft>
              <a:buFont typeface="Arial" panose="020B0604020202020204" pitchFamily="34" charset="0"/>
              <a:buChar char="•"/>
            </a:pPr>
            <a:endParaRPr lang="en-GB" sz="2000" dirty="0" smtClean="0"/>
          </a:p>
        </p:txBody>
      </p:sp>
    </p:spTree>
    <p:extLst>
      <p:ext uri="{BB962C8B-B14F-4D97-AF65-F5344CB8AC3E}">
        <p14:creationId xmlns:p14="http://schemas.microsoft.com/office/powerpoint/2010/main" val="3734944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64218" y="130226"/>
            <a:ext cx="11488192" cy="634434"/>
          </a:xfrm>
        </p:spPr>
        <p:txBody>
          <a:bodyPr>
            <a:normAutofit/>
          </a:bodyPr>
          <a:lstStyle/>
          <a:p>
            <a:r>
              <a:rPr lang="fr-BE" dirty="0" smtClean="0"/>
              <a:t>Analyse thématique (exemple-déchets)</a:t>
            </a:r>
          </a:p>
          <a:p>
            <a:endParaRPr lang="en-US" dirty="0"/>
          </a:p>
        </p:txBody>
      </p:sp>
      <p:cxnSp>
        <p:nvCxnSpPr>
          <p:cNvPr id="7" name="Straight Connector 6"/>
          <p:cNvCxnSpPr/>
          <p:nvPr/>
        </p:nvCxnSpPr>
        <p:spPr>
          <a:xfrm>
            <a:off x="364218" y="764660"/>
            <a:ext cx="9144000"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21201" y="6118411"/>
            <a:ext cx="2437399" cy="489656"/>
          </a:xfrm>
          <a:prstGeom prst="rect">
            <a:avLst/>
          </a:prstGeom>
        </p:spPr>
      </p:pic>
      <p:pic>
        <p:nvPicPr>
          <p:cNvPr id="9" name="Picture 8" descr="C:\Users\stomasina\AppData\Local\Microsoft\Windows\Temporary Internet Files\Content.Outlook\IX13HL5J\UNEP MAP colors (0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2" name="TextBox 1"/>
          <p:cNvSpPr txBox="1"/>
          <p:nvPr/>
        </p:nvSpPr>
        <p:spPr>
          <a:xfrm>
            <a:off x="244723" y="947765"/>
            <a:ext cx="11474856" cy="5647700"/>
          </a:xfrm>
          <a:prstGeom prst="rect">
            <a:avLst/>
          </a:prstGeom>
          <a:noFill/>
        </p:spPr>
        <p:txBody>
          <a:bodyPr wrap="square" rtlCol="0">
            <a:spAutoFit/>
          </a:bodyPr>
          <a:lstStyle/>
          <a:p>
            <a:r>
              <a:rPr lang="fr-FR" sz="2800" i="1" dirty="0"/>
              <a:t>Les municipalités sont responsables de la gestion, de la collecte, du transport et de l'élimination des déchets, mais en raison d'un budget insuffisant et de la faible priorité accordée </a:t>
            </a:r>
            <a:r>
              <a:rPr lang="fr-FR" sz="2800" i="1" dirty="0" smtClean="0"/>
              <a:t>sur </a:t>
            </a:r>
            <a:r>
              <a:rPr lang="fr-FR" sz="2800" i="1" dirty="0"/>
              <a:t>l'agenda politique, la gestion des déchets n'est que partiellement abordée. Les décideurs ignorent les solutions durables, efficaces et à coûts plus élevés en faveur </a:t>
            </a:r>
            <a:r>
              <a:rPr lang="fr-FR" sz="2800" i="1" dirty="0" smtClean="0"/>
              <a:t>de décharges ayant </a:t>
            </a:r>
            <a:r>
              <a:rPr lang="fr-FR" sz="2800" i="1" dirty="0"/>
              <a:t>des impacts négatifs sur les ressources en eau rares. Les pratiques actuelles de gestion des déchets ne permettent pas de gérer différents flux de déchets provenant d’une population croissante.</a:t>
            </a:r>
            <a:br>
              <a:rPr lang="fr-FR" sz="2800" i="1" dirty="0"/>
            </a:br>
            <a:r>
              <a:rPr lang="fr-FR" sz="2800" i="1" dirty="0"/>
              <a:t>La seule tendance positive enregistrée ces dernières années est la hausse du taux de recyclage (principalement du plastique et du papier) due aux investissements privés.</a:t>
            </a:r>
            <a:endParaRPr lang="en-US" sz="2800" i="1" dirty="0"/>
          </a:p>
          <a:p>
            <a:pPr>
              <a:spcAft>
                <a:spcPts val="600"/>
              </a:spcAft>
            </a:pPr>
            <a:endParaRPr lang="en-GB" sz="2800" dirty="0" smtClean="0"/>
          </a:p>
          <a:p>
            <a:pPr marL="285750" lvl="0" indent="-285750">
              <a:spcAft>
                <a:spcPts val="600"/>
              </a:spcAft>
              <a:buFont typeface="Arial" panose="020B0604020202020204" pitchFamily="34" charset="0"/>
              <a:buChar char="•"/>
            </a:pPr>
            <a:endParaRPr lang="en-GB" sz="2000" dirty="0" smtClean="0"/>
          </a:p>
        </p:txBody>
      </p:sp>
    </p:spTree>
    <p:extLst>
      <p:ext uri="{BB962C8B-B14F-4D97-AF65-F5344CB8AC3E}">
        <p14:creationId xmlns:p14="http://schemas.microsoft.com/office/powerpoint/2010/main" val="30547506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50882" y="194869"/>
            <a:ext cx="11488192" cy="634434"/>
          </a:xfrm>
        </p:spPr>
        <p:txBody>
          <a:bodyPr>
            <a:normAutofit/>
          </a:bodyPr>
          <a:lstStyle/>
          <a:p>
            <a:r>
              <a:rPr lang="fr-BE" dirty="0" smtClean="0"/>
              <a:t>Gestion des déchets </a:t>
            </a:r>
            <a:r>
              <a:rPr lang="en-US" dirty="0" smtClean="0"/>
              <a:t>(</a:t>
            </a:r>
            <a:r>
              <a:rPr lang="fr-BE" dirty="0" smtClean="0"/>
              <a:t>exemples message clés</a:t>
            </a:r>
            <a:r>
              <a:rPr lang="en-US" dirty="0" smtClean="0"/>
              <a:t>)</a:t>
            </a:r>
          </a:p>
          <a:p>
            <a:endParaRPr lang="en-US" dirty="0"/>
          </a:p>
        </p:txBody>
      </p:sp>
      <p:cxnSp>
        <p:nvCxnSpPr>
          <p:cNvPr id="7" name="Straight Connector 6"/>
          <p:cNvCxnSpPr/>
          <p:nvPr/>
        </p:nvCxnSpPr>
        <p:spPr>
          <a:xfrm>
            <a:off x="364218" y="764660"/>
            <a:ext cx="11500404"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21201" y="6118411"/>
            <a:ext cx="2437399" cy="489656"/>
          </a:xfrm>
          <a:prstGeom prst="rect">
            <a:avLst/>
          </a:prstGeom>
        </p:spPr>
      </p:pic>
      <p:pic>
        <p:nvPicPr>
          <p:cNvPr id="9" name="Picture 8" descr="C:\Users\stomasina\AppData\Local\Microsoft\Windows\Temporary Internet Files\Content.Outlook\IX13HL5J\UNEP MAP colors (0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2" name="TextBox 1"/>
          <p:cNvSpPr txBox="1"/>
          <p:nvPr/>
        </p:nvSpPr>
        <p:spPr>
          <a:xfrm>
            <a:off x="244723" y="947765"/>
            <a:ext cx="11474856" cy="5801588"/>
          </a:xfrm>
          <a:prstGeom prst="rect">
            <a:avLst/>
          </a:prstGeom>
          <a:noFill/>
        </p:spPr>
        <p:txBody>
          <a:bodyPr wrap="square" rtlCol="0">
            <a:spAutoFit/>
          </a:bodyPr>
          <a:lstStyle/>
          <a:p>
            <a:pPr marL="457200" indent="-457200">
              <a:spcAft>
                <a:spcPts val="600"/>
              </a:spcAft>
              <a:buFont typeface="Arial" panose="020B0604020202020204" pitchFamily="34" charset="0"/>
              <a:buChar char="•"/>
            </a:pPr>
            <a:r>
              <a:rPr lang="fr-FR" sz="2800" i="1" dirty="0"/>
              <a:t>Les taux de production de déchets continuent d'augmenter (de 60 millions de tonnes en 2003 à 80 millions de tonnes en 2018), et les décharges restent la seule pratique d'élimination courante, constituant ainsi une source de contamination des eaux souterraines et une perte importante de matières premières de </a:t>
            </a:r>
            <a:r>
              <a:rPr lang="fr-FR" sz="2800" i="1" dirty="0" smtClean="0"/>
              <a:t>valeur.</a:t>
            </a:r>
          </a:p>
          <a:p>
            <a:pPr marL="457200" indent="-457200">
              <a:spcAft>
                <a:spcPts val="600"/>
              </a:spcAft>
              <a:buFont typeface="Arial" panose="020B0604020202020204" pitchFamily="34" charset="0"/>
              <a:buChar char="•"/>
            </a:pPr>
            <a:r>
              <a:rPr lang="fr-FR" sz="2800" i="1" dirty="0" smtClean="0"/>
              <a:t>Ces </a:t>
            </a:r>
            <a:r>
              <a:rPr lang="fr-FR" sz="2800" i="1" dirty="0"/>
              <a:t>dernières années, et en raison de la situation politique (afflux de réfugiés), la prolifération des déchets a eu des conséquences plus importantes pour la santé et l'environnement, telles que la pollution des sols et des eaux souterraines</a:t>
            </a:r>
            <a:r>
              <a:rPr lang="fr-FR" sz="2800" i="1" dirty="0" smtClean="0"/>
              <a:t>.</a:t>
            </a:r>
          </a:p>
          <a:p>
            <a:pPr marL="457200" indent="-457200">
              <a:spcAft>
                <a:spcPts val="600"/>
              </a:spcAft>
              <a:buFont typeface="Arial" panose="020B0604020202020204" pitchFamily="34" charset="0"/>
              <a:buChar char="•"/>
            </a:pPr>
            <a:r>
              <a:rPr lang="fr-FR" sz="2800" i="1" dirty="0" smtClean="0"/>
              <a:t>Des </a:t>
            </a:r>
            <a:r>
              <a:rPr lang="fr-FR" sz="2800" i="1" dirty="0"/>
              <a:t>progrès significatifs ont été accomplis dans l’augmentation des taux de recyclage. Le pourcentage de déchets municipaux recyclés et compostés est passé de 3% en 2014 à 10% en 2018.</a:t>
            </a:r>
            <a:endParaRPr lang="en-GB" sz="2800" i="1" dirty="0" smtClean="0"/>
          </a:p>
          <a:p>
            <a:pPr marL="285750" lvl="0" indent="-285750">
              <a:spcAft>
                <a:spcPts val="600"/>
              </a:spcAft>
              <a:buFont typeface="Arial" panose="020B0604020202020204" pitchFamily="34" charset="0"/>
              <a:buChar char="•"/>
            </a:pPr>
            <a:endParaRPr lang="en-GB" sz="2000" dirty="0" smtClean="0"/>
          </a:p>
        </p:txBody>
      </p:sp>
    </p:spTree>
    <p:extLst>
      <p:ext uri="{BB962C8B-B14F-4D97-AF65-F5344CB8AC3E}">
        <p14:creationId xmlns:p14="http://schemas.microsoft.com/office/powerpoint/2010/main" val="33107030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299458" y="250594"/>
            <a:ext cx="11488192" cy="634434"/>
          </a:xfrm>
        </p:spPr>
        <p:txBody>
          <a:bodyPr>
            <a:normAutofit/>
          </a:bodyPr>
          <a:lstStyle/>
          <a:p>
            <a:r>
              <a:rPr lang="fr-BE" dirty="0" smtClean="0"/>
              <a:t>Eaux usées Exemple</a:t>
            </a:r>
          </a:p>
          <a:p>
            <a:endParaRPr lang="en-US" dirty="0"/>
          </a:p>
        </p:txBody>
      </p:sp>
      <p:cxnSp>
        <p:nvCxnSpPr>
          <p:cNvPr id="7" name="Straight Connector 6"/>
          <p:cNvCxnSpPr/>
          <p:nvPr/>
        </p:nvCxnSpPr>
        <p:spPr>
          <a:xfrm>
            <a:off x="364218" y="764660"/>
            <a:ext cx="11527743"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21201" y="6118411"/>
            <a:ext cx="2437399" cy="489656"/>
          </a:xfrm>
          <a:prstGeom prst="rect">
            <a:avLst/>
          </a:prstGeom>
        </p:spPr>
      </p:pic>
      <p:pic>
        <p:nvPicPr>
          <p:cNvPr id="9" name="Picture 8" descr="C:\Users\stomasina\AppData\Local\Microsoft\Windows\Temporary Internet Files\Content.Outlook\IX13HL5J\UNEP MAP colors (0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5" name="Rechteck 4"/>
          <p:cNvSpPr/>
          <p:nvPr/>
        </p:nvSpPr>
        <p:spPr>
          <a:xfrm>
            <a:off x="270933" y="885028"/>
            <a:ext cx="9724944" cy="3385542"/>
          </a:xfrm>
          <a:prstGeom prst="rect">
            <a:avLst/>
          </a:prstGeom>
        </p:spPr>
        <p:txBody>
          <a:bodyPr wrap="square">
            <a:spAutoFit/>
          </a:bodyPr>
          <a:lstStyle/>
          <a:p>
            <a:r>
              <a:rPr lang="fr-FR" sz="2800" dirty="0"/>
              <a:t>Afin de remédier à la pénurie d'eau et à la demande croissante en eau douce, un plan national de réutilisation des eaux usées a été adopté, qui fixe l'objectif de 60% à l'horizon 2030. Actuellement, la réutilisation des eaux traitées atteint 15% et est utilisée pour </a:t>
            </a:r>
            <a:r>
              <a:rPr lang="fr-FR" sz="2800" dirty="0" smtClean="0"/>
              <a:t>l'arrosage des espaces </a:t>
            </a:r>
            <a:r>
              <a:rPr lang="fr-FR" sz="2800" dirty="0"/>
              <a:t>verts.</a:t>
            </a:r>
            <a:endParaRPr lang="en-US" sz="2800" dirty="0" smtClean="0">
              <a:solidFill>
                <a:srgbClr val="002060"/>
              </a:solidFill>
            </a:endParaRPr>
          </a:p>
          <a:p>
            <a:endParaRPr lang="en-US" sz="2800" dirty="0">
              <a:solidFill>
                <a:srgbClr val="002060"/>
              </a:solidFill>
            </a:endParaRPr>
          </a:p>
          <a:p>
            <a:r>
              <a:rPr lang="en-US" sz="2800" dirty="0" smtClean="0">
                <a:solidFill>
                  <a:srgbClr val="002060"/>
                </a:solidFill>
              </a:rPr>
              <a:t>Source: </a:t>
            </a:r>
            <a:r>
              <a:rPr lang="en-US" sz="2800" dirty="0" err="1" smtClean="0">
                <a:solidFill>
                  <a:srgbClr val="002060"/>
                </a:solidFill>
              </a:rPr>
              <a:t>Maroc</a:t>
            </a:r>
            <a:r>
              <a:rPr lang="en-US" sz="2800" dirty="0" smtClean="0">
                <a:solidFill>
                  <a:srgbClr val="002060"/>
                </a:solidFill>
              </a:rPr>
              <a:t>-SEIS baseline report</a:t>
            </a:r>
            <a:endParaRPr lang="en-US" sz="2800" dirty="0">
              <a:solidFill>
                <a:srgbClr val="002060"/>
              </a:solidFill>
            </a:endParaRPr>
          </a:p>
          <a:p>
            <a:endParaRPr lang="de-AT" dirty="0"/>
          </a:p>
        </p:txBody>
      </p:sp>
      <p:sp>
        <p:nvSpPr>
          <p:cNvPr id="2" name="Textfeld 1"/>
          <p:cNvSpPr txBox="1"/>
          <p:nvPr/>
        </p:nvSpPr>
        <p:spPr>
          <a:xfrm>
            <a:off x="6841067" y="3228622"/>
            <a:ext cx="4817533" cy="369332"/>
          </a:xfrm>
          <a:prstGeom prst="rect">
            <a:avLst/>
          </a:prstGeom>
          <a:noFill/>
        </p:spPr>
        <p:txBody>
          <a:bodyPr wrap="square" rtlCol="0">
            <a:spAutoFit/>
          </a:bodyPr>
          <a:lstStyle/>
          <a:p>
            <a:endParaRPr lang="de-AT" dirty="0"/>
          </a:p>
        </p:txBody>
      </p:sp>
      <p:pic>
        <p:nvPicPr>
          <p:cNvPr id="1025" name="Picture 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89636" y="2519538"/>
            <a:ext cx="5902325" cy="3976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feld 11"/>
          <p:cNvSpPr txBox="1"/>
          <p:nvPr/>
        </p:nvSpPr>
        <p:spPr>
          <a:xfrm>
            <a:off x="6671733" y="6496225"/>
            <a:ext cx="3860800" cy="369332"/>
          </a:xfrm>
          <a:prstGeom prst="rect">
            <a:avLst/>
          </a:prstGeom>
          <a:noFill/>
        </p:spPr>
        <p:txBody>
          <a:bodyPr wrap="square" rtlCol="0">
            <a:spAutoFit/>
          </a:bodyPr>
          <a:lstStyle/>
          <a:p>
            <a:r>
              <a:rPr lang="en-US" dirty="0" smtClean="0"/>
              <a:t>Source: Morocco-SEIS baseline report</a:t>
            </a:r>
            <a:endParaRPr lang="en-US" dirty="0"/>
          </a:p>
        </p:txBody>
      </p:sp>
    </p:spTree>
    <p:extLst>
      <p:ext uri="{BB962C8B-B14F-4D97-AF65-F5344CB8AC3E}">
        <p14:creationId xmlns:p14="http://schemas.microsoft.com/office/powerpoint/2010/main" val="33107030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350882" y="194869"/>
            <a:ext cx="11488192" cy="634434"/>
          </a:xfrm>
        </p:spPr>
        <p:txBody>
          <a:bodyPr>
            <a:normAutofit/>
          </a:bodyPr>
          <a:lstStyle/>
          <a:p>
            <a:r>
              <a:rPr lang="fr-BE" dirty="0" smtClean="0"/>
              <a:t>Émissions industrielles (exemples)</a:t>
            </a:r>
          </a:p>
          <a:p>
            <a:endParaRPr lang="en-US" dirty="0"/>
          </a:p>
        </p:txBody>
      </p:sp>
      <p:cxnSp>
        <p:nvCxnSpPr>
          <p:cNvPr id="7" name="Straight Connector 6"/>
          <p:cNvCxnSpPr/>
          <p:nvPr/>
        </p:nvCxnSpPr>
        <p:spPr>
          <a:xfrm>
            <a:off x="364218" y="764660"/>
            <a:ext cx="9144000" cy="0"/>
          </a:xfrm>
          <a:prstGeom prst="line">
            <a:avLst/>
          </a:prstGeom>
          <a:ln w="76200">
            <a:solidFill>
              <a:srgbClr val="6FBFBD"/>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21201" y="6118411"/>
            <a:ext cx="2437399" cy="489656"/>
          </a:xfrm>
          <a:prstGeom prst="rect">
            <a:avLst/>
          </a:prstGeom>
        </p:spPr>
      </p:pic>
      <p:pic>
        <p:nvPicPr>
          <p:cNvPr id="9" name="Picture 8" descr="C:\Users\stomasina\AppData\Local\Microsoft\Windows\Temporary Internet Files\Content.Outlook\IX13HL5J\UNEP MAP colors (002).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69542" y="6079171"/>
            <a:ext cx="1326515" cy="608330"/>
          </a:xfrm>
          <a:prstGeom prst="rect">
            <a:avLst/>
          </a:prstGeom>
          <a:noFill/>
          <a:ln>
            <a:noFill/>
          </a:ln>
        </p:spPr>
      </p:pic>
      <p:sp>
        <p:nvSpPr>
          <p:cNvPr id="2" name="TextBox 1"/>
          <p:cNvSpPr txBox="1"/>
          <p:nvPr/>
        </p:nvSpPr>
        <p:spPr>
          <a:xfrm>
            <a:off x="244723" y="947765"/>
            <a:ext cx="11474856" cy="2677656"/>
          </a:xfrm>
          <a:prstGeom prst="rect">
            <a:avLst/>
          </a:prstGeom>
          <a:noFill/>
        </p:spPr>
        <p:txBody>
          <a:bodyPr wrap="square" rtlCol="0">
            <a:spAutoFit/>
          </a:bodyPr>
          <a:lstStyle/>
          <a:p>
            <a:r>
              <a:rPr lang="fr-FR" sz="2800" dirty="0"/>
              <a:t>Les émissions de substances nutritives et de substances appauvrissant en oxygène (DBO5, Total N, Total P, TSS) dans les pays du Sud de la PEV ont augmenté de 2003 à 2008 en raison des nutriments provenant de l'élevage d'animaux; TSS provenant de la fabrication des textiles et du papier, et DBO5 des emballages de produits alimentaires (source: base de données PNUE / PAM MEDPOL NBB 2003 et 2008)</a:t>
            </a: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82151" y="3194534"/>
            <a:ext cx="5681663" cy="3535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561833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ver">
  <a:themeElements>
    <a:clrScheme name="Personnalisée 1">
      <a:dk1>
        <a:srgbClr val="113A6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penSans">
      <a:majorFont>
        <a:latin typeface="Open Sans Semibold"/>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Presentation1" id="{E4F9F298-BAF6-4F20-8DB2-279772030BF7}" vid="{6AAC387B-F0FD-4CD9-BB70-7EC88EF8F0D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706</Words>
  <Application>Microsoft Office PowerPoint</Application>
  <PresentationFormat>Benutzerdefiniert</PresentationFormat>
  <Paragraphs>64</Paragraphs>
  <Slides>10</Slides>
  <Notes>2</Notes>
  <HiddenSlides>0</HiddenSlides>
  <MMClips>0</MMClips>
  <ScaleCrop>false</ScaleCrop>
  <HeadingPairs>
    <vt:vector size="4" baseType="variant">
      <vt:variant>
        <vt:lpstr>Design</vt:lpstr>
      </vt:variant>
      <vt:variant>
        <vt:i4>2</vt:i4>
      </vt:variant>
      <vt:variant>
        <vt:lpstr>Folientitel</vt:lpstr>
      </vt:variant>
      <vt:variant>
        <vt:i4>10</vt:i4>
      </vt:variant>
    </vt:vector>
  </HeadingPairs>
  <TitlesOfParts>
    <vt:vector size="12" baseType="lpstr">
      <vt:lpstr>Office Theme</vt:lpstr>
      <vt:lpstr>Cover</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European Environment Agency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Cécile</dc:creator>
  <cp:lastModifiedBy>Nait Sabah</cp:lastModifiedBy>
  <cp:revision>265</cp:revision>
  <cp:lastPrinted>2019-04-11T07:05:58Z</cp:lastPrinted>
  <dcterms:created xsi:type="dcterms:W3CDTF">2016-02-08T13:23:32Z</dcterms:created>
  <dcterms:modified xsi:type="dcterms:W3CDTF">2019-09-14T09:24:48Z</dcterms:modified>
</cp:coreProperties>
</file>