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13"/>
  </p:notesMasterIdLst>
  <p:handoutMasterIdLst>
    <p:handoutMasterId r:id="rId14"/>
  </p:handoutMasterIdLst>
  <p:sldIdLst>
    <p:sldId id="268" r:id="rId3"/>
    <p:sldId id="363" r:id="rId4"/>
    <p:sldId id="366" r:id="rId5"/>
    <p:sldId id="367" r:id="rId6"/>
    <p:sldId id="370" r:id="rId7"/>
    <p:sldId id="368" r:id="rId8"/>
    <p:sldId id="364" r:id="rId9"/>
    <p:sldId id="365" r:id="rId10"/>
    <p:sldId id="369" r:id="rId11"/>
    <p:sldId id="331" r:id="rId12"/>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7D78"/>
    <a:srgbClr val="AC8B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8417" autoAdjust="0"/>
  </p:normalViewPr>
  <p:slideViewPr>
    <p:cSldViewPr snapToGrid="0">
      <p:cViewPr>
        <p:scale>
          <a:sx n="84" d="100"/>
          <a:sy n="84" d="100"/>
        </p:scale>
        <p:origin x="-1536" y="-75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14784"/>
    </p:cViewPr>
  </p:sorterViewPr>
  <p:notesViewPr>
    <p:cSldViewPr snapToGrid="0">
      <p:cViewPr varScale="1">
        <p:scale>
          <a:sx n="55" d="100"/>
          <a:sy n="55" d="100"/>
        </p:scale>
        <p:origin x="310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5029"/>
          </a:xfrm>
          <a:prstGeom prst="rect">
            <a:avLst/>
          </a:prstGeom>
        </p:spPr>
        <p:txBody>
          <a:bodyPr vert="horz" lIns="90762" tIns="45381" rIns="90762" bIns="45381" rtlCol="0"/>
          <a:lstStyle>
            <a:lvl1pPr algn="l">
              <a:defRPr sz="1200"/>
            </a:lvl1pPr>
          </a:lstStyle>
          <a:p>
            <a:endParaRPr lang="en-GB"/>
          </a:p>
        </p:txBody>
      </p:sp>
      <p:sp>
        <p:nvSpPr>
          <p:cNvPr id="3" name="Date Placeholder 2"/>
          <p:cNvSpPr>
            <a:spLocks noGrp="1"/>
          </p:cNvSpPr>
          <p:nvPr>
            <p:ph type="dt" sz="quarter" idx="1"/>
          </p:nvPr>
        </p:nvSpPr>
        <p:spPr>
          <a:xfrm>
            <a:off x="3815374" y="1"/>
            <a:ext cx="2918831" cy="495029"/>
          </a:xfrm>
          <a:prstGeom prst="rect">
            <a:avLst/>
          </a:prstGeom>
        </p:spPr>
        <p:txBody>
          <a:bodyPr vert="horz" lIns="90762" tIns="45381" rIns="90762" bIns="45381" rtlCol="0"/>
          <a:lstStyle>
            <a:lvl1pPr algn="r">
              <a:defRPr sz="1200"/>
            </a:lvl1pPr>
          </a:lstStyle>
          <a:p>
            <a:fld id="{263FDCB7-04A6-406D-A1F0-02C4A1A1F2DA}" type="datetimeFigureOut">
              <a:rPr lang="en-GB" smtClean="0"/>
              <a:t>12/09/2019</a:t>
            </a:fld>
            <a:endParaRPr lang="en-GB"/>
          </a:p>
        </p:txBody>
      </p:sp>
      <p:sp>
        <p:nvSpPr>
          <p:cNvPr id="4" name="Footer Placeholder 3"/>
          <p:cNvSpPr>
            <a:spLocks noGrp="1"/>
          </p:cNvSpPr>
          <p:nvPr>
            <p:ph type="ftr" sz="quarter" idx="2"/>
          </p:nvPr>
        </p:nvSpPr>
        <p:spPr>
          <a:xfrm>
            <a:off x="0" y="9371287"/>
            <a:ext cx="2918831" cy="495028"/>
          </a:xfrm>
          <a:prstGeom prst="rect">
            <a:avLst/>
          </a:prstGeom>
        </p:spPr>
        <p:txBody>
          <a:bodyPr vert="horz" lIns="90762" tIns="45381" rIns="90762" bIns="45381" rtlCol="0" anchor="b"/>
          <a:lstStyle>
            <a:lvl1pPr algn="l">
              <a:defRPr sz="1200"/>
            </a:lvl1pPr>
          </a:lstStyle>
          <a:p>
            <a:endParaRPr lang="en-GB"/>
          </a:p>
        </p:txBody>
      </p:sp>
      <p:sp>
        <p:nvSpPr>
          <p:cNvPr id="5" name="Slide Number Placeholder 4"/>
          <p:cNvSpPr>
            <a:spLocks noGrp="1"/>
          </p:cNvSpPr>
          <p:nvPr>
            <p:ph type="sldNum" sz="quarter" idx="3"/>
          </p:nvPr>
        </p:nvSpPr>
        <p:spPr>
          <a:xfrm>
            <a:off x="3815374" y="9371287"/>
            <a:ext cx="2918831" cy="495028"/>
          </a:xfrm>
          <a:prstGeom prst="rect">
            <a:avLst/>
          </a:prstGeom>
        </p:spPr>
        <p:txBody>
          <a:bodyPr vert="horz" lIns="90762" tIns="45381" rIns="90762" bIns="45381" rtlCol="0" anchor="b"/>
          <a:lstStyle>
            <a:lvl1pPr algn="r">
              <a:defRPr sz="1200"/>
            </a:lvl1pPr>
          </a:lstStyle>
          <a:p>
            <a:fld id="{0610A556-0603-4967-BC57-0DB2CF7106DB}" type="slidenum">
              <a:rPr lang="en-GB" smtClean="0"/>
              <a:t>‹Nr.›</a:t>
            </a:fld>
            <a:endParaRPr lang="en-GB"/>
          </a:p>
        </p:txBody>
      </p:sp>
    </p:spTree>
    <p:extLst>
      <p:ext uri="{BB962C8B-B14F-4D97-AF65-F5344CB8AC3E}">
        <p14:creationId xmlns:p14="http://schemas.microsoft.com/office/powerpoint/2010/main" val="2838399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5029"/>
          </a:xfrm>
          <a:prstGeom prst="rect">
            <a:avLst/>
          </a:prstGeom>
        </p:spPr>
        <p:txBody>
          <a:bodyPr vert="horz" lIns="90762" tIns="45381" rIns="90762" bIns="45381" rtlCol="0"/>
          <a:lstStyle>
            <a:lvl1pPr algn="l">
              <a:defRPr sz="1200"/>
            </a:lvl1pPr>
          </a:lstStyle>
          <a:p>
            <a:endParaRPr lang="en-GB"/>
          </a:p>
        </p:txBody>
      </p:sp>
      <p:sp>
        <p:nvSpPr>
          <p:cNvPr id="3" name="Date Placeholder 2"/>
          <p:cNvSpPr>
            <a:spLocks noGrp="1"/>
          </p:cNvSpPr>
          <p:nvPr>
            <p:ph type="dt" idx="1"/>
          </p:nvPr>
        </p:nvSpPr>
        <p:spPr>
          <a:xfrm>
            <a:off x="3815374" y="1"/>
            <a:ext cx="2918831" cy="495029"/>
          </a:xfrm>
          <a:prstGeom prst="rect">
            <a:avLst/>
          </a:prstGeom>
        </p:spPr>
        <p:txBody>
          <a:bodyPr vert="horz" lIns="90762" tIns="45381" rIns="90762" bIns="45381" rtlCol="0"/>
          <a:lstStyle>
            <a:lvl1pPr algn="r">
              <a:defRPr sz="1200"/>
            </a:lvl1pPr>
          </a:lstStyle>
          <a:p>
            <a:fld id="{F9EBC168-89D0-4E70-BF46-ACB3793894B1}" type="datetimeFigureOut">
              <a:rPr lang="en-GB" smtClean="0"/>
              <a:t>12/09/2019</a:t>
            </a:fld>
            <a:endParaRPr lang="en-GB"/>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2" tIns="45381" rIns="90762" bIns="45381" rtlCol="0" anchor="ctr"/>
          <a:lstStyle/>
          <a:p>
            <a:endParaRPr lang="en-GB"/>
          </a:p>
        </p:txBody>
      </p:sp>
      <p:sp>
        <p:nvSpPr>
          <p:cNvPr id="5" name="Notes Placeholder 4"/>
          <p:cNvSpPr>
            <a:spLocks noGrp="1"/>
          </p:cNvSpPr>
          <p:nvPr>
            <p:ph type="body" sz="quarter" idx="3"/>
          </p:nvPr>
        </p:nvSpPr>
        <p:spPr>
          <a:xfrm>
            <a:off x="673577" y="4748162"/>
            <a:ext cx="5388610" cy="3884862"/>
          </a:xfrm>
          <a:prstGeom prst="rect">
            <a:avLst/>
          </a:prstGeom>
        </p:spPr>
        <p:txBody>
          <a:bodyPr vert="horz" lIns="90762" tIns="45381" rIns="90762" bIns="4538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1287"/>
            <a:ext cx="2918831" cy="495028"/>
          </a:xfrm>
          <a:prstGeom prst="rect">
            <a:avLst/>
          </a:prstGeom>
        </p:spPr>
        <p:txBody>
          <a:bodyPr vert="horz" lIns="90762" tIns="45381" rIns="90762" bIns="45381" rtlCol="0" anchor="b"/>
          <a:lstStyle>
            <a:lvl1pPr algn="l">
              <a:defRPr sz="1200"/>
            </a:lvl1pPr>
          </a:lstStyle>
          <a:p>
            <a:endParaRPr lang="en-GB"/>
          </a:p>
        </p:txBody>
      </p:sp>
      <p:sp>
        <p:nvSpPr>
          <p:cNvPr id="7" name="Slide Number Placeholder 6"/>
          <p:cNvSpPr>
            <a:spLocks noGrp="1"/>
          </p:cNvSpPr>
          <p:nvPr>
            <p:ph type="sldNum" sz="quarter" idx="5"/>
          </p:nvPr>
        </p:nvSpPr>
        <p:spPr>
          <a:xfrm>
            <a:off x="3815374" y="9371287"/>
            <a:ext cx="2918831" cy="495028"/>
          </a:xfrm>
          <a:prstGeom prst="rect">
            <a:avLst/>
          </a:prstGeom>
        </p:spPr>
        <p:txBody>
          <a:bodyPr vert="horz" lIns="90762" tIns="45381" rIns="90762" bIns="45381" rtlCol="0" anchor="b"/>
          <a:lstStyle>
            <a:lvl1pPr algn="r">
              <a:defRPr sz="1200"/>
            </a:lvl1pPr>
          </a:lstStyle>
          <a:p>
            <a:fld id="{0F61F26A-7CF5-45E1-A120-532169288B2F}" type="slidenum">
              <a:rPr lang="en-GB" smtClean="0"/>
              <a:t>‹Nr.›</a:t>
            </a:fld>
            <a:endParaRPr lang="en-GB"/>
          </a:p>
        </p:txBody>
      </p:sp>
    </p:spTree>
    <p:extLst>
      <p:ext uri="{BB962C8B-B14F-4D97-AF65-F5344CB8AC3E}">
        <p14:creationId xmlns:p14="http://schemas.microsoft.com/office/powerpoint/2010/main" val="4277413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78113" y="917575"/>
            <a:ext cx="4394200" cy="24733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77201BC-94E4-4101-962D-54511777D224}" type="slidenum">
              <a:rPr lang="en-GB" smtClean="0">
                <a:solidFill>
                  <a:prstClr val="black"/>
                </a:solidFill>
              </a:rPr>
              <a:pPr/>
              <a:t>1</a:t>
            </a:fld>
            <a:endParaRPr lang="en-GB" dirty="0">
              <a:solidFill>
                <a:prstClr val="black"/>
              </a:solidFill>
            </a:endParaRPr>
          </a:p>
        </p:txBody>
      </p:sp>
    </p:spTree>
    <p:extLst>
      <p:ext uri="{BB962C8B-B14F-4D97-AF65-F5344CB8AC3E}">
        <p14:creationId xmlns:p14="http://schemas.microsoft.com/office/powerpoint/2010/main" val="3763254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78113" y="917575"/>
            <a:ext cx="4394200" cy="24733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defTabSz="906262">
              <a:defRPr/>
            </a:pPr>
            <a:fld id="{777201BC-94E4-4101-962D-54511777D224}" type="slidenum">
              <a:rPr lang="en-GB">
                <a:solidFill>
                  <a:prstClr val="black"/>
                </a:solidFill>
                <a:latin typeface="Calibri"/>
              </a:rPr>
              <a:pPr defTabSz="906262">
                <a:defRPr/>
              </a:pPr>
              <a:t>10</a:t>
            </a:fld>
            <a:endParaRPr lang="en-GB" dirty="0">
              <a:solidFill>
                <a:prstClr val="black"/>
              </a:solidFill>
              <a:latin typeface="Calibri"/>
            </a:endParaRPr>
          </a:p>
        </p:txBody>
      </p:sp>
    </p:spTree>
    <p:extLst>
      <p:ext uri="{BB962C8B-B14F-4D97-AF65-F5344CB8AC3E}">
        <p14:creationId xmlns:p14="http://schemas.microsoft.com/office/powerpoint/2010/main" val="3525785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12/09/2019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25037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12/09/2019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13531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12/09/2019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4145159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Graphs_European Briefings">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2711228" y="2036618"/>
            <a:ext cx="8870319" cy="395685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Text Placeholder 6"/>
          <p:cNvSpPr>
            <a:spLocks noGrp="1"/>
          </p:cNvSpPr>
          <p:nvPr>
            <p:ph type="body" sz="quarter" idx="11" hasCustomPrompt="1"/>
          </p:nvPr>
        </p:nvSpPr>
        <p:spPr>
          <a:xfrm>
            <a:off x="2711227" y="224416"/>
            <a:ext cx="8870319" cy="1279264"/>
          </a:xfrm>
          <a:prstGeom prst="rect">
            <a:avLst/>
          </a:prstGeom>
        </p:spPr>
        <p:txBody>
          <a:bodyPr/>
          <a:lstStyle>
            <a:lvl1pPr marL="0" indent="0">
              <a:buNone/>
              <a:defRPr b="1" baseline="0"/>
            </a:lvl1pPr>
            <a:lvl2pPr marL="562751" indent="0">
              <a:buNone/>
              <a:defRPr b="1"/>
            </a:lvl2pPr>
          </a:lstStyle>
          <a:p>
            <a:pPr lvl="0"/>
            <a:r>
              <a:rPr lang="en-US" dirty="0" smtClean="0"/>
              <a:t>Slide title goes here</a:t>
            </a:r>
            <a:br>
              <a:rPr lang="en-US" dirty="0" smtClean="0"/>
            </a:br>
            <a:r>
              <a:rPr lang="en-US" dirty="0" smtClean="0"/>
              <a:t>Max two lines</a:t>
            </a:r>
          </a:p>
        </p:txBody>
      </p:sp>
    </p:spTree>
    <p:extLst>
      <p:ext uri="{BB962C8B-B14F-4D97-AF65-F5344CB8AC3E}">
        <p14:creationId xmlns:p14="http://schemas.microsoft.com/office/powerpoint/2010/main" val="3334954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62068" y="390871"/>
            <a:ext cx="3642894" cy="265834"/>
          </a:xfrm>
          <a:prstGeom prst="rect">
            <a:avLst/>
          </a:prstGeom>
        </p:spPr>
        <p:txBody>
          <a:bodyPr/>
          <a:lstStyle>
            <a:lvl1pPr marL="0" indent="0">
              <a:buNone/>
              <a:defRPr sz="1100" b="1">
                <a:solidFill>
                  <a:schemeClr val="bg1"/>
                </a:solidFill>
                <a:latin typeface="Calibri" panose="020F0502020204030204" pitchFamily="34" charset="0"/>
                <a:cs typeface="Calibri" panose="020F0502020204030204" pitchFamily="34" charset="0"/>
              </a:defRPr>
            </a:lvl1pPr>
          </a:lstStyle>
          <a:p>
            <a:pPr lvl="0"/>
            <a:r>
              <a:rPr lang="en-US" dirty="0" smtClean="0"/>
              <a:t>Speaker I Date I Venue</a:t>
            </a:r>
            <a:endParaRPr lang="en-GB" dirty="0"/>
          </a:p>
        </p:txBody>
      </p:sp>
      <p:sp>
        <p:nvSpPr>
          <p:cNvPr id="4" name="Text Placeholder 3"/>
          <p:cNvSpPr>
            <a:spLocks noGrp="1"/>
          </p:cNvSpPr>
          <p:nvPr>
            <p:ph type="body" sz="quarter" idx="11" hasCustomPrompt="1"/>
          </p:nvPr>
        </p:nvSpPr>
        <p:spPr>
          <a:xfrm>
            <a:off x="562068" y="914400"/>
            <a:ext cx="11037033" cy="1463040"/>
          </a:xfrm>
          <a:prstGeom prst="rect">
            <a:avLst/>
          </a:prstGeom>
        </p:spPr>
        <p:txBody>
          <a:bodyPr/>
          <a:lstStyle>
            <a:lvl1pPr marL="0" indent="0" algn="r">
              <a:buNone/>
              <a:defRPr sz="4000" b="1">
                <a:solidFill>
                  <a:schemeClr val="bg1"/>
                </a:solidFill>
                <a:latin typeface="Calibri" panose="020F0502020204030204" pitchFamily="34" charset="0"/>
                <a:cs typeface="Calibri" panose="020F050202020403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Presentation title goes here</a:t>
            </a:r>
          </a:p>
          <a:p>
            <a:pPr lvl="0"/>
            <a:r>
              <a:rPr lang="en-US" dirty="0" smtClean="0"/>
              <a:t>Max two lines</a:t>
            </a:r>
            <a:endParaRPr lang="en-GB" dirty="0"/>
          </a:p>
        </p:txBody>
      </p:sp>
    </p:spTree>
    <p:extLst>
      <p:ext uri="{BB962C8B-B14F-4D97-AF65-F5344CB8AC3E}">
        <p14:creationId xmlns:p14="http://schemas.microsoft.com/office/powerpoint/2010/main" val="1774800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12/09/2019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3454206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34923F-A7AF-42BD-BC8D-2F1E028C2E4F}" type="datetimeFigureOut">
              <a:rPr lang="en-GB" smtClean="0"/>
              <a:t>12/09/2019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045752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334923F-A7AF-42BD-BC8D-2F1E028C2E4F}" type="datetimeFigureOut">
              <a:rPr lang="en-GB" smtClean="0"/>
              <a:t>12/09/2019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552815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334923F-A7AF-42BD-BC8D-2F1E028C2E4F}" type="datetimeFigureOut">
              <a:rPr lang="en-GB" smtClean="0"/>
              <a:t>12/09/2019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273719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334923F-A7AF-42BD-BC8D-2F1E028C2E4F}" type="datetimeFigureOut">
              <a:rPr lang="en-GB" smtClean="0"/>
              <a:t>12/09/2019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54569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34923F-A7AF-42BD-BC8D-2F1E028C2E4F}" type="datetimeFigureOut">
              <a:rPr lang="en-GB" smtClean="0"/>
              <a:t>12/09/2019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727105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4923F-A7AF-42BD-BC8D-2F1E028C2E4F}" type="datetimeFigureOut">
              <a:rPr lang="en-GB" smtClean="0"/>
              <a:t>12/09/2019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3230277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4923F-A7AF-42BD-BC8D-2F1E028C2E4F}" type="datetimeFigureOut">
              <a:rPr lang="en-GB" smtClean="0"/>
              <a:t>12/09/2019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201731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4923F-A7AF-42BD-BC8D-2F1E028C2E4F}" type="datetimeFigureOut">
              <a:rPr lang="en-GB" smtClean="0"/>
              <a:t>12/09/2019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CA85A-A691-4FD3-88A6-05837DCA0CD2}" type="slidenum">
              <a:rPr lang="en-GB" smtClean="0"/>
              <a:t>‹Nr.›</a:t>
            </a:fld>
            <a:endParaRPr lang="en-GB"/>
          </a:p>
        </p:txBody>
      </p:sp>
    </p:spTree>
    <p:extLst>
      <p:ext uri="{BB962C8B-B14F-4D97-AF65-F5344CB8AC3E}">
        <p14:creationId xmlns:p14="http://schemas.microsoft.com/office/powerpoint/2010/main" val="3808976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113A60"/>
        </a:solidFill>
        <a:effectLst/>
      </p:bgPr>
    </p:bg>
    <p:spTree>
      <p:nvGrpSpPr>
        <p:cNvPr id="1" name=""/>
        <p:cNvGrpSpPr/>
        <p:nvPr/>
      </p:nvGrpSpPr>
      <p:grpSpPr>
        <a:xfrm>
          <a:off x="0" y="0"/>
          <a:ext cx="0" cy="0"/>
          <a:chOff x="0" y="0"/>
          <a:chExt cx="0" cy="0"/>
        </a:xfrm>
      </p:grpSpPr>
      <p:cxnSp>
        <p:nvCxnSpPr>
          <p:cNvPr id="8" name="Straight Connector 7"/>
          <p:cNvCxnSpPr/>
          <p:nvPr userDrawn="1"/>
        </p:nvCxnSpPr>
        <p:spPr>
          <a:xfrm>
            <a:off x="0" y="5844095"/>
            <a:ext cx="12192000" cy="24938"/>
          </a:xfrm>
          <a:prstGeom prst="line">
            <a:avLst/>
          </a:prstGeom>
          <a:ln w="114300">
            <a:solidFill>
              <a:srgbClr val="016357"/>
            </a:solidFill>
          </a:ln>
        </p:spPr>
        <p:style>
          <a:lnRef idx="1">
            <a:schemeClr val="accent1"/>
          </a:lnRef>
          <a:fillRef idx="0">
            <a:schemeClr val="accent1"/>
          </a:fillRef>
          <a:effectRef idx="0">
            <a:schemeClr val="accent1"/>
          </a:effectRef>
          <a:fontRef idx="minor">
            <a:schemeClr val="tx1"/>
          </a:fontRef>
        </p:style>
      </p:cxnSp>
      <p:pic>
        <p:nvPicPr>
          <p:cNvPr id="4" name="Picture 3" descr="Logo_H_White.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84000" y="6228000"/>
            <a:ext cx="2160000" cy="400230"/>
          </a:xfrm>
          <a:prstGeom prst="rect">
            <a:avLst/>
          </a:prstGeom>
        </p:spPr>
      </p:pic>
    </p:spTree>
    <p:extLst>
      <p:ext uri="{BB962C8B-B14F-4D97-AF65-F5344CB8AC3E}">
        <p14:creationId xmlns:p14="http://schemas.microsoft.com/office/powerpoint/2010/main" val="361363805"/>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ctr" defTabSz="1125472" rtl="0" eaLnBrk="1" latinLnBrk="0" hangingPunct="1">
        <a:spcBef>
          <a:spcPct val="0"/>
        </a:spcBef>
        <a:buNone/>
        <a:defRPr sz="5417" kern="1200">
          <a:solidFill>
            <a:schemeClr val="tx1"/>
          </a:solidFill>
          <a:latin typeface="+mj-lt"/>
          <a:ea typeface="+mj-ea"/>
          <a:cs typeface="+mj-cs"/>
        </a:defRPr>
      </a:lvl1pPr>
    </p:titleStyle>
    <p:bodyStyle>
      <a:lvl1pPr marL="422051" indent="-422051" algn="l" defTabSz="1125472" rtl="0" eaLnBrk="1" latinLnBrk="0" hangingPunct="1">
        <a:spcBef>
          <a:spcPct val="20000"/>
        </a:spcBef>
        <a:buFont typeface="Arial" pitchFamily="34" charset="0"/>
        <a:buChar char="•"/>
        <a:defRPr sz="3939" kern="1200">
          <a:solidFill>
            <a:schemeClr val="tx1"/>
          </a:solidFill>
          <a:latin typeface="+mn-lt"/>
          <a:ea typeface="+mn-ea"/>
          <a:cs typeface="+mn-cs"/>
        </a:defRPr>
      </a:lvl1pPr>
      <a:lvl2pPr marL="914446" indent="-351710" algn="l" defTabSz="1125472" rtl="0" eaLnBrk="1" latinLnBrk="0" hangingPunct="1">
        <a:spcBef>
          <a:spcPct val="20000"/>
        </a:spcBef>
        <a:buFont typeface="Arial" pitchFamily="34" charset="0"/>
        <a:buChar char="–"/>
        <a:defRPr sz="3446" kern="1200">
          <a:solidFill>
            <a:schemeClr val="tx1"/>
          </a:solidFill>
          <a:latin typeface="+mn-lt"/>
          <a:ea typeface="+mn-ea"/>
          <a:cs typeface="+mn-cs"/>
        </a:defRPr>
      </a:lvl2pPr>
      <a:lvl3pPr marL="1406839" indent="-281368" algn="l" defTabSz="1125472" rtl="0" eaLnBrk="1" latinLnBrk="0" hangingPunct="1">
        <a:spcBef>
          <a:spcPct val="20000"/>
        </a:spcBef>
        <a:buFont typeface="Arial" pitchFamily="34" charset="0"/>
        <a:buChar char="•"/>
        <a:defRPr sz="2954" kern="1200">
          <a:solidFill>
            <a:schemeClr val="tx1"/>
          </a:solidFill>
          <a:latin typeface="+mn-lt"/>
          <a:ea typeface="+mn-ea"/>
          <a:cs typeface="+mn-cs"/>
        </a:defRPr>
      </a:lvl3pPr>
      <a:lvl4pPr marL="1969575"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4pPr>
      <a:lvl5pPr marL="2532312"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5pPr>
      <a:lvl6pPr marL="3095047"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6pPr>
      <a:lvl7pPr marL="3657783"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7pPr>
      <a:lvl8pPr marL="4220519"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8pPr>
      <a:lvl9pPr marL="4783254"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9pPr>
    </p:bodyStyle>
    <p:otherStyle>
      <a:defPPr>
        <a:defRPr lang="en-US"/>
      </a:defPPr>
      <a:lvl1pPr marL="0" algn="l" defTabSz="1125472" rtl="0" eaLnBrk="1" latinLnBrk="0" hangingPunct="1">
        <a:defRPr sz="2215" kern="1200">
          <a:solidFill>
            <a:schemeClr val="tx1"/>
          </a:solidFill>
          <a:latin typeface="+mn-lt"/>
          <a:ea typeface="+mn-ea"/>
          <a:cs typeface="+mn-cs"/>
        </a:defRPr>
      </a:lvl1pPr>
      <a:lvl2pPr marL="562737" algn="l" defTabSz="1125472" rtl="0" eaLnBrk="1" latinLnBrk="0" hangingPunct="1">
        <a:defRPr sz="2215" kern="1200">
          <a:solidFill>
            <a:schemeClr val="tx1"/>
          </a:solidFill>
          <a:latin typeface="+mn-lt"/>
          <a:ea typeface="+mn-ea"/>
          <a:cs typeface="+mn-cs"/>
        </a:defRPr>
      </a:lvl2pPr>
      <a:lvl3pPr marL="1125472" algn="l" defTabSz="1125472" rtl="0" eaLnBrk="1" latinLnBrk="0" hangingPunct="1">
        <a:defRPr sz="2215" kern="1200">
          <a:solidFill>
            <a:schemeClr val="tx1"/>
          </a:solidFill>
          <a:latin typeface="+mn-lt"/>
          <a:ea typeface="+mn-ea"/>
          <a:cs typeface="+mn-cs"/>
        </a:defRPr>
      </a:lvl3pPr>
      <a:lvl4pPr marL="1688207" algn="l" defTabSz="1125472" rtl="0" eaLnBrk="1" latinLnBrk="0" hangingPunct="1">
        <a:defRPr sz="2215" kern="1200">
          <a:solidFill>
            <a:schemeClr val="tx1"/>
          </a:solidFill>
          <a:latin typeface="+mn-lt"/>
          <a:ea typeface="+mn-ea"/>
          <a:cs typeface="+mn-cs"/>
        </a:defRPr>
      </a:lvl4pPr>
      <a:lvl5pPr marL="2250944" algn="l" defTabSz="1125472" rtl="0" eaLnBrk="1" latinLnBrk="0" hangingPunct="1">
        <a:defRPr sz="2215" kern="1200">
          <a:solidFill>
            <a:schemeClr val="tx1"/>
          </a:solidFill>
          <a:latin typeface="+mn-lt"/>
          <a:ea typeface="+mn-ea"/>
          <a:cs typeface="+mn-cs"/>
        </a:defRPr>
      </a:lvl5pPr>
      <a:lvl6pPr marL="2813679" algn="l" defTabSz="1125472" rtl="0" eaLnBrk="1" latinLnBrk="0" hangingPunct="1">
        <a:defRPr sz="2215" kern="1200">
          <a:solidFill>
            <a:schemeClr val="tx1"/>
          </a:solidFill>
          <a:latin typeface="+mn-lt"/>
          <a:ea typeface="+mn-ea"/>
          <a:cs typeface="+mn-cs"/>
        </a:defRPr>
      </a:lvl6pPr>
      <a:lvl7pPr marL="3376415" algn="l" defTabSz="1125472" rtl="0" eaLnBrk="1" latinLnBrk="0" hangingPunct="1">
        <a:defRPr sz="2215" kern="1200">
          <a:solidFill>
            <a:schemeClr val="tx1"/>
          </a:solidFill>
          <a:latin typeface="+mn-lt"/>
          <a:ea typeface="+mn-ea"/>
          <a:cs typeface="+mn-cs"/>
        </a:defRPr>
      </a:lvl7pPr>
      <a:lvl8pPr marL="3939151" algn="l" defTabSz="1125472" rtl="0" eaLnBrk="1" latinLnBrk="0" hangingPunct="1">
        <a:defRPr sz="2215" kern="1200">
          <a:solidFill>
            <a:schemeClr val="tx1"/>
          </a:solidFill>
          <a:latin typeface="+mn-lt"/>
          <a:ea typeface="+mn-ea"/>
          <a:cs typeface="+mn-cs"/>
        </a:defRPr>
      </a:lvl8pPr>
      <a:lvl9pPr marL="4501886" algn="l" defTabSz="1125472" rtl="0" eaLnBrk="1" latinLnBrk="0" hangingPunct="1">
        <a:defRPr sz="2215" kern="1200">
          <a:solidFill>
            <a:schemeClr val="tx1"/>
          </a:solidFill>
          <a:latin typeface="+mn-lt"/>
          <a:ea typeface="+mn-ea"/>
          <a:cs typeface="+mn-cs"/>
        </a:defRPr>
      </a:lvl9pPr>
    </p:otherStyle>
  </p:txStyles>
  <p:extLst mod="1">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hyperlink" Target="http://eni-seis.eionet.europa.eu/south" TargetMode="External"/><Relationship Id="rId5" Type="http://schemas.openxmlformats.org/officeDocument/2006/relationships/hyperlink" Target="http://www.eea.europa.eu/" TargetMode="External"/><Relationship Id="rId4" Type="http://schemas.openxmlformats.org/officeDocument/2006/relationships/hyperlink" Target="http://www.unepmap.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UUN000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2068" y="5992103"/>
            <a:ext cx="759046" cy="523875"/>
          </a:xfrm>
          <a:prstGeom prst="rect">
            <a:avLst/>
          </a:prstGeom>
          <a:noFill/>
        </p:spPr>
      </p:pic>
      <p:sp>
        <p:nvSpPr>
          <p:cNvPr id="2" name="Rectangle 1"/>
          <p:cNvSpPr/>
          <p:nvPr/>
        </p:nvSpPr>
        <p:spPr>
          <a:xfrm>
            <a:off x="419399" y="6515978"/>
            <a:ext cx="2941639" cy="295466"/>
          </a:xfrm>
          <a:prstGeom prst="rect">
            <a:avLst/>
          </a:prstGeom>
        </p:spPr>
        <p:txBody>
          <a:bodyPr wrap="square">
            <a:spAutoFit/>
          </a:bodyPr>
          <a:lstStyle/>
          <a:p>
            <a:pPr>
              <a:lnSpc>
                <a:spcPct val="110000"/>
              </a:lnSpc>
              <a:spcAft>
                <a:spcPts val="600"/>
              </a:spcAft>
            </a:pPr>
            <a:r>
              <a:rPr lang="en-GB" sz="1200" i="1" dirty="0">
                <a:solidFill>
                  <a:srgbClr val="A6A6A6"/>
                </a:solidFill>
                <a:latin typeface="Calibri" panose="020F0502020204030204" pitchFamily="34" charset="0"/>
                <a:ea typeface="MS Mincho" panose="02020609040205080304" pitchFamily="49" charset="-128"/>
                <a:cs typeface="Calibri" panose="020F0502020204030204" pitchFamily="34" charset="0"/>
              </a:rPr>
              <a:t>This project is funded by the European Union </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descr="C:\Users\stomasina\AppData\Local\Microsoft\Windows\Temporary Internet Files\Content.Outlook\IX13HL5J\UNEP MAP colors (002).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3" name="Text Placeholder 2"/>
          <p:cNvSpPr>
            <a:spLocks noGrp="1"/>
          </p:cNvSpPr>
          <p:nvPr>
            <p:ph type="body" sz="quarter" idx="11"/>
          </p:nvPr>
        </p:nvSpPr>
        <p:spPr>
          <a:xfrm>
            <a:off x="649750" y="2290249"/>
            <a:ext cx="11037033" cy="1463040"/>
          </a:xfrm>
        </p:spPr>
        <p:txBody>
          <a:bodyPr/>
          <a:lstStyle/>
          <a:p>
            <a:r>
              <a:rPr lang="en-GB" dirty="0" smtClean="0"/>
              <a:t>Guidance template  </a:t>
            </a:r>
            <a:endParaRPr lang="en-GB" dirty="0"/>
          </a:p>
        </p:txBody>
      </p:sp>
      <p:sp>
        <p:nvSpPr>
          <p:cNvPr id="7" name="Text Placeholder 3"/>
          <p:cNvSpPr>
            <a:spLocks noGrp="1"/>
          </p:cNvSpPr>
          <p:nvPr>
            <p:ph type="body" sz="quarter" idx="10"/>
          </p:nvPr>
        </p:nvSpPr>
        <p:spPr>
          <a:xfrm>
            <a:off x="562068" y="371475"/>
            <a:ext cx="8543832" cy="619125"/>
          </a:xfrm>
        </p:spPr>
        <p:txBody>
          <a:bodyPr/>
          <a:lstStyle/>
          <a:p>
            <a:r>
              <a:rPr lang="en-GB" sz="2000" dirty="0"/>
              <a:t>H2020 Review and Monitoring (RM) workshop on Assessment </a:t>
            </a:r>
            <a:endParaRPr lang="de-AT" sz="2000" dirty="0"/>
          </a:p>
          <a:p>
            <a:r>
              <a:rPr lang="en-GB" sz="2000" dirty="0"/>
              <a:t>10</a:t>
            </a:r>
            <a:r>
              <a:rPr lang="en-GB" sz="2000" baseline="30000" dirty="0"/>
              <a:t>th</a:t>
            </a:r>
            <a:r>
              <a:rPr lang="en-GB" sz="2000" dirty="0"/>
              <a:t> meeting of the Horizon 2020 Review and Monitoring (RM) Group</a:t>
            </a:r>
            <a:endParaRPr lang="de-AT" sz="2000" dirty="0"/>
          </a:p>
          <a:p>
            <a:r>
              <a:rPr lang="en-GB" sz="2000" dirty="0"/>
              <a:t>23-24 September 2019 in Athens, Greece</a:t>
            </a:r>
            <a:endParaRPr lang="de-AT" sz="2000" dirty="0"/>
          </a:p>
          <a:p>
            <a:r>
              <a:rPr lang="en-GB" sz="2000" dirty="0"/>
              <a:t> </a:t>
            </a:r>
            <a:endParaRPr lang="de-AT" sz="2000" dirty="0"/>
          </a:p>
        </p:txBody>
      </p:sp>
      <p:sp>
        <p:nvSpPr>
          <p:cNvPr id="8" name="TextBox 7"/>
          <p:cNvSpPr txBox="1"/>
          <p:nvPr/>
        </p:nvSpPr>
        <p:spPr>
          <a:xfrm>
            <a:off x="419399" y="5052938"/>
            <a:ext cx="7175132" cy="338554"/>
          </a:xfrm>
          <a:prstGeom prst="rect">
            <a:avLst/>
          </a:prstGeom>
          <a:noFill/>
        </p:spPr>
        <p:txBody>
          <a:bodyPr wrap="square" rtlCol="0">
            <a:spAutoFit/>
          </a:bodyPr>
          <a:lstStyle/>
          <a:p>
            <a:r>
              <a:rPr lang="en-AU" sz="1600" i="1" dirty="0" smtClean="0">
                <a:solidFill>
                  <a:srgbClr val="FFFF00"/>
                </a:solidFill>
              </a:rPr>
              <a:t>Sabah Nait , Environment Agency Austria</a:t>
            </a:r>
            <a:r>
              <a:rPr lang="fr-FR" sz="1600" i="1" dirty="0" smtClean="0">
                <a:solidFill>
                  <a:srgbClr val="FFFF00"/>
                </a:solidFill>
              </a:rPr>
              <a:t>, </a:t>
            </a:r>
          </a:p>
        </p:txBody>
      </p:sp>
    </p:spTree>
    <p:extLst>
      <p:ext uri="{BB962C8B-B14F-4D97-AF65-F5344CB8AC3E}">
        <p14:creationId xmlns:p14="http://schemas.microsoft.com/office/powerpoint/2010/main" val="119876617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562068" y="625139"/>
            <a:ext cx="10803353" cy="795716"/>
          </a:xfrm>
        </p:spPr>
        <p:txBody>
          <a:bodyPr/>
          <a:lstStyle/>
          <a:p>
            <a:pPr algn="ctr"/>
            <a:r>
              <a:rPr lang="en-GB" dirty="0"/>
              <a:t>Thank you for your attention</a:t>
            </a:r>
            <a:r>
              <a:rPr lang="en-GB" dirty="0" smtClean="0"/>
              <a:t>!</a:t>
            </a:r>
            <a:endParaRPr lang="en-GB" sz="7200" dirty="0"/>
          </a:p>
          <a:p>
            <a:endParaRPr lang="en-GB" sz="3600" i="1" dirty="0"/>
          </a:p>
          <a:p>
            <a:endParaRPr lang="en-GB" dirty="0"/>
          </a:p>
        </p:txBody>
      </p:sp>
      <p:pic>
        <p:nvPicPr>
          <p:cNvPr id="9" name="Picture 8" descr="EUUN000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2068" y="5992103"/>
            <a:ext cx="759046" cy="523875"/>
          </a:xfrm>
          <a:prstGeom prst="rect">
            <a:avLst/>
          </a:prstGeom>
          <a:noFill/>
        </p:spPr>
      </p:pic>
      <p:sp>
        <p:nvSpPr>
          <p:cNvPr id="10" name="Rectangle 9"/>
          <p:cNvSpPr/>
          <p:nvPr/>
        </p:nvSpPr>
        <p:spPr>
          <a:xfrm>
            <a:off x="419399" y="6515978"/>
            <a:ext cx="2941639" cy="295466"/>
          </a:xfrm>
          <a:prstGeom prst="rect">
            <a:avLst/>
          </a:prstGeom>
        </p:spPr>
        <p:txBody>
          <a:bodyPr wrap="square">
            <a:spAutoFit/>
          </a:bodyPr>
          <a:lstStyle/>
          <a:p>
            <a:pPr marL="0" marR="0" lvl="0" indent="0" algn="l" defTabSz="914400" rtl="0" eaLnBrk="1" fontAlgn="auto" latinLnBrk="0" hangingPunct="1">
              <a:lnSpc>
                <a:spcPct val="110000"/>
              </a:lnSpc>
              <a:spcBef>
                <a:spcPts val="0"/>
              </a:spcBef>
              <a:spcAft>
                <a:spcPts val="600"/>
              </a:spcAft>
              <a:buClrTx/>
              <a:buSzTx/>
              <a:buFontTx/>
              <a:buNone/>
              <a:tabLst/>
              <a:defRPr/>
            </a:pPr>
            <a:r>
              <a:rPr kumimoji="0" lang="en-GB" sz="1200" b="0" i="1" u="none" strike="noStrike" kern="1200" cap="none" spc="0" normalizeH="0" baseline="0" noProof="0" dirty="0">
                <a:ln>
                  <a:noFill/>
                </a:ln>
                <a:solidFill>
                  <a:srgbClr val="A6A6A6"/>
                </a:solidFill>
                <a:effectLst/>
                <a:uLnTx/>
                <a:uFillTx/>
                <a:latin typeface="Calibri" panose="020F0502020204030204" pitchFamily="34" charset="0"/>
                <a:ea typeface="MS Mincho" panose="02020609040205080304" pitchFamily="49" charset="-128"/>
                <a:cs typeface="Calibri" panose="020F0502020204030204" pitchFamily="34" charset="0"/>
              </a:rPr>
              <a:t>This project is funded by the European Union </a:t>
            </a:r>
            <a:endParaRPr kumimoji="0" lang="en-GB" sz="1600" b="0" i="0" u="none" strike="noStrike" kern="1200" cap="none" spc="0" normalizeH="0" baseline="0" noProof="0" dirty="0">
              <a:ln>
                <a:noFill/>
              </a:ln>
              <a:solidFill>
                <a:srgbClr val="113A60"/>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 Placeholder 4"/>
          <p:cNvSpPr>
            <a:spLocks noGrp="1"/>
          </p:cNvSpPr>
          <p:nvPr>
            <p:ph type="body" sz="quarter" idx="11"/>
          </p:nvPr>
        </p:nvSpPr>
        <p:spPr>
          <a:xfrm>
            <a:off x="6920345" y="1931619"/>
            <a:ext cx="4973099" cy="1359009"/>
          </a:xfrm>
        </p:spPr>
        <p:txBody>
          <a:bodyPr/>
          <a:lstStyle/>
          <a:p>
            <a:r>
              <a:rPr lang="en-US" altLang="en-US" sz="1700" dirty="0"/>
              <a:t>United Nations Environment </a:t>
            </a:r>
            <a:r>
              <a:rPr lang="en-US" altLang="en-US" sz="1700" dirty="0" err="1"/>
              <a:t>Programme</a:t>
            </a:r>
            <a:endParaRPr lang="en-US" altLang="en-US" sz="1700" dirty="0"/>
          </a:p>
          <a:p>
            <a:r>
              <a:rPr lang="en-US" altLang="en-US" sz="1700" dirty="0"/>
              <a:t>Coordinating Unit for the Mediterranean Action Plan</a:t>
            </a:r>
          </a:p>
          <a:p>
            <a:r>
              <a:rPr lang="en-US" altLang="en-US" sz="1700" b="0" dirty="0" err="1"/>
              <a:t>Vassileos</a:t>
            </a:r>
            <a:r>
              <a:rPr lang="en-US" altLang="en-US" sz="1700" b="0" dirty="0"/>
              <a:t> </a:t>
            </a:r>
            <a:r>
              <a:rPr lang="en-US" altLang="en-US" sz="1700" b="0" dirty="0" err="1"/>
              <a:t>Konstantinou</a:t>
            </a:r>
            <a:r>
              <a:rPr lang="en-US" altLang="en-US" sz="1700" b="0" dirty="0"/>
              <a:t> 48</a:t>
            </a:r>
          </a:p>
          <a:p>
            <a:r>
              <a:rPr lang="en-US" altLang="en-US" sz="1700" b="0" dirty="0"/>
              <a:t>Athens </a:t>
            </a:r>
            <a:r>
              <a:rPr lang="en-US" altLang="en-US" sz="1700" b="0" dirty="0" smtClean="0"/>
              <a:t>11635, Greece</a:t>
            </a:r>
            <a:endParaRPr lang="en-US" altLang="en-US" sz="1700" b="0" dirty="0"/>
          </a:p>
          <a:p>
            <a:r>
              <a:rPr lang="en-US" altLang="en-US" sz="1700" b="0" dirty="0" smtClean="0">
                <a:hlinkClick r:id="rId4"/>
              </a:rPr>
              <a:t>www.unepmap.org</a:t>
            </a:r>
            <a:endParaRPr lang="en-US" altLang="en-US" sz="1700" b="0" dirty="0"/>
          </a:p>
          <a:p>
            <a:endParaRPr lang="en-US" altLang="en-US" sz="1400" i="1" dirty="0"/>
          </a:p>
          <a:p>
            <a:pPr algn="l"/>
            <a:endParaRPr lang="en-GB" sz="1400" dirty="0"/>
          </a:p>
        </p:txBody>
      </p:sp>
      <p:sp>
        <p:nvSpPr>
          <p:cNvPr id="13" name="Text Placeholder 4"/>
          <p:cNvSpPr>
            <a:spLocks noGrp="1"/>
          </p:cNvSpPr>
          <p:nvPr>
            <p:ph type="body" sz="quarter" idx="11"/>
          </p:nvPr>
        </p:nvSpPr>
        <p:spPr>
          <a:xfrm>
            <a:off x="6482666" y="3444542"/>
            <a:ext cx="3770905" cy="1359009"/>
          </a:xfrm>
        </p:spPr>
        <p:txBody>
          <a:bodyPr/>
          <a:lstStyle/>
          <a:p>
            <a:pPr algn="l"/>
            <a:r>
              <a:rPr lang="en-GB" sz="1700" dirty="0" smtClean="0"/>
              <a:t>European Environment Agency (EEA)</a:t>
            </a:r>
            <a:endParaRPr lang="en-GB" sz="1700" dirty="0"/>
          </a:p>
          <a:p>
            <a:pPr algn="l"/>
            <a:r>
              <a:rPr lang="en-GB" sz="1700" b="0" dirty="0" err="1" smtClean="0"/>
              <a:t>Kongens</a:t>
            </a:r>
            <a:r>
              <a:rPr lang="en-GB" sz="1700" b="0" dirty="0" smtClean="0"/>
              <a:t> </a:t>
            </a:r>
            <a:r>
              <a:rPr lang="en-GB" sz="1700" b="0" dirty="0" err="1"/>
              <a:t>Nytorv</a:t>
            </a:r>
            <a:r>
              <a:rPr lang="en-GB" sz="1700" b="0" dirty="0"/>
              <a:t> 6</a:t>
            </a:r>
          </a:p>
          <a:p>
            <a:pPr algn="l"/>
            <a:r>
              <a:rPr lang="en-GB" sz="1700" b="0" dirty="0" smtClean="0"/>
              <a:t>1050 </a:t>
            </a:r>
            <a:r>
              <a:rPr lang="en-GB" sz="1700" b="0" dirty="0"/>
              <a:t>Copenhagen </a:t>
            </a:r>
            <a:r>
              <a:rPr lang="en-GB" sz="1700" b="0" dirty="0" smtClean="0"/>
              <a:t>K, Denmark </a:t>
            </a:r>
          </a:p>
          <a:p>
            <a:pPr algn="l"/>
            <a:r>
              <a:rPr lang="en-GB" sz="1700" dirty="0"/>
              <a:t>E-mail: ENI-SEIS2@eea.europa.eu </a:t>
            </a:r>
            <a:r>
              <a:rPr lang="en-GB" sz="1700" b="0" dirty="0">
                <a:hlinkClick r:id="rId5"/>
              </a:rPr>
              <a:t>http://www.eea.europa.eu/</a:t>
            </a:r>
            <a:r>
              <a:rPr lang="en-GB" sz="1700" b="0" dirty="0"/>
              <a:t> </a:t>
            </a:r>
          </a:p>
          <a:p>
            <a:pPr algn="l"/>
            <a:r>
              <a:rPr lang="en-GB" sz="1700" b="0" dirty="0" smtClean="0">
                <a:hlinkClick r:id="rId6"/>
              </a:rPr>
              <a:t>http</a:t>
            </a:r>
            <a:r>
              <a:rPr lang="en-GB" sz="1700" b="0" dirty="0">
                <a:hlinkClick r:id="rId6"/>
              </a:rPr>
              <a:t>://eni-seis.eionet.europa.eu/south</a:t>
            </a:r>
            <a:r>
              <a:rPr lang="en-GB" sz="1700" b="0" dirty="0"/>
              <a:t>  </a:t>
            </a:r>
          </a:p>
          <a:p>
            <a:pPr algn="l"/>
            <a:r>
              <a:rPr lang="en-GB" sz="1700" b="0" i="1" dirty="0" smtClean="0"/>
              <a:t> </a:t>
            </a:r>
          </a:p>
          <a:p>
            <a:pPr algn="l"/>
            <a:endParaRPr lang="en-GB" sz="1400" b="0" i="1" dirty="0"/>
          </a:p>
        </p:txBody>
      </p:sp>
      <p:pic>
        <p:nvPicPr>
          <p:cNvPr id="11" name="Picture 10"/>
          <p:cNvPicPr/>
          <p:nvPr/>
        </p:nvPicPr>
        <p:blipFill>
          <a:blip r:embed="rId7"/>
          <a:stretch>
            <a:fillRect/>
          </a:stretch>
        </p:blipFill>
        <p:spPr>
          <a:xfrm>
            <a:off x="419399" y="1722602"/>
            <a:ext cx="5948391" cy="3443880"/>
          </a:xfrm>
          <a:prstGeom prst="rect">
            <a:avLst/>
          </a:prstGeom>
        </p:spPr>
      </p:pic>
      <p:pic>
        <p:nvPicPr>
          <p:cNvPr id="12" name="Picture 11" descr="C:\Users\stomasina\AppData\Local\Microsoft\Windows\Temporary Internet Files\Content.Outlook\IX13HL5J\UNEP MAP colors (002).jpg"/>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704860" y="6089692"/>
            <a:ext cx="1326515" cy="608330"/>
          </a:xfrm>
          <a:prstGeom prst="rect">
            <a:avLst/>
          </a:prstGeom>
          <a:noFill/>
          <a:ln>
            <a:noFill/>
          </a:ln>
        </p:spPr>
      </p:pic>
    </p:spTree>
    <p:extLst>
      <p:ext uri="{BB962C8B-B14F-4D97-AF65-F5344CB8AC3E}">
        <p14:creationId xmlns:p14="http://schemas.microsoft.com/office/powerpoint/2010/main" val="150725328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de-AT" dirty="0" smtClean="0"/>
              <a:t>COUNTRY CONTRIBUTION</a:t>
            </a:r>
            <a:endParaRPr lang="en-GB" dirty="0"/>
          </a:p>
          <a:p>
            <a:endParaRPr lang="en-US" dirty="0"/>
          </a:p>
        </p:txBody>
      </p:sp>
      <p:cxnSp>
        <p:nvCxnSpPr>
          <p:cNvPr id="7" name="Straight Connector 6"/>
          <p:cNvCxnSpPr/>
          <p:nvPr/>
        </p:nvCxnSpPr>
        <p:spPr>
          <a:xfrm>
            <a:off x="364218" y="764660"/>
            <a:ext cx="11681026"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364218" y="947765"/>
            <a:ext cx="11522982" cy="7632859"/>
          </a:xfrm>
          <a:prstGeom prst="rect">
            <a:avLst/>
          </a:prstGeom>
          <a:noFill/>
        </p:spPr>
        <p:txBody>
          <a:bodyPr wrap="square" rtlCol="0">
            <a:spAutoFit/>
          </a:bodyPr>
          <a:lstStyle/>
          <a:p>
            <a:r>
              <a:rPr lang="de-AT" sz="2800" dirty="0" smtClean="0"/>
              <a:t>1- </a:t>
            </a:r>
            <a:r>
              <a:rPr lang="de-AT" sz="2800" dirty="0"/>
              <a:t>O</a:t>
            </a:r>
            <a:r>
              <a:rPr lang="de-AT" sz="2800" dirty="0" smtClean="0"/>
              <a:t>verall national Key Messages</a:t>
            </a:r>
          </a:p>
          <a:p>
            <a:endParaRPr lang="de-AT" sz="2800" dirty="0"/>
          </a:p>
          <a:p>
            <a:pPr marL="285750" indent="-285750">
              <a:spcAft>
                <a:spcPts val="600"/>
              </a:spcAft>
              <a:buFont typeface="Arial" panose="020B0604020202020204" pitchFamily="34" charset="0"/>
              <a:buChar char="•"/>
            </a:pPr>
            <a:r>
              <a:rPr lang="en-US" sz="2800" dirty="0">
                <a:solidFill>
                  <a:srgbClr val="002060"/>
                </a:solidFill>
              </a:rPr>
              <a:t>Based on expert knowledge </a:t>
            </a:r>
            <a:r>
              <a:rPr lang="en-US" sz="2800" dirty="0" smtClean="0">
                <a:solidFill>
                  <a:srgbClr val="002060"/>
                </a:solidFill>
              </a:rPr>
              <a:t>/ or country </a:t>
            </a:r>
            <a:r>
              <a:rPr lang="en-US" sz="2800" dirty="0">
                <a:solidFill>
                  <a:srgbClr val="002060"/>
                </a:solidFill>
              </a:rPr>
              <a:t>specific data </a:t>
            </a:r>
            <a:r>
              <a:rPr lang="en-US" sz="2800" dirty="0" smtClean="0">
                <a:solidFill>
                  <a:srgbClr val="002060"/>
                </a:solidFill>
              </a:rPr>
              <a:t>analysis,</a:t>
            </a:r>
            <a:endParaRPr lang="en-US" sz="2800" dirty="0">
              <a:solidFill>
                <a:srgbClr val="002060"/>
              </a:solidFill>
            </a:endParaRPr>
          </a:p>
          <a:p>
            <a:pPr lvl="0">
              <a:spcAft>
                <a:spcPts val="600"/>
              </a:spcAft>
            </a:pPr>
            <a:r>
              <a:rPr lang="en-US" sz="2800" dirty="0">
                <a:solidFill>
                  <a:srgbClr val="002060"/>
                </a:solidFill>
              </a:rPr>
              <a:t>country representatives are kindly asked to prepare </a:t>
            </a:r>
            <a:r>
              <a:rPr lang="en-US" sz="2800" dirty="0" smtClean="0">
                <a:solidFill>
                  <a:srgbClr val="FF0000"/>
                </a:solidFill>
              </a:rPr>
              <a:t>9 </a:t>
            </a:r>
            <a:r>
              <a:rPr lang="en-US" sz="2800" dirty="0">
                <a:solidFill>
                  <a:srgbClr val="002060"/>
                </a:solidFill>
              </a:rPr>
              <a:t>slides </a:t>
            </a:r>
            <a:r>
              <a:rPr lang="en-US" sz="2800" dirty="0" smtClean="0">
                <a:solidFill>
                  <a:srgbClr val="002060"/>
                </a:solidFill>
              </a:rPr>
              <a:t> on assessment.</a:t>
            </a:r>
          </a:p>
          <a:p>
            <a:pPr>
              <a:spcAft>
                <a:spcPts val="600"/>
              </a:spcAft>
            </a:pPr>
            <a:r>
              <a:rPr lang="en-US" sz="2800" dirty="0">
                <a:solidFill>
                  <a:srgbClr val="002060"/>
                </a:solidFill>
              </a:rPr>
              <a:t>Ministerial </a:t>
            </a:r>
            <a:r>
              <a:rPr lang="en-US" sz="2800" dirty="0" smtClean="0">
                <a:solidFill>
                  <a:srgbClr val="002060"/>
                </a:solidFill>
              </a:rPr>
              <a:t>Meeting (tentatively early 2020):</a:t>
            </a:r>
            <a:r>
              <a:rPr lang="en-US" sz="2800" i="1" dirty="0" smtClean="0">
                <a:solidFill>
                  <a:srgbClr val="002060"/>
                </a:solidFill>
              </a:rPr>
              <a:t>What message you want to convey to your Minister/decision makers?</a:t>
            </a:r>
          </a:p>
          <a:p>
            <a:pPr lvl="0">
              <a:spcAft>
                <a:spcPts val="600"/>
              </a:spcAft>
            </a:pPr>
            <a:endParaRPr lang="en-US" sz="2800" dirty="0" smtClean="0">
              <a:solidFill>
                <a:srgbClr val="002060"/>
              </a:solidFill>
            </a:endParaRPr>
          </a:p>
          <a:p>
            <a:pPr>
              <a:spcAft>
                <a:spcPts val="600"/>
              </a:spcAft>
            </a:pPr>
            <a:r>
              <a:rPr lang="en-US" sz="2800" dirty="0" smtClean="0">
                <a:solidFill>
                  <a:srgbClr val="002060"/>
                </a:solidFill>
              </a:rPr>
              <a:t>key messages related to the assessment of </a:t>
            </a:r>
            <a:r>
              <a:rPr lang="en-US" sz="2800" dirty="0">
                <a:solidFill>
                  <a:srgbClr val="002060"/>
                </a:solidFill>
              </a:rPr>
              <a:t>H2020 thematic areas</a:t>
            </a:r>
            <a:r>
              <a:rPr lang="en-US" sz="2800" dirty="0" smtClean="0">
                <a:solidFill>
                  <a:srgbClr val="002060"/>
                </a:solidFill>
              </a:rPr>
              <a:t>: countries are requested to draft a very </a:t>
            </a:r>
            <a:r>
              <a:rPr lang="en-US" sz="2800" dirty="0">
                <a:solidFill>
                  <a:srgbClr val="002060"/>
                </a:solidFill>
              </a:rPr>
              <a:t>short text, which gives understanding of positive or negative development </a:t>
            </a:r>
            <a:r>
              <a:rPr lang="en-US" sz="2800" dirty="0" smtClean="0">
                <a:solidFill>
                  <a:srgbClr val="002060"/>
                </a:solidFill>
              </a:rPr>
              <a:t>in the sector /field (see example on slides ). </a:t>
            </a:r>
          </a:p>
          <a:p>
            <a:pPr lvl="0">
              <a:spcAft>
                <a:spcPts val="600"/>
              </a:spcAft>
            </a:pPr>
            <a:endParaRPr lang="en-US" sz="2800" dirty="0">
              <a:solidFill>
                <a:srgbClr val="002060"/>
              </a:solidFill>
            </a:endParaRPr>
          </a:p>
          <a:p>
            <a:pPr lvl="0">
              <a:spcAft>
                <a:spcPts val="600"/>
              </a:spcAft>
            </a:pPr>
            <a:endParaRPr lang="en-US" sz="2800" dirty="0">
              <a:solidFill>
                <a:srgbClr val="002060"/>
              </a:solidFill>
            </a:endParaRPr>
          </a:p>
          <a:p>
            <a:pPr marL="285750" indent="-285750">
              <a:spcAft>
                <a:spcPts val="600"/>
              </a:spcAft>
              <a:buFont typeface="Arial" panose="020B0604020202020204" pitchFamily="34" charset="0"/>
              <a:buChar char="•"/>
            </a:pPr>
            <a:endParaRPr lang="en-US" sz="2800" dirty="0" smtClean="0">
              <a:solidFill>
                <a:srgbClr val="002060"/>
              </a:solidFill>
            </a:endParaRPr>
          </a:p>
          <a:p>
            <a:pPr marL="285750" indent="-285750">
              <a:spcAft>
                <a:spcPts val="600"/>
              </a:spcAft>
              <a:buFont typeface="Arial" panose="020B0604020202020204" pitchFamily="34" charset="0"/>
              <a:buChar char="•"/>
            </a:pPr>
            <a:endParaRPr lang="en-US" sz="2800" dirty="0">
              <a:solidFill>
                <a:srgbClr val="002060"/>
              </a:solidFill>
            </a:endParaRPr>
          </a:p>
          <a:p>
            <a:pPr marL="285750" lvl="0" indent="-285750">
              <a:spcAft>
                <a:spcPts val="600"/>
              </a:spcAft>
              <a:buFont typeface="Arial" panose="020B0604020202020204" pitchFamily="34" charset="0"/>
              <a:buChar char="•"/>
            </a:pPr>
            <a:endParaRPr lang="en-US" sz="2800" dirty="0">
              <a:solidFill>
                <a:srgbClr val="002060"/>
              </a:solidFill>
            </a:endParaRPr>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631042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en-US" dirty="0" smtClean="0"/>
              <a:t>Country contribution</a:t>
            </a:r>
            <a:endParaRPr lang="en-US" dirty="0"/>
          </a:p>
        </p:txBody>
      </p:sp>
      <p:cxnSp>
        <p:nvCxnSpPr>
          <p:cNvPr id="7" name="Straight Connector 6"/>
          <p:cNvCxnSpPr/>
          <p:nvPr/>
        </p:nvCxnSpPr>
        <p:spPr>
          <a:xfrm>
            <a:off x="364218" y="764660"/>
            <a:ext cx="10755338"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6" name="Rechteck 5"/>
          <p:cNvSpPr/>
          <p:nvPr/>
        </p:nvSpPr>
        <p:spPr>
          <a:xfrm>
            <a:off x="453293" y="982133"/>
            <a:ext cx="11205307" cy="6124754"/>
          </a:xfrm>
          <a:prstGeom prst="rect">
            <a:avLst/>
          </a:prstGeom>
        </p:spPr>
        <p:txBody>
          <a:bodyPr wrap="square">
            <a:spAutoFit/>
          </a:bodyPr>
          <a:lstStyle/>
          <a:p>
            <a:r>
              <a:rPr lang="en-US" sz="2800" dirty="0" smtClean="0"/>
              <a:t>2- </a:t>
            </a:r>
            <a:r>
              <a:rPr lang="en-US" sz="2800" dirty="0"/>
              <a:t>T</a:t>
            </a:r>
            <a:r>
              <a:rPr lang="en-US" sz="2800" dirty="0" smtClean="0"/>
              <a:t>hematic Analysis</a:t>
            </a:r>
            <a:endParaRPr lang="en-US" sz="2800" dirty="0" smtClean="0">
              <a:solidFill>
                <a:srgbClr val="002060"/>
              </a:solidFill>
            </a:endParaRPr>
          </a:p>
          <a:p>
            <a:r>
              <a:rPr lang="en-US" sz="2800" dirty="0" smtClean="0">
                <a:solidFill>
                  <a:srgbClr val="002060"/>
                </a:solidFill>
              </a:rPr>
              <a:t> should feature </a:t>
            </a:r>
            <a:r>
              <a:rPr lang="en-US" sz="2800" dirty="0">
                <a:solidFill>
                  <a:srgbClr val="002060"/>
                </a:solidFill>
              </a:rPr>
              <a:t>a trend </a:t>
            </a:r>
            <a:r>
              <a:rPr lang="en-US" sz="2800" dirty="0" smtClean="0">
                <a:solidFill>
                  <a:srgbClr val="002060"/>
                </a:solidFill>
              </a:rPr>
              <a:t>(over a certain period of time) towards </a:t>
            </a:r>
            <a:r>
              <a:rPr lang="en-US" sz="2800" dirty="0">
                <a:solidFill>
                  <a:srgbClr val="002060"/>
                </a:solidFill>
              </a:rPr>
              <a:t>a target, highlight issues preventing for attaining the target. </a:t>
            </a:r>
          </a:p>
          <a:p>
            <a:r>
              <a:rPr lang="en-GB" sz="2800" i="1" dirty="0" smtClean="0">
                <a:solidFill>
                  <a:srgbClr val="002060"/>
                </a:solidFill>
              </a:rPr>
              <a:t>For example why </a:t>
            </a:r>
            <a:r>
              <a:rPr lang="en-GB" sz="2800" i="1" dirty="0">
                <a:solidFill>
                  <a:srgbClr val="002060"/>
                </a:solidFill>
              </a:rPr>
              <a:t>the trend of emissions is increasing, what does it lead to? And what are possible consequences (relevance with other sectors and in what way)?  </a:t>
            </a:r>
            <a:r>
              <a:rPr lang="en-GB" sz="2800" i="1" dirty="0" smtClean="0">
                <a:solidFill>
                  <a:srgbClr val="002060"/>
                </a:solidFill>
              </a:rPr>
              <a:t>Reasons for attaining or not attaining the targets can be </a:t>
            </a:r>
            <a:r>
              <a:rPr lang="en-GB" sz="2800" i="1" u="sng" dirty="0" smtClean="0">
                <a:solidFill>
                  <a:srgbClr val="002060"/>
                </a:solidFill>
              </a:rPr>
              <a:t>but are not limited </a:t>
            </a:r>
            <a:r>
              <a:rPr lang="en-GB" sz="2800" i="1" dirty="0" smtClean="0">
                <a:solidFill>
                  <a:srgbClr val="002060"/>
                </a:solidFill>
              </a:rPr>
              <a:t>to the following:</a:t>
            </a:r>
            <a:endParaRPr lang="de-AT" sz="2800" i="1" dirty="0">
              <a:solidFill>
                <a:srgbClr val="002060"/>
              </a:solidFill>
            </a:endParaRPr>
          </a:p>
          <a:p>
            <a:r>
              <a:rPr lang="en-US" sz="2800" dirty="0" smtClean="0">
                <a:solidFill>
                  <a:srgbClr val="002060"/>
                </a:solidFill>
              </a:rPr>
              <a:t>Poor </a:t>
            </a:r>
            <a:r>
              <a:rPr lang="en-US" sz="2800" dirty="0">
                <a:solidFill>
                  <a:srgbClr val="002060"/>
                </a:solidFill>
              </a:rPr>
              <a:t>interest on the subject </a:t>
            </a:r>
            <a:r>
              <a:rPr lang="en-US" sz="2800" dirty="0" smtClean="0">
                <a:solidFill>
                  <a:srgbClr val="002060"/>
                </a:solidFill>
              </a:rPr>
              <a:t>– indicate high </a:t>
            </a:r>
            <a:r>
              <a:rPr lang="en-US" sz="2800" dirty="0">
                <a:solidFill>
                  <a:srgbClr val="002060"/>
                </a:solidFill>
              </a:rPr>
              <a:t>or low priority on political agenda</a:t>
            </a:r>
          </a:p>
          <a:p>
            <a:pPr lvl="0"/>
            <a:r>
              <a:rPr lang="en-US" sz="2800" dirty="0" smtClean="0">
                <a:solidFill>
                  <a:srgbClr val="002060"/>
                </a:solidFill>
              </a:rPr>
              <a:t>Can highlight main </a:t>
            </a:r>
            <a:r>
              <a:rPr lang="en-US" sz="2800" dirty="0">
                <a:solidFill>
                  <a:srgbClr val="002060"/>
                </a:solidFill>
              </a:rPr>
              <a:t>challenges related to </a:t>
            </a:r>
            <a:r>
              <a:rPr lang="en-US" sz="2800" dirty="0" smtClean="0">
                <a:solidFill>
                  <a:srgbClr val="002060"/>
                </a:solidFill>
              </a:rPr>
              <a:t>the management of the h2020 sectors/thematic </a:t>
            </a:r>
            <a:r>
              <a:rPr lang="en-US" sz="2800" dirty="0">
                <a:solidFill>
                  <a:srgbClr val="002060"/>
                </a:solidFill>
              </a:rPr>
              <a:t>area (financial, organizational, institutional set up (roles and responsibilities), </a:t>
            </a:r>
            <a:r>
              <a:rPr lang="en-US" sz="2800" dirty="0" smtClean="0">
                <a:solidFill>
                  <a:srgbClr val="002060"/>
                </a:solidFill>
              </a:rPr>
              <a:t>regulatory framework, knowledge-data availability for planning business model/ adequate infrastructure).</a:t>
            </a:r>
          </a:p>
          <a:p>
            <a:pPr lvl="0"/>
            <a:endParaRPr lang="en-US" sz="2800" dirty="0" smtClean="0">
              <a:solidFill>
                <a:srgbClr val="002060"/>
              </a:solidFill>
            </a:endParaRPr>
          </a:p>
        </p:txBody>
      </p:sp>
    </p:spTree>
    <p:extLst>
      <p:ext uri="{BB962C8B-B14F-4D97-AF65-F5344CB8AC3E}">
        <p14:creationId xmlns:p14="http://schemas.microsoft.com/office/powerpoint/2010/main" val="398537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de-AT" dirty="0" smtClean="0"/>
              <a:t>Country </a:t>
            </a:r>
            <a:r>
              <a:rPr lang="en-US" dirty="0" smtClean="0"/>
              <a:t>contribution</a:t>
            </a:r>
          </a:p>
          <a:p>
            <a:endParaRPr lang="en-US" dirty="0"/>
          </a:p>
        </p:txBody>
      </p:sp>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474856" cy="3062377"/>
          </a:xfrm>
          <a:prstGeom prst="rect">
            <a:avLst/>
          </a:prstGeom>
          <a:noFill/>
        </p:spPr>
        <p:txBody>
          <a:bodyPr wrap="square" rtlCol="0">
            <a:spAutoFit/>
          </a:bodyPr>
          <a:lstStyle/>
          <a:p>
            <a:r>
              <a:rPr lang="en-US" sz="2800" dirty="0" smtClean="0">
                <a:solidFill>
                  <a:srgbClr val="002060"/>
                </a:solidFill>
              </a:rPr>
              <a:t>To help communicate the key messages countries are requested to use data tables or data </a:t>
            </a:r>
            <a:r>
              <a:rPr lang="en-US" sz="2800" dirty="0" smtClean="0">
                <a:solidFill>
                  <a:srgbClr val="002060"/>
                </a:solidFill>
              </a:rPr>
              <a:t>plots and </a:t>
            </a:r>
            <a:r>
              <a:rPr lang="en-US" sz="2800" dirty="0">
                <a:solidFill>
                  <a:srgbClr val="002060"/>
                </a:solidFill>
              </a:rPr>
              <a:t>to give an overview of identified data gaps.</a:t>
            </a:r>
          </a:p>
          <a:p>
            <a:endParaRPr lang="en-US" sz="2800" dirty="0">
              <a:solidFill>
                <a:srgbClr val="002060"/>
              </a:solidFill>
            </a:endParaRPr>
          </a:p>
          <a:p>
            <a:endParaRPr lang="en-US" sz="2800" dirty="0" smtClean="0"/>
          </a:p>
          <a:p>
            <a:endParaRPr lang="en-US" sz="2800" dirty="0"/>
          </a:p>
          <a:p>
            <a:pPr>
              <a:spcAft>
                <a:spcPts val="600"/>
              </a:spcAft>
            </a:pPr>
            <a:endParaRPr lang="en-GB" sz="2800" dirty="0" smtClean="0"/>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780965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de-AT" dirty="0" smtClean="0"/>
              <a:t>Country </a:t>
            </a:r>
            <a:r>
              <a:rPr lang="en-US" dirty="0" smtClean="0"/>
              <a:t>contribution</a:t>
            </a:r>
          </a:p>
          <a:p>
            <a:endParaRPr lang="en-US" dirty="0"/>
          </a:p>
        </p:txBody>
      </p:sp>
      <p:cxnSp>
        <p:nvCxnSpPr>
          <p:cNvPr id="7" name="Straight Connector 6"/>
          <p:cNvCxnSpPr/>
          <p:nvPr/>
        </p:nvCxnSpPr>
        <p:spPr>
          <a:xfrm>
            <a:off x="364218" y="764660"/>
            <a:ext cx="10360226"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474856" cy="5801588"/>
          </a:xfrm>
          <a:prstGeom prst="rect">
            <a:avLst/>
          </a:prstGeom>
          <a:noFill/>
        </p:spPr>
        <p:txBody>
          <a:bodyPr wrap="square" rtlCol="0">
            <a:spAutoFit/>
          </a:bodyPr>
          <a:lstStyle/>
          <a:p>
            <a:r>
              <a:rPr lang="en-US" sz="2800" dirty="0">
                <a:solidFill>
                  <a:srgbClr val="002060"/>
                </a:solidFill>
              </a:rPr>
              <a:t>3-Process and progress</a:t>
            </a:r>
          </a:p>
          <a:p>
            <a:pPr marL="457200" indent="-457200">
              <a:buFont typeface="Wingdings" panose="05000000000000000000" pitchFamily="2" charset="2"/>
              <a:buChar char="§"/>
            </a:pPr>
            <a:r>
              <a:rPr lang="en-US" sz="2800" dirty="0" smtClean="0">
                <a:solidFill>
                  <a:srgbClr val="002060"/>
                </a:solidFill>
              </a:rPr>
              <a:t>Data </a:t>
            </a:r>
            <a:r>
              <a:rPr lang="en-US" sz="2800" dirty="0">
                <a:solidFill>
                  <a:srgbClr val="002060"/>
                </a:solidFill>
              </a:rPr>
              <a:t>collection: Countries are requested to provide information on the state of play regarding data collection, difficulties encountered collecting </a:t>
            </a:r>
            <a:r>
              <a:rPr lang="en-US" sz="2800" dirty="0" smtClean="0">
                <a:solidFill>
                  <a:srgbClr val="002060"/>
                </a:solidFill>
              </a:rPr>
              <a:t>data (availability, accessibility, institutional cooperation,  etc..) how in your opinion can the situation  be improved </a:t>
            </a:r>
            <a:r>
              <a:rPr lang="en-US" sz="2800" dirty="0">
                <a:solidFill>
                  <a:srgbClr val="002060"/>
                </a:solidFill>
              </a:rPr>
              <a:t>in the </a:t>
            </a:r>
            <a:r>
              <a:rPr lang="en-US" sz="2800" dirty="0" smtClean="0">
                <a:solidFill>
                  <a:srgbClr val="002060"/>
                </a:solidFill>
              </a:rPr>
              <a:t>future? Which of the improvement is the easiest to activate, where should we invest to trigger the positive change?</a:t>
            </a:r>
            <a:endParaRPr lang="en-US" sz="2800" dirty="0">
              <a:solidFill>
                <a:srgbClr val="002060"/>
              </a:solidFill>
            </a:endParaRPr>
          </a:p>
          <a:p>
            <a:endParaRPr lang="en-US" sz="2800" dirty="0" smtClean="0"/>
          </a:p>
          <a:p>
            <a:pPr marL="457200" indent="-457200">
              <a:buFont typeface="Arial" panose="020B0604020202020204" pitchFamily="34" charset="0"/>
              <a:buChar char="•"/>
            </a:pPr>
            <a:r>
              <a:rPr lang="en-US" sz="2800" dirty="0">
                <a:solidFill>
                  <a:srgbClr val="002060"/>
                </a:solidFill>
              </a:rPr>
              <a:t>Give an overview of identified data gaps</a:t>
            </a:r>
            <a:r>
              <a:rPr lang="en-US" sz="2800" dirty="0" smtClean="0">
                <a:solidFill>
                  <a:srgbClr val="002060"/>
                </a:solidFill>
              </a:rPr>
              <a:t>.</a:t>
            </a:r>
            <a:endParaRPr lang="en-US" sz="2800" dirty="0"/>
          </a:p>
          <a:p>
            <a:pPr marL="457200" indent="-457200">
              <a:spcAft>
                <a:spcPts val="600"/>
              </a:spcAft>
              <a:buFont typeface="Arial" panose="020B0604020202020204" pitchFamily="34" charset="0"/>
              <a:buChar char="•"/>
            </a:pPr>
            <a:r>
              <a:rPr lang="en-GB" sz="2800" dirty="0" smtClean="0">
                <a:solidFill>
                  <a:srgbClr val="002060"/>
                </a:solidFill>
              </a:rPr>
              <a:t>Indicator assessment factsheet: what is the current status by indicator? </a:t>
            </a:r>
            <a:endParaRPr lang="en-GB" sz="2800" dirty="0">
              <a:solidFill>
                <a:srgbClr val="002060"/>
              </a:solidFill>
            </a:endParaRPr>
          </a:p>
          <a:p>
            <a:pPr marL="457200" indent="-457200">
              <a:spcAft>
                <a:spcPts val="600"/>
              </a:spcAft>
              <a:buFont typeface="Arial" panose="020B0604020202020204" pitchFamily="34" charset="0"/>
              <a:buChar char="•"/>
            </a:pPr>
            <a:r>
              <a:rPr lang="en-GB" sz="2800" dirty="0" smtClean="0">
                <a:solidFill>
                  <a:srgbClr val="002060"/>
                </a:solidFill>
              </a:rPr>
              <a:t>What processes are put in place to  ensure regular assessment?</a:t>
            </a:r>
          </a:p>
          <a:p>
            <a:pPr>
              <a:spcAft>
                <a:spcPts val="600"/>
              </a:spcAft>
            </a:pPr>
            <a:endParaRPr lang="en-GB" sz="2800" dirty="0" smtClean="0">
              <a:solidFill>
                <a:srgbClr val="002060"/>
              </a:solidFill>
            </a:endParaRPr>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734944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64218" y="130226"/>
            <a:ext cx="11488192" cy="634434"/>
          </a:xfrm>
        </p:spPr>
        <p:txBody>
          <a:bodyPr>
            <a:normAutofit/>
          </a:bodyPr>
          <a:lstStyle/>
          <a:p>
            <a:r>
              <a:rPr lang="en-US" dirty="0" smtClean="0"/>
              <a:t>Thematic Analysis (example-waste)</a:t>
            </a:r>
          </a:p>
          <a:p>
            <a:endParaRPr lang="en-US" dirty="0"/>
          </a:p>
        </p:txBody>
      </p:sp>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474856" cy="5216813"/>
          </a:xfrm>
          <a:prstGeom prst="rect">
            <a:avLst/>
          </a:prstGeom>
          <a:noFill/>
        </p:spPr>
        <p:txBody>
          <a:bodyPr wrap="square" rtlCol="0">
            <a:spAutoFit/>
          </a:bodyPr>
          <a:lstStyle/>
          <a:p>
            <a:r>
              <a:rPr lang="en-US" sz="2800" i="1" dirty="0" smtClean="0">
                <a:solidFill>
                  <a:srgbClr val="002060"/>
                </a:solidFill>
              </a:rPr>
              <a:t>Municipalities are responsible for waste management, collection, transport and disposal of waste but due to insufficient budget and the low priority on the political agenda waste management  is approached only partially. The decision makers ignore lasting, efficient and higher costs solutions in favor of random dumping with negative impacts on scarce water resources. Current waste management practices are not adequate for managing different waste streams from growing population.</a:t>
            </a:r>
          </a:p>
          <a:p>
            <a:r>
              <a:rPr lang="en-US" sz="2800" i="1" dirty="0" smtClean="0">
                <a:solidFill>
                  <a:srgbClr val="002060"/>
                </a:solidFill>
              </a:rPr>
              <a:t>The only positive trend registered in the recent years is the increase in recycling rate (mainly plastic and paper) due to  private investment. </a:t>
            </a:r>
            <a:endParaRPr lang="en-US" sz="2800" i="1" dirty="0">
              <a:solidFill>
                <a:srgbClr val="002060"/>
              </a:solidFill>
            </a:endParaRPr>
          </a:p>
          <a:p>
            <a:endParaRPr lang="en-US" sz="2800" i="1" dirty="0"/>
          </a:p>
          <a:p>
            <a:pPr>
              <a:spcAft>
                <a:spcPts val="600"/>
              </a:spcAft>
            </a:pPr>
            <a:endParaRPr lang="en-GB" sz="2800" dirty="0" smtClean="0"/>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0547506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en-US" dirty="0" smtClean="0"/>
              <a:t>Waste Management (examples)</a:t>
            </a:r>
          </a:p>
          <a:p>
            <a:endParaRPr lang="en-US" dirty="0"/>
          </a:p>
        </p:txBody>
      </p:sp>
      <p:cxnSp>
        <p:nvCxnSpPr>
          <p:cNvPr id="7" name="Straight Connector 6"/>
          <p:cNvCxnSpPr/>
          <p:nvPr/>
        </p:nvCxnSpPr>
        <p:spPr>
          <a:xfrm>
            <a:off x="364218" y="764660"/>
            <a:ext cx="11500404"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474856" cy="6463308"/>
          </a:xfrm>
          <a:prstGeom prst="rect">
            <a:avLst/>
          </a:prstGeom>
          <a:noFill/>
        </p:spPr>
        <p:txBody>
          <a:bodyPr wrap="square" rtlCol="0">
            <a:spAutoFit/>
          </a:bodyPr>
          <a:lstStyle/>
          <a:p>
            <a:pPr indent="-285750">
              <a:spcAft>
                <a:spcPts val="600"/>
              </a:spcAft>
              <a:buFont typeface="Arial" panose="020B0604020202020204" pitchFamily="34" charset="0"/>
              <a:buChar char="•"/>
            </a:pPr>
            <a:r>
              <a:rPr lang="en-GB" sz="2800" i="1" dirty="0">
                <a:solidFill>
                  <a:srgbClr val="002060"/>
                </a:solidFill>
              </a:rPr>
              <a:t>Waste generation rates continue rising (from </a:t>
            </a:r>
            <a:r>
              <a:rPr lang="en-GB" sz="2800" i="1" dirty="0" smtClean="0">
                <a:solidFill>
                  <a:srgbClr val="002060"/>
                </a:solidFill>
              </a:rPr>
              <a:t>60 Million </a:t>
            </a:r>
            <a:r>
              <a:rPr lang="en-GB" sz="2800" i="1" dirty="0">
                <a:solidFill>
                  <a:srgbClr val="002060"/>
                </a:solidFill>
              </a:rPr>
              <a:t>tones in 2003 to </a:t>
            </a:r>
            <a:r>
              <a:rPr lang="en-GB" sz="2800" i="1" dirty="0" smtClean="0">
                <a:solidFill>
                  <a:srgbClr val="002060"/>
                </a:solidFill>
              </a:rPr>
              <a:t>80 Million tones </a:t>
            </a:r>
            <a:r>
              <a:rPr lang="en-GB" sz="2800" i="1" dirty="0">
                <a:solidFill>
                  <a:srgbClr val="002060"/>
                </a:solidFill>
              </a:rPr>
              <a:t>2018), and dumps remain the only common disposal </a:t>
            </a:r>
            <a:r>
              <a:rPr lang="en-GB" sz="2800" i="1" dirty="0" smtClean="0">
                <a:solidFill>
                  <a:srgbClr val="002060"/>
                </a:solidFill>
              </a:rPr>
              <a:t>practice, </a:t>
            </a:r>
            <a:r>
              <a:rPr lang="en-GB" sz="2800" i="1" dirty="0">
                <a:solidFill>
                  <a:srgbClr val="002060"/>
                </a:solidFill>
              </a:rPr>
              <a:t>thus constitute a source of groundwater contamination and importance loses of valuable raw material.</a:t>
            </a:r>
          </a:p>
          <a:p>
            <a:pPr>
              <a:spcAft>
                <a:spcPts val="600"/>
              </a:spcAft>
            </a:pPr>
            <a:endParaRPr lang="en-GB" sz="2800" i="1" dirty="0">
              <a:solidFill>
                <a:srgbClr val="002060"/>
              </a:solidFill>
            </a:endParaRPr>
          </a:p>
          <a:p>
            <a:pPr indent="-285750">
              <a:spcAft>
                <a:spcPts val="600"/>
              </a:spcAft>
              <a:buFont typeface="Arial" panose="020B0604020202020204" pitchFamily="34" charset="0"/>
              <a:buChar char="•"/>
            </a:pPr>
            <a:r>
              <a:rPr lang="en-GB" sz="2800" i="1" dirty="0">
                <a:solidFill>
                  <a:srgbClr val="002060"/>
                </a:solidFill>
              </a:rPr>
              <a:t>In the recent years, and due to the political </a:t>
            </a:r>
            <a:r>
              <a:rPr lang="en-GB" sz="2800" i="1" dirty="0" smtClean="0">
                <a:solidFill>
                  <a:srgbClr val="002060"/>
                </a:solidFill>
              </a:rPr>
              <a:t>situation (refugee influx) </a:t>
            </a:r>
            <a:r>
              <a:rPr lang="en-GB" sz="2800" i="1" dirty="0">
                <a:solidFill>
                  <a:srgbClr val="002060"/>
                </a:solidFill>
              </a:rPr>
              <a:t>the proliferation of waste has led to more significant health and environmental impacts such as soil and groundwater pollution. </a:t>
            </a:r>
            <a:endParaRPr lang="en-GB" sz="2800" i="1" dirty="0" smtClean="0">
              <a:solidFill>
                <a:srgbClr val="002060"/>
              </a:solidFill>
            </a:endParaRPr>
          </a:p>
          <a:p>
            <a:pPr>
              <a:spcAft>
                <a:spcPts val="600"/>
              </a:spcAft>
            </a:pPr>
            <a:endParaRPr lang="en-GB" sz="2800" i="1" dirty="0" smtClean="0">
              <a:solidFill>
                <a:srgbClr val="002060"/>
              </a:solidFill>
            </a:endParaRPr>
          </a:p>
          <a:p>
            <a:pPr indent="-285750">
              <a:spcAft>
                <a:spcPts val="600"/>
              </a:spcAft>
              <a:buFont typeface="Arial" panose="020B0604020202020204" pitchFamily="34" charset="0"/>
              <a:buChar char="•"/>
            </a:pPr>
            <a:r>
              <a:rPr lang="en-US" sz="2800" i="1" dirty="0">
                <a:solidFill>
                  <a:srgbClr val="002060"/>
                </a:solidFill>
              </a:rPr>
              <a:t>Significant progress has </a:t>
            </a:r>
            <a:r>
              <a:rPr lang="en-US" sz="2800" i="1" dirty="0" smtClean="0">
                <a:solidFill>
                  <a:srgbClr val="002060"/>
                </a:solidFill>
              </a:rPr>
              <a:t>been made </a:t>
            </a:r>
            <a:r>
              <a:rPr lang="en-US" sz="2800" i="1" dirty="0">
                <a:solidFill>
                  <a:srgbClr val="002060"/>
                </a:solidFill>
              </a:rPr>
              <a:t>in </a:t>
            </a:r>
            <a:r>
              <a:rPr lang="en-US" sz="2800" i="1" dirty="0" smtClean="0">
                <a:solidFill>
                  <a:srgbClr val="002060"/>
                </a:solidFill>
              </a:rPr>
              <a:t>increasing recycling rates. </a:t>
            </a:r>
            <a:r>
              <a:rPr lang="en-US" sz="2800" i="1" dirty="0">
                <a:solidFill>
                  <a:srgbClr val="002060"/>
                </a:solidFill>
              </a:rPr>
              <a:t>The percentage </a:t>
            </a:r>
            <a:r>
              <a:rPr lang="en-US" sz="2800" i="1" dirty="0" smtClean="0">
                <a:solidFill>
                  <a:srgbClr val="002060"/>
                </a:solidFill>
              </a:rPr>
              <a:t>of municipal </a:t>
            </a:r>
            <a:r>
              <a:rPr lang="en-US" sz="2800" i="1" dirty="0">
                <a:solidFill>
                  <a:srgbClr val="002060"/>
                </a:solidFill>
              </a:rPr>
              <a:t>waste which is </a:t>
            </a:r>
            <a:r>
              <a:rPr lang="en-US" sz="2800" i="1" dirty="0" smtClean="0">
                <a:solidFill>
                  <a:srgbClr val="002060"/>
                </a:solidFill>
              </a:rPr>
              <a:t>recycled and </a:t>
            </a:r>
            <a:r>
              <a:rPr lang="en-US" sz="2800" i="1" dirty="0">
                <a:solidFill>
                  <a:srgbClr val="002060"/>
                </a:solidFill>
              </a:rPr>
              <a:t>composted has risen </a:t>
            </a:r>
            <a:r>
              <a:rPr lang="en-US" sz="2800" i="1" dirty="0" smtClean="0">
                <a:solidFill>
                  <a:srgbClr val="002060"/>
                </a:solidFill>
              </a:rPr>
              <a:t>from 3 </a:t>
            </a:r>
            <a:r>
              <a:rPr lang="en-US" sz="2800" i="1" dirty="0">
                <a:solidFill>
                  <a:srgbClr val="002060"/>
                </a:solidFill>
              </a:rPr>
              <a:t>per cent in </a:t>
            </a:r>
            <a:r>
              <a:rPr lang="en-US" sz="2800" i="1" dirty="0" smtClean="0">
                <a:solidFill>
                  <a:srgbClr val="002060"/>
                </a:solidFill>
              </a:rPr>
              <a:t>2014 to 10% in 2018</a:t>
            </a:r>
            <a:endParaRPr lang="en-US" sz="2800" i="1" dirty="0">
              <a:solidFill>
                <a:srgbClr val="002060"/>
              </a:solidFill>
            </a:endParaRPr>
          </a:p>
          <a:p>
            <a:pPr marL="285750" indent="-285750">
              <a:spcAft>
                <a:spcPts val="600"/>
              </a:spcAft>
              <a:buFont typeface="Arial" panose="020B0604020202020204" pitchFamily="34" charset="0"/>
              <a:buChar char="•"/>
            </a:pPr>
            <a:endParaRPr lang="en-GB" sz="2800" dirty="0" smtClean="0"/>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310703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en-US" dirty="0" smtClean="0"/>
              <a:t>Waste water  Example</a:t>
            </a:r>
          </a:p>
          <a:p>
            <a:endParaRPr lang="en-US" dirty="0"/>
          </a:p>
        </p:txBody>
      </p:sp>
      <p:cxnSp>
        <p:nvCxnSpPr>
          <p:cNvPr id="7" name="Straight Connector 6"/>
          <p:cNvCxnSpPr/>
          <p:nvPr/>
        </p:nvCxnSpPr>
        <p:spPr>
          <a:xfrm>
            <a:off x="364218" y="764660"/>
            <a:ext cx="11527743"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5" name="Rechteck 4"/>
          <p:cNvSpPr/>
          <p:nvPr/>
        </p:nvSpPr>
        <p:spPr>
          <a:xfrm>
            <a:off x="270933" y="885028"/>
            <a:ext cx="9724944" cy="3816429"/>
          </a:xfrm>
          <a:prstGeom prst="rect">
            <a:avLst/>
          </a:prstGeom>
        </p:spPr>
        <p:txBody>
          <a:bodyPr wrap="square">
            <a:spAutoFit/>
          </a:bodyPr>
          <a:lstStyle/>
          <a:p>
            <a:r>
              <a:rPr lang="en-US" sz="2800" dirty="0" smtClean="0">
                <a:solidFill>
                  <a:srgbClr val="002060"/>
                </a:solidFill>
              </a:rPr>
              <a:t>To </a:t>
            </a:r>
            <a:r>
              <a:rPr lang="en-US" sz="2800" dirty="0">
                <a:solidFill>
                  <a:srgbClr val="002060"/>
                </a:solidFill>
              </a:rPr>
              <a:t>overcome water scarcity and increasing demand for fresh water, </a:t>
            </a:r>
            <a:r>
              <a:rPr lang="en-US" sz="2800" dirty="0" smtClean="0">
                <a:solidFill>
                  <a:srgbClr val="002060"/>
                </a:solidFill>
              </a:rPr>
              <a:t>a national wastewater reuse plan was adopted setting a target of 60% by 2030, currently  the </a:t>
            </a:r>
            <a:r>
              <a:rPr lang="en-US" sz="2800" dirty="0">
                <a:solidFill>
                  <a:srgbClr val="002060"/>
                </a:solidFill>
              </a:rPr>
              <a:t>reuse of treated </a:t>
            </a:r>
            <a:r>
              <a:rPr lang="en-US" sz="2800" dirty="0" smtClean="0">
                <a:solidFill>
                  <a:srgbClr val="002060"/>
                </a:solidFill>
              </a:rPr>
              <a:t>water has reached 15% and is utilize for watering</a:t>
            </a:r>
          </a:p>
          <a:p>
            <a:r>
              <a:rPr lang="en-US" sz="2800" dirty="0" smtClean="0">
                <a:solidFill>
                  <a:srgbClr val="002060"/>
                </a:solidFill>
              </a:rPr>
              <a:t> green spaces.</a:t>
            </a:r>
            <a:endParaRPr lang="en-US" sz="2800" dirty="0">
              <a:solidFill>
                <a:srgbClr val="002060"/>
              </a:solidFill>
            </a:endParaRPr>
          </a:p>
          <a:p>
            <a:endParaRPr lang="en-US" sz="2800" dirty="0" smtClean="0">
              <a:solidFill>
                <a:srgbClr val="002060"/>
              </a:solidFill>
            </a:endParaRPr>
          </a:p>
          <a:p>
            <a:endParaRPr lang="en-US" sz="2800" dirty="0">
              <a:solidFill>
                <a:srgbClr val="002060"/>
              </a:solidFill>
            </a:endParaRPr>
          </a:p>
          <a:p>
            <a:r>
              <a:rPr lang="en-US" sz="2800" dirty="0" smtClean="0">
                <a:solidFill>
                  <a:srgbClr val="002060"/>
                </a:solidFill>
              </a:rPr>
              <a:t>Source: Morocco-SEIS baseline report</a:t>
            </a:r>
            <a:endParaRPr lang="en-US" sz="2800" dirty="0">
              <a:solidFill>
                <a:srgbClr val="002060"/>
              </a:solidFill>
            </a:endParaRPr>
          </a:p>
          <a:p>
            <a:endParaRPr lang="de-AT" dirty="0"/>
          </a:p>
        </p:txBody>
      </p:sp>
      <p:sp>
        <p:nvSpPr>
          <p:cNvPr id="2" name="Textfeld 1"/>
          <p:cNvSpPr txBox="1"/>
          <p:nvPr/>
        </p:nvSpPr>
        <p:spPr>
          <a:xfrm>
            <a:off x="6841067" y="3228622"/>
            <a:ext cx="4817533" cy="369332"/>
          </a:xfrm>
          <a:prstGeom prst="rect">
            <a:avLst/>
          </a:prstGeom>
          <a:noFill/>
        </p:spPr>
        <p:txBody>
          <a:bodyPr wrap="square" rtlCol="0">
            <a:spAutoFit/>
          </a:bodyPr>
          <a:lstStyle/>
          <a:p>
            <a:endParaRPr lang="de-AT" dirty="0"/>
          </a:p>
        </p:txBody>
      </p:sp>
      <p:pic>
        <p:nvPicPr>
          <p:cNvPr id="1025" name="Picture 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89636" y="2519538"/>
            <a:ext cx="5902325" cy="3976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feld 11"/>
          <p:cNvSpPr txBox="1"/>
          <p:nvPr/>
        </p:nvSpPr>
        <p:spPr>
          <a:xfrm>
            <a:off x="6671733" y="6496225"/>
            <a:ext cx="3860800" cy="369332"/>
          </a:xfrm>
          <a:prstGeom prst="rect">
            <a:avLst/>
          </a:prstGeom>
          <a:noFill/>
        </p:spPr>
        <p:txBody>
          <a:bodyPr wrap="square" rtlCol="0">
            <a:spAutoFit/>
          </a:bodyPr>
          <a:lstStyle/>
          <a:p>
            <a:r>
              <a:rPr lang="en-US" dirty="0" smtClean="0"/>
              <a:t>Source: Morocco-SEIS baseline report</a:t>
            </a:r>
            <a:endParaRPr lang="en-US" dirty="0"/>
          </a:p>
        </p:txBody>
      </p:sp>
    </p:spTree>
    <p:extLst>
      <p:ext uri="{BB962C8B-B14F-4D97-AF65-F5344CB8AC3E}">
        <p14:creationId xmlns:p14="http://schemas.microsoft.com/office/powerpoint/2010/main" val="3310703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en-US" dirty="0" smtClean="0"/>
              <a:t>Industrial emissions (examples</a:t>
            </a:r>
            <a:r>
              <a:rPr lang="de-AT" dirty="0" smtClean="0"/>
              <a:t>)</a:t>
            </a:r>
            <a:endParaRPr lang="en-GB" dirty="0"/>
          </a:p>
          <a:p>
            <a:endParaRPr lang="en-US" dirty="0"/>
          </a:p>
        </p:txBody>
      </p:sp>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474856" cy="2246769"/>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2800" dirty="0" smtClean="0"/>
              <a:t>Emissions of nutrients and oxygen depleting substances (BOD5, Total N, Total P, TSS) in the ENP Southern countries have increased from  2003 to 2008  due to nutrients from the farming of animals; TSS from the manufacture of textiles and the manufacture of paper, and BOD5 from food packing.(source: </a:t>
            </a:r>
            <a:r>
              <a:rPr lang="en-GB" sz="2800" dirty="0"/>
              <a:t>UNEP/MAP MEDPOL NBB database 2003 and 2008</a:t>
            </a:r>
            <a:r>
              <a:rPr lang="en-US" sz="2800" dirty="0" smtClean="0"/>
              <a:t> )</a:t>
            </a:r>
            <a:endParaRPr lang="en-GB" sz="2000" dirty="0" smtClean="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82151" y="3194534"/>
            <a:ext cx="5681663" cy="3535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61833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ver">
  <a:themeElements>
    <a:clrScheme name="Personnalisée 1">
      <a:dk1>
        <a:srgbClr val="113A6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enSans">
      <a:majorFont>
        <a:latin typeface="Open Sans Semibold"/>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Presentation1" id="{E4F9F298-BAF6-4F20-8DB2-279772030BF7}" vid="{6AAC387B-F0FD-4CD9-BB70-7EC88EF8F0D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786</Words>
  <Application>Microsoft Office PowerPoint</Application>
  <PresentationFormat>Benutzerdefiniert</PresentationFormat>
  <Paragraphs>71</Paragraphs>
  <Slides>10</Slides>
  <Notes>2</Notes>
  <HiddenSlides>0</HiddenSlides>
  <MMClips>0</MMClips>
  <ScaleCrop>false</ScaleCrop>
  <HeadingPairs>
    <vt:vector size="4" baseType="variant">
      <vt:variant>
        <vt:lpstr>Design</vt:lpstr>
      </vt:variant>
      <vt:variant>
        <vt:i4>2</vt:i4>
      </vt:variant>
      <vt:variant>
        <vt:lpstr>Folientitel</vt:lpstr>
      </vt:variant>
      <vt:variant>
        <vt:i4>10</vt:i4>
      </vt:variant>
    </vt:vector>
  </HeadingPairs>
  <TitlesOfParts>
    <vt:vector size="12" baseType="lpstr">
      <vt:lpstr>Office Theme</vt:lpstr>
      <vt:lpstr>Cover</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European Environment Agency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Cécile</dc:creator>
  <cp:lastModifiedBy>Nait Sabah</cp:lastModifiedBy>
  <cp:revision>255</cp:revision>
  <cp:lastPrinted>2019-04-11T07:05:58Z</cp:lastPrinted>
  <dcterms:created xsi:type="dcterms:W3CDTF">2016-02-08T13:23:32Z</dcterms:created>
  <dcterms:modified xsi:type="dcterms:W3CDTF">2019-09-12T09:55:24Z</dcterms:modified>
</cp:coreProperties>
</file>