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6" r:id="rId8"/>
    <p:sldId id="269" r:id="rId9"/>
    <p:sldId id="268" r:id="rId10"/>
    <p:sldId id="270" r:id="rId11"/>
    <p:sldId id="262" r:id="rId12"/>
    <p:sldId id="263" r:id="rId13"/>
    <p:sldId id="264" r:id="rId14"/>
    <p:sldId id="265" r:id="rId15"/>
    <p:sldId id="272" r:id="rId16"/>
    <p:sldId id="271" r:id="rId17"/>
  </p:sldIdLst>
  <p:sldSz cx="9144000" cy="6858000" type="screen4x3"/>
  <p:notesSz cx="6797675" cy="9874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52963-8581-4CE6-9F2A-340A14E8D85D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4A77A-BA7F-4810-BB75-8D1EFAD574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06/02/2017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679055"/>
            <a:ext cx="9144000" cy="1470025"/>
          </a:xfrm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The </a:t>
            </a:r>
            <a:r>
              <a:rPr lang="it-IT" dirty="0" err="1" smtClean="0">
                <a:solidFill>
                  <a:schemeClr val="bg1"/>
                </a:solidFill>
              </a:rPr>
              <a:t>Italian</a:t>
            </a:r>
            <a:r>
              <a:rPr lang="it-IT" dirty="0" smtClean="0">
                <a:solidFill>
                  <a:schemeClr val="bg1"/>
                </a:solidFill>
              </a:rPr>
              <a:t> PRTR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7" name="Rettangolo 15"/>
          <p:cNvSpPr>
            <a:spLocks noChangeArrowheads="1"/>
          </p:cNvSpPr>
          <p:nvPr/>
        </p:nvSpPr>
        <p:spPr bwMode="auto">
          <a:xfrm>
            <a:off x="1547813" y="1773238"/>
            <a:ext cx="61928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CN" sz="1600" b="1" i="1" dirty="0" smtClean="0">
                <a:solidFill>
                  <a:srgbClr val="424B5C"/>
                </a:solidFill>
                <a:latin typeface="Book Antiqua" pitchFamily="18" charset="0"/>
                <a:ea typeface="Verdana" pitchFamily="34" charset="0"/>
                <a:cs typeface="Tahoma" pitchFamily="34" charset="0"/>
              </a:rPr>
              <a:t>Rome, 7th February 2017</a:t>
            </a:r>
            <a:endParaRPr lang="en-US" altLang="zh-CN" sz="1600" b="1" i="1" dirty="0">
              <a:solidFill>
                <a:srgbClr val="424B5C"/>
              </a:solidFill>
              <a:latin typeface="Book Antiqua" pitchFamily="18" charset="0"/>
              <a:ea typeface="Verdana" pitchFamily="34" charset="0"/>
              <a:cs typeface="Tahoma" pitchFamily="34" charset="0"/>
            </a:endParaRPr>
          </a:p>
        </p:txBody>
      </p:sp>
      <p:grpSp>
        <p:nvGrpSpPr>
          <p:cNvPr id="8" name="Gruppo 14"/>
          <p:cNvGrpSpPr>
            <a:grpSpLocks/>
          </p:cNvGrpSpPr>
          <p:nvPr/>
        </p:nvGrpSpPr>
        <p:grpSpPr bwMode="auto">
          <a:xfrm>
            <a:off x="323850" y="5876925"/>
            <a:ext cx="5400675" cy="733425"/>
            <a:chOff x="0" y="6124575"/>
            <a:chExt cx="5047835" cy="733425"/>
          </a:xfrm>
        </p:grpSpPr>
        <p:pic>
          <p:nvPicPr>
            <p:cNvPr id="9" name="Picture 2" descr="ISPRA-RGB-BAND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6124575"/>
              <a:ext cx="1728788" cy="7334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0" name="Rettangolo 16"/>
            <p:cNvSpPr>
              <a:spLocks noChangeArrowheads="1"/>
            </p:cNvSpPr>
            <p:nvPr/>
          </p:nvSpPr>
          <p:spPr bwMode="auto">
            <a:xfrm>
              <a:off x="539552" y="6505599"/>
              <a:ext cx="4508283" cy="2769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200" i="1">
                  <a:solidFill>
                    <a:srgbClr val="424B5C"/>
                  </a:solidFill>
                  <a:latin typeface="Book Antiqua" pitchFamily="18" charset="0"/>
                  <a:ea typeface="Verdana" pitchFamily="34" charset="0"/>
                  <a:cs typeface="Tahoma" pitchFamily="34" charset="0"/>
                </a:rPr>
                <a:t>Italian National Institute for Environmental Protection and Research</a:t>
              </a:r>
              <a:endParaRPr lang="it-IT" altLang="zh-CN" sz="1200" i="1">
                <a:solidFill>
                  <a:srgbClr val="424B5C"/>
                </a:solidFill>
                <a:latin typeface="Book Antiqua" pitchFamily="18" charset="0"/>
                <a:ea typeface="Verdana" pitchFamily="34" charset="0"/>
                <a:cs typeface="Tahoma" pitchFamily="34" charset="0"/>
              </a:endParaRPr>
            </a:p>
          </p:txBody>
        </p:sp>
      </p:grp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827088" y="4437063"/>
            <a:ext cx="7561262" cy="86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tabLst/>
              <a:defRPr/>
            </a:pPr>
            <a:r>
              <a:rPr kumimoji="0" lang="it-IT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2D333F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Andrea </a:t>
            </a:r>
            <a:r>
              <a:rPr kumimoji="0" lang="it-IT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2D333F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Gagna</a:t>
            </a:r>
            <a:endParaRPr kumimoji="0" lang="it-IT" sz="1800" b="0" i="1" u="none" strike="noStrike" kern="1200" cap="none" spc="0" normalizeH="0" baseline="0" noProof="0" dirty="0" smtClean="0">
              <a:ln>
                <a:noFill/>
              </a:ln>
              <a:solidFill>
                <a:srgbClr val="2D333F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2D333F"/>
                </a:solidFill>
                <a:effectLst/>
                <a:uLnTx/>
                <a:uFillTx/>
                <a:latin typeface="Book Antiqua" pitchFamily="18" charset="0"/>
                <a:ea typeface="+mn-ea"/>
                <a:cs typeface="+mn-cs"/>
              </a:rPr>
              <a:t>ISPRA – Italian National Institute for Environmental Protection and Research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tabLst/>
              <a:defRPr/>
            </a:pPr>
            <a:endParaRPr kumimoji="0" lang="it-IT" sz="1800" b="0" i="1" u="none" strike="noStrike" kern="1200" cap="none" spc="0" normalizeH="0" baseline="0" noProof="0" dirty="0" smtClean="0">
              <a:ln>
                <a:noFill/>
              </a:ln>
              <a:solidFill>
                <a:srgbClr val="2D333F"/>
              </a:solidFill>
              <a:effectLst/>
              <a:uLnTx/>
              <a:uFillTx/>
              <a:latin typeface="Book Antiqu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PRTR </a:t>
            </a:r>
            <a:r>
              <a:rPr lang="it-IT" dirty="0" err="1" smtClean="0">
                <a:solidFill>
                  <a:schemeClr val="bg1"/>
                </a:solidFill>
              </a:rPr>
              <a:t>reporting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criteria</a:t>
            </a:r>
            <a:r>
              <a:rPr lang="it-IT" dirty="0" smtClean="0">
                <a:solidFill>
                  <a:schemeClr val="bg1"/>
                </a:solidFill>
              </a:rPr>
              <a:t>, DB </a:t>
            </a:r>
            <a:r>
              <a:rPr lang="it-IT" dirty="0" err="1" smtClean="0">
                <a:solidFill>
                  <a:schemeClr val="bg1"/>
                </a:solidFill>
              </a:rPr>
              <a:t>size</a:t>
            </a:r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6158"/>
            <a:ext cx="8229600" cy="1928826"/>
          </a:xfrm>
        </p:spPr>
        <p:txBody>
          <a:bodyPr>
            <a:normAutofit fontScale="85000" lnSpcReduction="20000"/>
          </a:bodyPr>
          <a:lstStyle/>
          <a:p>
            <a:r>
              <a:rPr lang="it-IT" sz="2400" dirty="0" smtClean="0"/>
              <a:t>65 </a:t>
            </a:r>
            <a:r>
              <a:rPr lang="it-IT" sz="2400" dirty="0" err="1" smtClean="0"/>
              <a:t>activities</a:t>
            </a:r>
            <a:r>
              <a:rPr lang="it-IT" sz="2400" dirty="0" smtClean="0"/>
              <a:t>, </a:t>
            </a:r>
            <a:r>
              <a:rPr lang="it-IT" sz="2400" dirty="0" err="1" smtClean="0"/>
              <a:t>grouped</a:t>
            </a:r>
            <a:r>
              <a:rPr lang="it-IT" sz="2400" dirty="0" smtClean="0"/>
              <a:t> </a:t>
            </a:r>
            <a:r>
              <a:rPr lang="it-IT" sz="2400" dirty="0" err="1" smtClean="0"/>
              <a:t>into</a:t>
            </a:r>
            <a:r>
              <a:rPr lang="it-IT" sz="2400" dirty="0" smtClean="0"/>
              <a:t> 9 </a:t>
            </a:r>
            <a:r>
              <a:rPr lang="it-IT" sz="2400" dirty="0" err="1" smtClean="0"/>
              <a:t>sectors</a:t>
            </a:r>
            <a:endParaRPr lang="it-IT" sz="2400" dirty="0" smtClean="0"/>
          </a:p>
          <a:p>
            <a:r>
              <a:rPr lang="it-IT" sz="2400" dirty="0" smtClean="0"/>
              <a:t>91 </a:t>
            </a:r>
            <a:r>
              <a:rPr lang="it-IT" sz="2400" dirty="0" err="1" smtClean="0"/>
              <a:t>substances</a:t>
            </a:r>
            <a:endParaRPr lang="it-IT" sz="2400" dirty="0" smtClean="0"/>
          </a:p>
          <a:p>
            <a:r>
              <a:rPr lang="it-IT" sz="2400" dirty="0" err="1" smtClean="0"/>
              <a:t>Reporting</a:t>
            </a:r>
            <a:r>
              <a:rPr lang="it-IT" sz="2400" dirty="0" smtClean="0"/>
              <a:t> </a:t>
            </a:r>
            <a:r>
              <a:rPr lang="it-IT" sz="2400" dirty="0" err="1" smtClean="0"/>
              <a:t>criteria</a:t>
            </a:r>
            <a:r>
              <a:rPr lang="it-IT" sz="2400" dirty="0" smtClean="0"/>
              <a:t>:</a:t>
            </a:r>
          </a:p>
          <a:p>
            <a:pPr>
              <a:buNone/>
            </a:pPr>
            <a:r>
              <a:rPr lang="it-IT" sz="2400" dirty="0" smtClean="0"/>
              <a:t>	</a:t>
            </a:r>
            <a:r>
              <a:rPr lang="it-IT" sz="2400" dirty="0" err="1" smtClean="0"/>
              <a:t>Exceedance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both</a:t>
            </a:r>
            <a:r>
              <a:rPr lang="it-IT" sz="2400" dirty="0" smtClean="0"/>
              <a:t>:</a:t>
            </a:r>
            <a:endParaRPr lang="it-IT" sz="2400" dirty="0" smtClean="0"/>
          </a:p>
          <a:p>
            <a:pPr lvl="1"/>
            <a:r>
              <a:rPr lang="it-IT" sz="2000" dirty="0" err="1" smtClean="0"/>
              <a:t>Capacity</a:t>
            </a:r>
            <a:r>
              <a:rPr lang="it-IT" sz="2000" dirty="0" smtClean="0"/>
              <a:t>/Treatment </a:t>
            </a:r>
            <a:r>
              <a:rPr lang="it-IT" sz="2000" dirty="0" err="1" smtClean="0"/>
              <a:t>thresholds</a:t>
            </a:r>
            <a:endParaRPr lang="it-IT" sz="2000" dirty="0" smtClean="0"/>
          </a:p>
          <a:p>
            <a:pPr lvl="1"/>
            <a:r>
              <a:rPr lang="it-IT" sz="2000" dirty="0" smtClean="0"/>
              <a:t>Total </a:t>
            </a:r>
            <a:r>
              <a:rPr lang="it-IT" sz="2000" dirty="0" err="1" smtClean="0"/>
              <a:t>releases</a:t>
            </a:r>
            <a:r>
              <a:rPr lang="it-IT" sz="2000" dirty="0" smtClean="0"/>
              <a:t> and total </a:t>
            </a:r>
            <a:r>
              <a:rPr lang="it-IT" sz="2000" dirty="0" err="1" smtClean="0"/>
              <a:t>transfers</a:t>
            </a:r>
            <a:r>
              <a:rPr lang="it-IT" sz="2000" dirty="0" smtClean="0"/>
              <a:t> </a:t>
            </a:r>
            <a:r>
              <a:rPr lang="it-IT" sz="2000" dirty="0" err="1" smtClean="0"/>
              <a:t>thresholds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29736" y="3573016"/>
            <a:ext cx="8606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Database </a:t>
            </a:r>
            <a:r>
              <a:rPr lang="it-IT" i="1" dirty="0" err="1" smtClean="0"/>
              <a:t>size</a:t>
            </a:r>
            <a:r>
              <a:rPr lang="it-IT" i="1" dirty="0" smtClean="0"/>
              <a:t> (</a:t>
            </a:r>
            <a:r>
              <a:rPr lang="it-IT" i="1" dirty="0" err="1" smtClean="0"/>
              <a:t>main</a:t>
            </a:r>
            <a:r>
              <a:rPr lang="it-IT" i="1" dirty="0" smtClean="0"/>
              <a:t> </a:t>
            </a:r>
            <a:r>
              <a:rPr lang="it-IT" i="1" dirty="0" err="1" smtClean="0"/>
              <a:t>tables</a:t>
            </a:r>
            <a:r>
              <a:rPr lang="it-IT" i="1" dirty="0" smtClean="0"/>
              <a:t>, 7 </a:t>
            </a:r>
            <a:r>
              <a:rPr lang="it-IT" i="1" dirty="0" err="1" smtClean="0"/>
              <a:t>reporting</a:t>
            </a:r>
            <a:r>
              <a:rPr lang="it-IT" i="1" dirty="0" smtClean="0"/>
              <a:t> </a:t>
            </a:r>
            <a:r>
              <a:rPr lang="it-IT" i="1" dirty="0" err="1" smtClean="0"/>
              <a:t>years</a:t>
            </a:r>
            <a:r>
              <a:rPr lang="it-IT" i="1" dirty="0" smtClean="0"/>
              <a:t>, 2007-2014):</a:t>
            </a:r>
            <a:endParaRPr lang="it-IT" i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err="1" smtClean="0"/>
              <a:t>Waste</a:t>
            </a:r>
            <a:r>
              <a:rPr lang="it-IT" dirty="0" smtClean="0"/>
              <a:t> </a:t>
            </a:r>
            <a:r>
              <a:rPr lang="it-IT" dirty="0" err="1" smtClean="0"/>
              <a:t>records=</a:t>
            </a:r>
            <a:r>
              <a:rPr lang="it-IT" dirty="0" smtClean="0"/>
              <a:t> 39,161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/>
              <a:t>Total </a:t>
            </a:r>
            <a:r>
              <a:rPr lang="it-IT" dirty="0" err="1" smtClean="0"/>
              <a:t>releases</a:t>
            </a:r>
            <a:r>
              <a:rPr lang="it-IT" dirty="0" smtClean="0"/>
              <a:t> </a:t>
            </a:r>
            <a:r>
              <a:rPr lang="it-IT" dirty="0" err="1" smtClean="0"/>
              <a:t>records=</a:t>
            </a:r>
            <a:r>
              <a:rPr lang="it-IT" dirty="0" smtClean="0"/>
              <a:t> 30,159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err="1" smtClean="0"/>
              <a:t>Activity</a:t>
            </a:r>
            <a:r>
              <a:rPr lang="it-IT" dirty="0" smtClean="0"/>
              <a:t> </a:t>
            </a:r>
            <a:r>
              <a:rPr lang="it-IT" dirty="0" err="1" smtClean="0"/>
              <a:t>records=</a:t>
            </a:r>
            <a:r>
              <a:rPr lang="it-IT" dirty="0" smtClean="0"/>
              <a:t> 25,316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err="1" smtClean="0"/>
              <a:t>Facility</a:t>
            </a:r>
            <a:r>
              <a:rPr lang="it-IT" dirty="0" smtClean="0"/>
              <a:t> </a:t>
            </a:r>
            <a:r>
              <a:rPr lang="it-IT" dirty="0" err="1" smtClean="0"/>
              <a:t>reports</a:t>
            </a:r>
            <a:r>
              <a:rPr lang="it-IT" dirty="0" smtClean="0"/>
              <a:t> </a:t>
            </a:r>
            <a:r>
              <a:rPr lang="it-IT" dirty="0" err="1" smtClean="0"/>
              <a:t>records=</a:t>
            </a:r>
            <a:r>
              <a:rPr lang="it-IT" dirty="0" smtClean="0"/>
              <a:t> 22,670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5879013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As </a:t>
            </a:r>
            <a:r>
              <a:rPr lang="it-IT" dirty="0" err="1" smtClean="0"/>
              <a:t>for</a:t>
            </a:r>
            <a:r>
              <a:rPr lang="it-IT" dirty="0" smtClean="0"/>
              <a:t> 2015 a separate DB </a:t>
            </a:r>
            <a:r>
              <a:rPr lang="it-IT" dirty="0" err="1" smtClean="0"/>
              <a:t>is</a:t>
            </a:r>
            <a:r>
              <a:rPr lang="it-IT" dirty="0" smtClean="0"/>
              <a:t> under </a:t>
            </a:r>
            <a:r>
              <a:rPr lang="it-IT" dirty="0" err="1" smtClean="0"/>
              <a:t>construction</a:t>
            </a:r>
            <a:r>
              <a:rPr lang="it-IT" dirty="0" smtClean="0"/>
              <a:t> due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different</a:t>
            </a:r>
            <a:r>
              <a:rPr lang="it-IT" dirty="0" smtClean="0"/>
              <a:t> way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collection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2016 data flow /</a:t>
            </a:r>
            <a:r>
              <a:rPr lang="it-IT" dirty="0" err="1" smtClean="0"/>
              <a:t>reporting</a:t>
            </a:r>
            <a:r>
              <a:rPr lang="it-IT" dirty="0" smtClean="0"/>
              <a:t> </a:t>
            </a:r>
            <a:r>
              <a:rPr lang="it-IT" dirty="0" err="1" smtClean="0"/>
              <a:t>year</a:t>
            </a:r>
            <a:r>
              <a:rPr lang="it-IT" dirty="0" smtClean="0"/>
              <a:t> 2015)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The </a:t>
            </a:r>
            <a:r>
              <a:rPr lang="it-IT" dirty="0" err="1" smtClean="0">
                <a:solidFill>
                  <a:schemeClr val="bg1"/>
                </a:solidFill>
              </a:rPr>
              <a:t>role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of</a:t>
            </a:r>
            <a:r>
              <a:rPr lang="it-IT" dirty="0" smtClean="0">
                <a:solidFill>
                  <a:schemeClr val="bg1"/>
                </a:solidFill>
              </a:rPr>
              <a:t> ISPRA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886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it-IT" sz="2000" dirty="0" err="1" smtClean="0"/>
              <a:t>Provides</a:t>
            </a:r>
            <a:r>
              <a:rPr lang="it-IT" sz="2000" dirty="0" smtClean="0"/>
              <a:t> </a:t>
            </a:r>
            <a:r>
              <a:rPr lang="it-IT" sz="2000" dirty="0" err="1" smtClean="0"/>
              <a:t>technical</a:t>
            </a:r>
            <a:r>
              <a:rPr lang="it-IT" sz="2000" dirty="0" smtClean="0"/>
              <a:t> </a:t>
            </a:r>
            <a:r>
              <a:rPr lang="it-IT" sz="2000" dirty="0" err="1" smtClean="0"/>
              <a:t>support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IMELS in </a:t>
            </a:r>
            <a:r>
              <a:rPr lang="it-IT" sz="2000" dirty="0" err="1" smtClean="0"/>
              <a:t>making</a:t>
            </a:r>
            <a:r>
              <a:rPr lang="it-IT" sz="2000" dirty="0" smtClean="0"/>
              <a:t> the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legislation</a:t>
            </a:r>
            <a:r>
              <a:rPr lang="it-IT" sz="2000" dirty="0" smtClean="0"/>
              <a:t> and </a:t>
            </a:r>
            <a:r>
              <a:rPr lang="it-IT" sz="2000" dirty="0" err="1" smtClean="0"/>
              <a:t>designing</a:t>
            </a:r>
            <a:r>
              <a:rPr lang="it-IT" sz="2000" dirty="0" smtClean="0"/>
              <a:t> the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register</a:t>
            </a:r>
            <a:endParaRPr lang="it-IT" sz="2000" dirty="0" smtClean="0"/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Provides</a:t>
            </a:r>
            <a:r>
              <a:rPr lang="it-IT" sz="2000" dirty="0" smtClean="0"/>
              <a:t> </a:t>
            </a:r>
            <a:r>
              <a:rPr lang="it-IT" sz="2000" dirty="0" err="1" smtClean="0"/>
              <a:t>technical</a:t>
            </a:r>
            <a:r>
              <a:rPr lang="it-IT" sz="2000" dirty="0" smtClean="0"/>
              <a:t> </a:t>
            </a:r>
            <a:r>
              <a:rPr lang="it-IT" sz="2000" dirty="0" err="1" smtClean="0"/>
              <a:t>support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IMELS in </a:t>
            </a:r>
            <a:r>
              <a:rPr lang="it-IT" sz="2000" dirty="0" err="1" smtClean="0"/>
              <a:t>attending</a:t>
            </a:r>
            <a:r>
              <a:rPr lang="it-IT" sz="2000" dirty="0" smtClean="0"/>
              <a:t> the EPER/EPRTR </a:t>
            </a:r>
            <a:r>
              <a:rPr lang="it-IT" sz="2000" dirty="0" err="1" smtClean="0"/>
              <a:t>working</a:t>
            </a:r>
            <a:r>
              <a:rPr lang="it-IT" sz="2000" dirty="0" smtClean="0"/>
              <a:t> </a:t>
            </a:r>
            <a:r>
              <a:rPr lang="it-IT" sz="2000" dirty="0" err="1" smtClean="0"/>
              <a:t>group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experts</a:t>
            </a:r>
            <a:r>
              <a:rPr lang="it-IT" sz="2000" dirty="0" smtClean="0"/>
              <a:t> at EU </a:t>
            </a:r>
            <a:r>
              <a:rPr lang="it-IT" sz="2000" dirty="0" err="1" smtClean="0"/>
              <a:t>level</a:t>
            </a:r>
            <a:r>
              <a:rPr lang="it-IT" sz="2000" dirty="0" smtClean="0"/>
              <a:t> and the UNECE </a:t>
            </a:r>
            <a:r>
              <a:rPr lang="it-IT" sz="2000" dirty="0" err="1" smtClean="0"/>
              <a:t>Protocol</a:t>
            </a:r>
            <a:r>
              <a:rPr lang="it-IT" sz="2000" dirty="0" smtClean="0"/>
              <a:t> on </a:t>
            </a:r>
            <a:r>
              <a:rPr lang="it-IT" sz="2000" dirty="0" err="1" smtClean="0"/>
              <a:t>PRTRs</a:t>
            </a:r>
            <a:r>
              <a:rPr lang="it-IT" sz="2000" dirty="0" smtClean="0"/>
              <a:t> WG</a:t>
            </a:r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Manages</a:t>
            </a:r>
            <a:r>
              <a:rPr lang="it-IT" sz="2000" dirty="0" smtClean="0"/>
              <a:t> </a:t>
            </a:r>
            <a:r>
              <a:rPr lang="it-IT" sz="2000" dirty="0" err="1" smtClean="0"/>
              <a:t>yearly</a:t>
            </a:r>
            <a:r>
              <a:rPr lang="it-IT" sz="2000" dirty="0" smtClean="0"/>
              <a:t> the PRTR data </a:t>
            </a:r>
            <a:r>
              <a:rPr lang="it-IT" sz="2000" dirty="0" err="1" smtClean="0"/>
              <a:t>collection</a:t>
            </a:r>
            <a:r>
              <a:rPr lang="it-IT" sz="2000" dirty="0" smtClean="0"/>
              <a:t> at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level</a:t>
            </a:r>
            <a:endParaRPr lang="it-IT" sz="2000" dirty="0" smtClean="0"/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Summarizes</a:t>
            </a:r>
            <a:r>
              <a:rPr lang="it-IT" sz="2000" dirty="0" smtClean="0"/>
              <a:t> the information </a:t>
            </a:r>
            <a:r>
              <a:rPr lang="it-IT" sz="2000" dirty="0" err="1" smtClean="0"/>
              <a:t>related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assessment</a:t>
            </a:r>
            <a:r>
              <a:rPr lang="it-IT" sz="2000" dirty="0" smtClean="0"/>
              <a:t> </a:t>
            </a:r>
            <a:r>
              <a:rPr lang="it-IT" sz="2000" dirty="0" err="1" smtClean="0"/>
              <a:t>activities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</a:t>
            </a:r>
            <a:r>
              <a:rPr lang="it-IT" sz="2000" dirty="0" err="1" smtClean="0"/>
              <a:t>local</a:t>
            </a:r>
            <a:r>
              <a:rPr lang="it-IT" sz="2000" dirty="0" smtClean="0"/>
              <a:t> </a:t>
            </a:r>
            <a:r>
              <a:rPr lang="it-IT" sz="2000" dirty="0" err="1" smtClean="0"/>
              <a:t>competent</a:t>
            </a:r>
            <a:r>
              <a:rPr lang="it-IT" sz="2000" dirty="0" smtClean="0"/>
              <a:t> </a:t>
            </a:r>
            <a:r>
              <a:rPr lang="it-IT" sz="2000" dirty="0" err="1" smtClean="0"/>
              <a:t>authorities</a:t>
            </a:r>
            <a:r>
              <a:rPr lang="it-IT" sz="2000" dirty="0" smtClean="0"/>
              <a:t> (</a:t>
            </a:r>
            <a:r>
              <a:rPr lang="it-IT" sz="2000" dirty="0" err="1" smtClean="0"/>
              <a:t>Regions</a:t>
            </a:r>
            <a:r>
              <a:rPr lang="it-IT" sz="2000" dirty="0" smtClean="0"/>
              <a:t> and </a:t>
            </a:r>
            <a:r>
              <a:rPr lang="it-IT" sz="2000" dirty="0" err="1" smtClean="0"/>
              <a:t>Provinces</a:t>
            </a:r>
            <a:r>
              <a:rPr lang="it-IT" sz="20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Provides</a:t>
            </a:r>
            <a:r>
              <a:rPr lang="it-IT" sz="2000" dirty="0" smtClean="0"/>
              <a:t> </a:t>
            </a:r>
            <a:r>
              <a:rPr lang="it-IT" sz="2000" dirty="0" err="1" smtClean="0"/>
              <a:t>technical</a:t>
            </a:r>
            <a:r>
              <a:rPr lang="it-IT" sz="2000" dirty="0" smtClean="0"/>
              <a:t> </a:t>
            </a:r>
            <a:r>
              <a:rPr lang="it-IT" sz="2000" dirty="0" err="1" smtClean="0"/>
              <a:t>support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assess</a:t>
            </a:r>
            <a:r>
              <a:rPr lang="it-IT" sz="2000" dirty="0" smtClean="0"/>
              <a:t> the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reports</a:t>
            </a:r>
            <a:r>
              <a:rPr lang="it-IT" sz="2000" dirty="0" smtClean="0"/>
              <a:t> under the IMELS scope</a:t>
            </a:r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Carries</a:t>
            </a:r>
            <a:r>
              <a:rPr lang="it-IT" sz="2000" dirty="0" smtClean="0"/>
              <a:t> out </a:t>
            </a:r>
            <a:r>
              <a:rPr lang="it-IT" sz="2000" dirty="0" err="1" smtClean="0"/>
              <a:t>an</a:t>
            </a:r>
            <a:r>
              <a:rPr lang="it-IT" sz="2000" dirty="0" smtClean="0"/>
              <a:t> </a:t>
            </a:r>
            <a:r>
              <a:rPr lang="it-IT" sz="2000" dirty="0" err="1" smtClean="0"/>
              <a:t>overall</a:t>
            </a:r>
            <a:r>
              <a:rPr lang="it-IT" sz="2000" dirty="0" smtClean="0"/>
              <a:t> </a:t>
            </a:r>
            <a:r>
              <a:rPr lang="it-IT" sz="2000" dirty="0" err="1" smtClean="0"/>
              <a:t>assessment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whole</a:t>
            </a:r>
            <a:r>
              <a:rPr lang="it-IT" sz="2000" dirty="0" smtClean="0"/>
              <a:t>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dataset</a:t>
            </a:r>
            <a:endParaRPr lang="it-IT" sz="2000" dirty="0" smtClean="0"/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Checks</a:t>
            </a:r>
            <a:r>
              <a:rPr lang="it-IT" sz="2000" dirty="0" smtClean="0"/>
              <a:t> </a:t>
            </a:r>
            <a:r>
              <a:rPr lang="it-IT" sz="2000" dirty="0" err="1" smtClean="0"/>
              <a:t>for</a:t>
            </a:r>
            <a:r>
              <a:rPr lang="it-IT" sz="2000" dirty="0" smtClean="0"/>
              <a:t> </a:t>
            </a:r>
            <a:r>
              <a:rPr lang="it-IT" sz="2000" dirty="0" err="1" smtClean="0"/>
              <a:t>completeness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reporting</a:t>
            </a:r>
            <a:r>
              <a:rPr lang="it-IT" sz="2000" dirty="0" smtClean="0"/>
              <a:t> </a:t>
            </a:r>
            <a:r>
              <a:rPr lang="it-IT" sz="2000" dirty="0" err="1" smtClean="0"/>
              <a:t>facilities</a:t>
            </a:r>
            <a:endParaRPr lang="it-IT" sz="2000" dirty="0" smtClean="0"/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Submit</a:t>
            </a:r>
            <a:r>
              <a:rPr lang="it-IT" sz="2000" dirty="0" smtClean="0"/>
              <a:t> on </a:t>
            </a:r>
            <a:r>
              <a:rPr lang="it-IT" sz="2000" dirty="0" err="1" smtClean="0"/>
              <a:t>behalf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IMELS the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dataset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EC/EEA</a:t>
            </a:r>
          </a:p>
          <a:p>
            <a:pPr>
              <a:lnSpc>
                <a:spcPct val="120000"/>
              </a:lnSpc>
            </a:pP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expected</a:t>
            </a:r>
            <a:r>
              <a:rPr lang="it-IT" sz="2000" dirty="0" smtClean="0"/>
              <a:t>, </a:t>
            </a:r>
            <a:r>
              <a:rPr lang="it-IT" sz="2000" dirty="0" err="1" smtClean="0"/>
              <a:t>with</a:t>
            </a:r>
            <a:r>
              <a:rPr lang="it-IT" sz="2000" dirty="0" smtClean="0"/>
              <a:t> the IMELS,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grant</a:t>
            </a:r>
            <a:r>
              <a:rPr lang="it-IT" sz="2000" dirty="0" smtClean="0"/>
              <a:t> the public </a:t>
            </a:r>
            <a:r>
              <a:rPr lang="it-IT" sz="2000" dirty="0" err="1" smtClean="0"/>
              <a:t>with</a:t>
            </a:r>
            <a:r>
              <a:rPr lang="it-IT" sz="2000" dirty="0" smtClean="0"/>
              <a:t> </a:t>
            </a:r>
            <a:r>
              <a:rPr lang="it-IT" sz="2000" dirty="0" err="1" smtClean="0"/>
              <a:t>access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dataset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How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does</a:t>
            </a:r>
            <a:r>
              <a:rPr lang="it-IT" dirty="0" smtClean="0">
                <a:solidFill>
                  <a:schemeClr val="bg1"/>
                </a:solidFill>
              </a:rPr>
              <a:t> ISPRA </a:t>
            </a:r>
            <a:r>
              <a:rPr lang="it-IT" dirty="0" err="1" smtClean="0">
                <a:solidFill>
                  <a:schemeClr val="bg1"/>
                </a:solidFill>
              </a:rPr>
              <a:t>carry</a:t>
            </a:r>
            <a:r>
              <a:rPr lang="it-IT" dirty="0" smtClean="0">
                <a:solidFill>
                  <a:schemeClr val="bg1"/>
                </a:solidFill>
              </a:rPr>
              <a:t> out </a:t>
            </a:r>
            <a:r>
              <a:rPr lang="it-IT" dirty="0" err="1" smtClean="0">
                <a:solidFill>
                  <a:schemeClr val="bg1"/>
                </a:solidFill>
              </a:rPr>
              <a:t>its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role</a:t>
            </a:r>
            <a:r>
              <a:rPr lang="it-IT" dirty="0" smtClean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857496"/>
            <a:ext cx="8229600" cy="1291584"/>
          </a:xfrm>
        </p:spPr>
        <p:txBody>
          <a:bodyPr vert="horz" lIns="91440" tIns="45720" rIns="91440" bIns="45720" rtlCol="0">
            <a:no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it-IT" sz="2000" u="sng" dirty="0" smtClean="0"/>
              <a:t>Data entry</a:t>
            </a:r>
            <a:r>
              <a:rPr lang="it-IT" sz="2000" dirty="0" smtClean="0"/>
              <a:t>: the </a:t>
            </a:r>
            <a:r>
              <a:rPr lang="it-IT" sz="2000" dirty="0" err="1" smtClean="0"/>
              <a:t>reporting</a:t>
            </a:r>
            <a:r>
              <a:rPr lang="it-IT" sz="2000" dirty="0" smtClean="0"/>
              <a:t> </a:t>
            </a:r>
            <a:r>
              <a:rPr lang="it-IT" sz="2000" dirty="0" err="1" smtClean="0"/>
              <a:t>facilities</a:t>
            </a:r>
            <a:r>
              <a:rPr lang="it-IT" sz="2000" dirty="0" smtClean="0"/>
              <a:t> can </a:t>
            </a:r>
            <a:r>
              <a:rPr lang="it-IT" sz="2000" dirty="0" err="1" smtClean="0"/>
              <a:t>access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a </a:t>
            </a:r>
            <a:r>
              <a:rPr lang="it-IT" sz="2000" dirty="0" err="1" smtClean="0"/>
              <a:t>restricted</a:t>
            </a:r>
            <a:r>
              <a:rPr lang="it-IT" sz="2000" dirty="0" smtClean="0"/>
              <a:t> area </a:t>
            </a:r>
            <a:r>
              <a:rPr lang="it-IT" sz="2000" dirty="0" err="1" smtClean="0"/>
              <a:t>where</a:t>
            </a:r>
            <a:r>
              <a:rPr lang="it-IT" sz="2000" dirty="0" smtClean="0"/>
              <a:t> the </a:t>
            </a:r>
            <a:r>
              <a:rPr lang="it-IT" sz="2000" dirty="0" err="1" smtClean="0"/>
              <a:t>reporting</a:t>
            </a:r>
            <a:r>
              <a:rPr lang="it-IT" sz="2000" dirty="0" smtClean="0"/>
              <a:t> procedure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available</a:t>
            </a:r>
            <a:r>
              <a:rPr lang="it-IT" sz="2000" dirty="0" smtClean="0"/>
              <a:t> </a:t>
            </a:r>
            <a:r>
              <a:rPr lang="it-IT" sz="2000" dirty="0" err="1" smtClean="0"/>
              <a:t>together</a:t>
            </a:r>
            <a:r>
              <a:rPr lang="it-IT" sz="2000" dirty="0" smtClean="0"/>
              <a:t> </a:t>
            </a:r>
            <a:r>
              <a:rPr lang="it-IT" sz="2000" dirty="0" err="1" smtClean="0"/>
              <a:t>with</a:t>
            </a:r>
            <a:r>
              <a:rPr lang="it-IT" sz="2000" dirty="0" smtClean="0"/>
              <a:t> </a:t>
            </a:r>
            <a:r>
              <a:rPr lang="it-IT" sz="2000" dirty="0" err="1" smtClean="0"/>
              <a:t>records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all</a:t>
            </a:r>
            <a:r>
              <a:rPr lang="it-IT" sz="2000" dirty="0" smtClean="0"/>
              <a:t> the </a:t>
            </a:r>
            <a:r>
              <a:rPr lang="it-IT" sz="2000" dirty="0" err="1" smtClean="0"/>
              <a:t>previous</a:t>
            </a:r>
            <a:r>
              <a:rPr lang="it-IT" sz="2000" dirty="0" smtClean="0"/>
              <a:t> </a:t>
            </a:r>
            <a:r>
              <a:rPr lang="it-IT" sz="2000" dirty="0" err="1" smtClean="0"/>
              <a:t>reports</a:t>
            </a:r>
            <a:r>
              <a:rPr lang="it-IT" sz="2000" dirty="0" smtClean="0"/>
              <a:t>. Data entry </a:t>
            </a:r>
            <a:r>
              <a:rPr lang="it-IT" sz="2000" dirty="0" err="1" smtClean="0"/>
              <a:t>actions</a:t>
            </a:r>
            <a:r>
              <a:rPr lang="it-IT" sz="2000" dirty="0" smtClean="0"/>
              <a:t> are </a:t>
            </a:r>
            <a:r>
              <a:rPr lang="it-IT" sz="2000" dirty="0" err="1" smtClean="0"/>
              <a:t>tracked</a:t>
            </a:r>
            <a:r>
              <a:rPr lang="it-IT" sz="2000" dirty="0" smtClean="0"/>
              <a:t>. Electronic </a:t>
            </a:r>
            <a:r>
              <a:rPr lang="it-IT" sz="2000" dirty="0" err="1" smtClean="0"/>
              <a:t>signature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needed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submit</a:t>
            </a:r>
            <a:r>
              <a:rPr lang="it-IT" sz="2000" dirty="0" smtClean="0"/>
              <a:t> </a:t>
            </a:r>
            <a:r>
              <a:rPr lang="it-IT" sz="2000" dirty="0" err="1" smtClean="0"/>
              <a:t>officially</a:t>
            </a:r>
            <a:r>
              <a:rPr lang="it-IT" sz="2000" dirty="0" smtClean="0"/>
              <a:t> the </a:t>
            </a:r>
            <a:r>
              <a:rPr lang="it-IT" sz="2000" dirty="0" err="1" smtClean="0"/>
              <a:t>facility</a:t>
            </a:r>
            <a:r>
              <a:rPr lang="it-IT" sz="2000" dirty="0" smtClean="0"/>
              <a:t> </a:t>
            </a:r>
            <a:r>
              <a:rPr lang="it-IT" sz="2000" dirty="0" err="1" smtClean="0"/>
              <a:t>reports</a:t>
            </a:r>
            <a:r>
              <a:rPr lang="it-IT" sz="2000" dirty="0" smtClean="0"/>
              <a:t> (</a:t>
            </a:r>
            <a:r>
              <a:rPr lang="it-IT" sz="2000" dirty="0" err="1" smtClean="0"/>
              <a:t>only</a:t>
            </a:r>
            <a:r>
              <a:rPr lang="it-IT" sz="2000" dirty="0" smtClean="0"/>
              <a:t> “.p7m </a:t>
            </a:r>
            <a:r>
              <a:rPr lang="it-IT" sz="2000" dirty="0" err="1" smtClean="0"/>
              <a:t>files</a:t>
            </a:r>
            <a:r>
              <a:rPr lang="it-IT" sz="2000" dirty="0" smtClean="0"/>
              <a:t>” are </a:t>
            </a:r>
            <a:r>
              <a:rPr lang="it-IT" sz="2000" dirty="0" err="1" smtClean="0"/>
              <a:t>accepted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the system)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28596" y="4243406"/>
            <a:ext cx="8443914" cy="900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Quality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assessment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data: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competent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authorities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(IMELS,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Provinces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ISPRA can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access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restricted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area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facility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searched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displayed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approved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rejected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85804" y="1214422"/>
            <a:ext cx="8229600" cy="11430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based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procedure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</a:t>
            </a:r>
            <a:r>
              <a:rPr kumimoji="0" lang="it-IT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at: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http://www.eprtr.it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28596" y="5286388"/>
            <a:ext cx="8143932" cy="900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000" dirty="0" err="1" smtClean="0"/>
              <a:t>Summary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assessment</a:t>
            </a:r>
            <a:r>
              <a:rPr lang="it-IT" sz="2000" dirty="0" smtClean="0"/>
              <a:t> </a:t>
            </a:r>
            <a:r>
              <a:rPr lang="it-IT" sz="2000" dirty="0" err="1" smtClean="0"/>
              <a:t>actions</a:t>
            </a:r>
            <a:r>
              <a:rPr lang="it-IT" sz="2000" dirty="0" smtClean="0"/>
              <a:t>: </a:t>
            </a:r>
            <a:r>
              <a:rPr lang="it-IT" sz="2000" dirty="0" err="1" smtClean="0"/>
              <a:t>competent</a:t>
            </a:r>
            <a:r>
              <a:rPr lang="it-IT" sz="2000" dirty="0" smtClean="0"/>
              <a:t> </a:t>
            </a:r>
            <a:r>
              <a:rPr lang="it-IT" sz="2000" dirty="0" err="1" smtClean="0"/>
              <a:t>authorities</a:t>
            </a:r>
            <a:r>
              <a:rPr lang="it-IT" sz="2000" dirty="0" smtClean="0"/>
              <a:t> can </a:t>
            </a:r>
            <a:r>
              <a:rPr lang="it-IT" sz="2000" dirty="0" err="1" smtClean="0"/>
              <a:t>fill</a:t>
            </a:r>
            <a:r>
              <a:rPr lang="it-IT" sz="2000" dirty="0" smtClean="0"/>
              <a:t> in the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assessment</a:t>
            </a:r>
            <a:r>
              <a:rPr lang="it-IT" sz="2000" dirty="0" smtClean="0"/>
              <a:t> report. </a:t>
            </a:r>
            <a:r>
              <a:rPr lang="it-IT" sz="2000" dirty="0" err="1" smtClean="0"/>
              <a:t>Submitted</a:t>
            </a:r>
            <a:r>
              <a:rPr lang="it-IT" sz="2000" dirty="0" smtClean="0"/>
              <a:t> </a:t>
            </a:r>
            <a:r>
              <a:rPr lang="it-IT" sz="2000" dirty="0" err="1" smtClean="0"/>
              <a:t>reports</a:t>
            </a:r>
            <a:r>
              <a:rPr lang="it-IT" sz="2000" dirty="0" smtClean="0"/>
              <a:t> can </a:t>
            </a:r>
            <a:r>
              <a:rPr lang="it-IT" sz="2000" dirty="0" err="1" smtClean="0"/>
              <a:t>be</a:t>
            </a:r>
            <a:r>
              <a:rPr lang="it-IT" sz="2000" dirty="0" smtClean="0"/>
              <a:t> </a:t>
            </a:r>
            <a:r>
              <a:rPr lang="it-IT" sz="2000" dirty="0" err="1" smtClean="0"/>
              <a:t>downloaded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ISPRA in </a:t>
            </a:r>
            <a:r>
              <a:rPr lang="it-IT" sz="2000" dirty="0" err="1" smtClean="0"/>
              <a:t>order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make</a:t>
            </a:r>
            <a:r>
              <a:rPr lang="it-IT" sz="2000" dirty="0" smtClean="0"/>
              <a:t> the </a:t>
            </a:r>
            <a:r>
              <a:rPr lang="it-IT" sz="2000" dirty="0" err="1" smtClean="0"/>
              <a:t>summary</a:t>
            </a:r>
            <a:r>
              <a:rPr lang="it-IT" sz="2000" dirty="0" smtClean="0"/>
              <a:t> report. </a:t>
            </a: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Working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plan–routine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activities</a:t>
            </a:r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44625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February–</a:t>
            </a:r>
            <a:r>
              <a:rPr lang="it-IT" sz="2000" u="sng" dirty="0" smtClean="0">
                <a:solidFill>
                  <a:srgbClr val="FF0000"/>
                </a:solidFill>
              </a:rPr>
              <a:t>31st March</a:t>
            </a:r>
            <a:r>
              <a:rPr lang="it-IT" sz="2000" dirty="0" smtClean="0"/>
              <a:t>: </a:t>
            </a:r>
            <a:r>
              <a:rPr lang="it-IT" sz="2000" dirty="0" err="1" smtClean="0"/>
              <a:t>making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</a:t>
            </a:r>
            <a:r>
              <a:rPr lang="it-IT" sz="2000" dirty="0" err="1" smtClean="0"/>
              <a:t>dataset</a:t>
            </a:r>
            <a:r>
              <a:rPr lang="it-IT" sz="2000" dirty="0" smtClean="0"/>
              <a:t> export </a:t>
            </a:r>
            <a:r>
              <a:rPr lang="it-IT" sz="2000" dirty="0" err="1" smtClean="0"/>
              <a:t>which</a:t>
            </a:r>
            <a:r>
              <a:rPr lang="it-IT" sz="2000" dirty="0" smtClean="0"/>
              <a:t> </a:t>
            </a:r>
            <a:r>
              <a:rPr lang="it-IT" sz="2000" dirty="0" err="1" smtClean="0"/>
              <a:t>has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be</a:t>
            </a:r>
            <a:r>
              <a:rPr lang="it-IT" sz="2000" dirty="0" smtClean="0"/>
              <a:t> </a:t>
            </a:r>
            <a:r>
              <a:rPr lang="it-IT" sz="2000" dirty="0" err="1" smtClean="0"/>
              <a:t>uploaded</a:t>
            </a:r>
            <a:r>
              <a:rPr lang="it-IT" sz="2000" dirty="0" smtClean="0"/>
              <a:t> on the </a:t>
            </a:r>
            <a:r>
              <a:rPr lang="it-IT" sz="2000" dirty="0" err="1" smtClean="0"/>
              <a:t>Central</a:t>
            </a:r>
            <a:r>
              <a:rPr lang="it-IT" sz="2000" dirty="0" smtClean="0"/>
              <a:t> Data </a:t>
            </a:r>
            <a:r>
              <a:rPr lang="it-IT" sz="2000" dirty="0" err="1" smtClean="0"/>
              <a:t>Repository</a:t>
            </a:r>
            <a:r>
              <a:rPr lang="it-IT" sz="2000" dirty="0" smtClean="0"/>
              <a:t> in </a:t>
            </a:r>
            <a:r>
              <a:rPr lang="it-IT" sz="2000" dirty="0" err="1" smtClean="0"/>
              <a:t>order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submit</a:t>
            </a:r>
            <a:r>
              <a:rPr lang="it-IT" sz="2000" dirty="0" smtClean="0"/>
              <a:t> the </a:t>
            </a:r>
            <a:r>
              <a:rPr lang="it-IT" sz="2000" dirty="0" err="1" smtClean="0"/>
              <a:t>dataset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EC/EEA</a:t>
            </a:r>
          </a:p>
          <a:p>
            <a:r>
              <a:rPr lang="it-IT" sz="2000" dirty="0" err="1" smtClean="0"/>
              <a:t>April</a:t>
            </a:r>
            <a:r>
              <a:rPr lang="it-IT" sz="2000" dirty="0" smtClean="0"/>
              <a:t>: </a:t>
            </a:r>
            <a:r>
              <a:rPr lang="it-IT" sz="2000" dirty="0" err="1" smtClean="0"/>
              <a:t>this</a:t>
            </a:r>
            <a:r>
              <a:rPr lang="it-IT" sz="2000" dirty="0" smtClean="0"/>
              <a:t> </a:t>
            </a:r>
            <a:r>
              <a:rPr lang="it-IT" sz="2000" dirty="0" err="1" smtClean="0"/>
              <a:t>month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devoted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</a:t>
            </a:r>
            <a:r>
              <a:rPr lang="it-IT" sz="2000" dirty="0" err="1" smtClean="0"/>
              <a:t>collection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new</a:t>
            </a:r>
            <a:r>
              <a:rPr lang="it-IT" sz="2000" dirty="0" smtClean="0"/>
              <a:t> </a:t>
            </a:r>
            <a:r>
              <a:rPr lang="it-IT" sz="2000" dirty="0" err="1" smtClean="0"/>
              <a:t>facility</a:t>
            </a:r>
            <a:r>
              <a:rPr lang="it-IT" sz="2000" dirty="0" smtClean="0"/>
              <a:t> </a:t>
            </a:r>
            <a:r>
              <a:rPr lang="it-IT" sz="2000" dirty="0" err="1" smtClean="0"/>
              <a:t>reports</a:t>
            </a:r>
            <a:r>
              <a:rPr lang="it-IT" sz="2000" dirty="0" smtClean="0"/>
              <a:t>, </a:t>
            </a:r>
            <a:r>
              <a:rPr lang="it-IT" sz="2000" dirty="0" err="1" smtClean="0"/>
              <a:t>which</a:t>
            </a:r>
            <a:r>
              <a:rPr lang="it-IT" sz="2000" dirty="0" smtClean="0"/>
              <a:t> are </a:t>
            </a:r>
            <a:r>
              <a:rPr lang="it-IT" sz="2000" dirty="0" err="1" smtClean="0"/>
              <a:t>expected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be</a:t>
            </a:r>
            <a:r>
              <a:rPr lang="it-IT" sz="2000" dirty="0" smtClean="0"/>
              <a:t> </a:t>
            </a:r>
            <a:r>
              <a:rPr lang="it-IT" sz="2000" dirty="0" err="1" smtClean="0"/>
              <a:t>submitted</a:t>
            </a:r>
            <a:r>
              <a:rPr lang="it-IT" sz="2000" dirty="0" smtClean="0"/>
              <a:t> </a:t>
            </a:r>
            <a:r>
              <a:rPr lang="it-IT" sz="2000" dirty="0" err="1" smtClean="0"/>
              <a:t>within</a:t>
            </a:r>
            <a:r>
              <a:rPr lang="it-IT" sz="2000" dirty="0" smtClean="0"/>
              <a:t> </a:t>
            </a:r>
            <a:r>
              <a:rPr lang="it-IT" sz="2000" u="sng" dirty="0" smtClean="0">
                <a:solidFill>
                  <a:srgbClr val="FF0000"/>
                </a:solidFill>
              </a:rPr>
              <a:t>30th </a:t>
            </a:r>
            <a:r>
              <a:rPr lang="it-IT" sz="2000" u="sng" dirty="0" err="1" smtClean="0">
                <a:solidFill>
                  <a:srgbClr val="FF0000"/>
                </a:solidFill>
              </a:rPr>
              <a:t>April</a:t>
            </a:r>
            <a:r>
              <a:rPr lang="it-IT" sz="2000" dirty="0" smtClean="0"/>
              <a:t>.</a:t>
            </a:r>
          </a:p>
          <a:p>
            <a:r>
              <a:rPr lang="it-IT" sz="2000" dirty="0" err="1" smtClean="0"/>
              <a:t>May-</a:t>
            </a:r>
            <a:r>
              <a:rPr lang="it-IT" sz="2000" dirty="0" smtClean="0"/>
              <a:t> 30th </a:t>
            </a:r>
            <a:r>
              <a:rPr lang="it-IT" sz="2000" dirty="0" err="1" smtClean="0"/>
              <a:t>september</a:t>
            </a:r>
            <a:r>
              <a:rPr lang="it-IT" sz="2000" dirty="0" smtClean="0"/>
              <a:t>: </a:t>
            </a:r>
            <a:r>
              <a:rPr lang="it-IT" sz="2000" dirty="0" err="1" smtClean="0"/>
              <a:t>time</a:t>
            </a:r>
            <a:r>
              <a:rPr lang="it-IT" sz="2000" dirty="0" smtClean="0"/>
              <a:t> </a:t>
            </a:r>
            <a:r>
              <a:rPr lang="it-IT" sz="2000" dirty="0" err="1" smtClean="0"/>
              <a:t>devoted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assessment</a:t>
            </a:r>
            <a:r>
              <a:rPr lang="it-IT" sz="2000" dirty="0" smtClean="0"/>
              <a:t>. </a:t>
            </a:r>
            <a:r>
              <a:rPr lang="it-IT" sz="2000" dirty="0" err="1" smtClean="0"/>
              <a:t>Facility</a:t>
            </a:r>
            <a:r>
              <a:rPr lang="it-IT" sz="2000" dirty="0" smtClean="0"/>
              <a:t> </a:t>
            </a:r>
            <a:r>
              <a:rPr lang="it-IT" sz="2000" dirty="0" err="1" smtClean="0"/>
              <a:t>operators</a:t>
            </a:r>
            <a:r>
              <a:rPr lang="it-IT" sz="2000" dirty="0" smtClean="0"/>
              <a:t> and </a:t>
            </a:r>
            <a:r>
              <a:rPr lang="it-IT" sz="2000" dirty="0" err="1" smtClean="0"/>
              <a:t>competent</a:t>
            </a:r>
            <a:r>
              <a:rPr lang="it-IT" sz="2000" dirty="0" smtClean="0"/>
              <a:t> </a:t>
            </a:r>
            <a:r>
              <a:rPr lang="it-IT" sz="2000" dirty="0" err="1" smtClean="0"/>
              <a:t>authorities</a:t>
            </a:r>
            <a:r>
              <a:rPr lang="it-IT" sz="2000" dirty="0" smtClean="0"/>
              <a:t> are </a:t>
            </a:r>
            <a:r>
              <a:rPr lang="it-IT" sz="2000" dirty="0" err="1" smtClean="0"/>
              <a:t>expected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work on </a:t>
            </a:r>
            <a:r>
              <a:rPr lang="it-IT" sz="2000" dirty="0" err="1" smtClean="0"/>
              <a:t>facility</a:t>
            </a:r>
            <a:r>
              <a:rPr lang="it-IT" sz="2000" dirty="0" smtClean="0"/>
              <a:t> </a:t>
            </a:r>
            <a:r>
              <a:rPr lang="it-IT" sz="2000" dirty="0" err="1" smtClean="0"/>
              <a:t>reports</a:t>
            </a:r>
            <a:r>
              <a:rPr lang="it-IT" sz="2000" dirty="0" smtClean="0"/>
              <a:t> in </a:t>
            </a:r>
            <a:r>
              <a:rPr lang="it-IT" sz="2000" dirty="0" err="1" smtClean="0"/>
              <a:t>order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improve</a:t>
            </a:r>
            <a:r>
              <a:rPr lang="it-IT" sz="2000" dirty="0" smtClean="0"/>
              <a:t> </a:t>
            </a:r>
            <a:r>
              <a:rPr lang="it-IT" sz="2000" dirty="0" err="1" smtClean="0"/>
              <a:t>their</a:t>
            </a:r>
            <a:r>
              <a:rPr lang="it-IT" sz="2000" dirty="0" smtClean="0"/>
              <a:t>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if</a:t>
            </a:r>
            <a:r>
              <a:rPr lang="it-IT" sz="2000" dirty="0" smtClean="0"/>
              <a:t> </a:t>
            </a:r>
            <a:r>
              <a:rPr lang="it-IT" sz="2000" dirty="0" err="1" smtClean="0"/>
              <a:t>necessary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30th </a:t>
            </a:r>
            <a:r>
              <a:rPr lang="it-IT" sz="2000" dirty="0" err="1" smtClean="0"/>
              <a:t>september</a:t>
            </a:r>
            <a:r>
              <a:rPr lang="it-IT" sz="2000" dirty="0" smtClean="0"/>
              <a:t>: </a:t>
            </a:r>
            <a:r>
              <a:rPr lang="it-IT" sz="2000" dirty="0" err="1" smtClean="0"/>
              <a:t>competent</a:t>
            </a:r>
            <a:r>
              <a:rPr lang="it-IT" sz="2000" dirty="0" smtClean="0"/>
              <a:t> </a:t>
            </a:r>
            <a:r>
              <a:rPr lang="it-IT" sz="2000" dirty="0" err="1" smtClean="0"/>
              <a:t>authorities</a:t>
            </a:r>
            <a:r>
              <a:rPr lang="it-IT" sz="2000" dirty="0" smtClean="0"/>
              <a:t> </a:t>
            </a:r>
            <a:r>
              <a:rPr lang="it-IT" sz="2000" dirty="0" err="1" smtClean="0"/>
              <a:t>submit</a:t>
            </a:r>
            <a:r>
              <a:rPr lang="it-IT" sz="2000" dirty="0" smtClean="0"/>
              <a:t> a </a:t>
            </a:r>
            <a:r>
              <a:rPr lang="it-IT" sz="2000" dirty="0" err="1" smtClean="0"/>
              <a:t>quality</a:t>
            </a:r>
            <a:r>
              <a:rPr lang="it-IT" sz="2000" dirty="0" smtClean="0"/>
              <a:t> </a:t>
            </a:r>
            <a:r>
              <a:rPr lang="it-IT" sz="2000" dirty="0" err="1" smtClean="0"/>
              <a:t>assessment</a:t>
            </a:r>
            <a:r>
              <a:rPr lang="it-IT" sz="2000" dirty="0" smtClean="0"/>
              <a:t> report, ISPRA </a:t>
            </a:r>
            <a:r>
              <a:rPr lang="it-IT" sz="2000" dirty="0" err="1" smtClean="0"/>
              <a:t>summarizes</a:t>
            </a:r>
            <a:r>
              <a:rPr lang="it-IT" sz="2000" dirty="0" smtClean="0"/>
              <a:t> the </a:t>
            </a:r>
            <a:r>
              <a:rPr lang="it-IT" sz="2000" dirty="0" err="1" smtClean="0"/>
              <a:t>submitted</a:t>
            </a:r>
            <a:r>
              <a:rPr lang="it-IT" sz="2000" dirty="0" smtClean="0"/>
              <a:t> </a:t>
            </a:r>
            <a:r>
              <a:rPr lang="it-IT" sz="2000" dirty="0" err="1" smtClean="0"/>
              <a:t>reports</a:t>
            </a:r>
            <a:endParaRPr lang="it-IT" sz="2000" dirty="0" smtClean="0"/>
          </a:p>
          <a:p>
            <a:r>
              <a:rPr lang="it-IT" sz="2000" dirty="0" smtClean="0"/>
              <a:t>31st </a:t>
            </a:r>
            <a:r>
              <a:rPr lang="it-IT" sz="2000" dirty="0" err="1" smtClean="0"/>
              <a:t>january</a:t>
            </a:r>
            <a:r>
              <a:rPr lang="it-IT" sz="2000" dirty="0" smtClean="0"/>
              <a:t>: ISPRA </a:t>
            </a:r>
            <a:r>
              <a:rPr lang="it-IT" sz="2000" dirty="0" err="1" smtClean="0"/>
              <a:t>delivers</a:t>
            </a:r>
            <a:r>
              <a:rPr lang="it-IT" sz="2000" dirty="0" smtClean="0"/>
              <a:t> </a:t>
            </a:r>
            <a:r>
              <a:rPr lang="it-IT" sz="2000" dirty="0" err="1" smtClean="0"/>
              <a:t>an</a:t>
            </a:r>
            <a:r>
              <a:rPr lang="it-IT" sz="2000" dirty="0" smtClean="0"/>
              <a:t> </a:t>
            </a:r>
            <a:r>
              <a:rPr lang="it-IT" sz="2000" dirty="0" err="1" smtClean="0"/>
              <a:t>updated</a:t>
            </a:r>
            <a:r>
              <a:rPr lang="it-IT" sz="2000" dirty="0" smtClean="0"/>
              <a:t> </a:t>
            </a:r>
            <a:r>
              <a:rPr lang="it-IT" sz="2000" dirty="0" err="1" smtClean="0"/>
              <a:t>version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national</a:t>
            </a:r>
            <a:r>
              <a:rPr lang="it-IT" sz="2000" dirty="0" smtClean="0"/>
              <a:t> PRTR DB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IMELS.</a:t>
            </a:r>
          </a:p>
          <a:p>
            <a:r>
              <a:rPr lang="it-IT" sz="2000" dirty="0" err="1" smtClean="0"/>
              <a:t>Current</a:t>
            </a:r>
            <a:r>
              <a:rPr lang="it-IT" sz="2000" dirty="0" smtClean="0"/>
              <a:t> </a:t>
            </a:r>
            <a:r>
              <a:rPr lang="it-IT" sz="2000" dirty="0" err="1" smtClean="0"/>
              <a:t>maintanence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reporting</a:t>
            </a:r>
            <a:r>
              <a:rPr lang="it-IT" sz="2000" dirty="0" smtClean="0"/>
              <a:t> website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00034" y="6007262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err="1" smtClean="0"/>
              <a:t>Technical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support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to</a:t>
            </a:r>
            <a:r>
              <a:rPr lang="it-IT" sz="2000" i="1" dirty="0" smtClean="0"/>
              <a:t> the </a:t>
            </a:r>
            <a:r>
              <a:rPr lang="it-IT" sz="2000" i="1" dirty="0" err="1" smtClean="0"/>
              <a:t>users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the </a:t>
            </a:r>
            <a:r>
              <a:rPr lang="it-IT" sz="2000" i="1" dirty="0" err="1" smtClean="0"/>
              <a:t>reporting</a:t>
            </a:r>
            <a:r>
              <a:rPr lang="it-IT" sz="2000" i="1" dirty="0" smtClean="0"/>
              <a:t> website: </a:t>
            </a:r>
            <a:r>
              <a:rPr lang="it-IT" sz="2000" i="1" dirty="0" err="1" smtClean="0"/>
              <a:t>helpdesk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by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phone</a:t>
            </a:r>
            <a:r>
              <a:rPr lang="it-IT" sz="2000" i="1" dirty="0" smtClean="0"/>
              <a:t> and </a:t>
            </a:r>
            <a:r>
              <a:rPr lang="it-IT" sz="2000" i="1" dirty="0" err="1" smtClean="0"/>
              <a:t>emails</a:t>
            </a:r>
            <a:r>
              <a:rPr lang="it-IT" sz="2000" i="1" dirty="0" smtClean="0"/>
              <a:t>.</a:t>
            </a:r>
            <a:endParaRPr lang="it-IT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Non-routine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activities</a:t>
            </a:r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614749"/>
          </a:xfrm>
        </p:spPr>
        <p:txBody>
          <a:bodyPr>
            <a:noAutofit/>
          </a:bodyPr>
          <a:lstStyle/>
          <a:p>
            <a:r>
              <a:rPr lang="it-IT" sz="2400" dirty="0" err="1" smtClean="0"/>
              <a:t>Providing</a:t>
            </a:r>
            <a:r>
              <a:rPr lang="it-IT" sz="2400" dirty="0" smtClean="0"/>
              <a:t> </a:t>
            </a:r>
            <a:r>
              <a:rPr lang="it-IT" sz="2400" dirty="0" err="1" smtClean="0"/>
              <a:t>access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</a:t>
            </a:r>
            <a:r>
              <a:rPr lang="it-IT" sz="2400" dirty="0" err="1" smtClean="0"/>
              <a:t>reporting</a:t>
            </a:r>
            <a:r>
              <a:rPr lang="it-IT" sz="2400" dirty="0" smtClean="0"/>
              <a:t> procedure </a:t>
            </a:r>
            <a:r>
              <a:rPr lang="it-IT" sz="2400" dirty="0" err="1" smtClean="0"/>
              <a:t>after</a:t>
            </a:r>
            <a:r>
              <a:rPr lang="it-IT" sz="2400" dirty="0" smtClean="0"/>
              <a:t> the </a:t>
            </a:r>
            <a:r>
              <a:rPr lang="it-IT" sz="2400" dirty="0" err="1" smtClean="0"/>
              <a:t>deadline</a:t>
            </a:r>
            <a:r>
              <a:rPr lang="it-IT" sz="2400" dirty="0" smtClean="0"/>
              <a:t> set </a:t>
            </a:r>
            <a:r>
              <a:rPr lang="it-IT" sz="2400" dirty="0" err="1" smtClean="0"/>
              <a:t>by</a:t>
            </a:r>
            <a:r>
              <a:rPr lang="it-IT" sz="2400" dirty="0" smtClean="0"/>
              <a:t> the </a:t>
            </a:r>
            <a:r>
              <a:rPr lang="it-IT" sz="2400" dirty="0" err="1" smtClean="0"/>
              <a:t>legislation</a:t>
            </a:r>
            <a:r>
              <a:rPr lang="it-IT" sz="2400" dirty="0" smtClean="0"/>
              <a:t>: the </a:t>
            </a:r>
            <a:r>
              <a:rPr lang="it-IT" sz="2400" dirty="0" err="1" smtClean="0"/>
              <a:t>aim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retrieve</a:t>
            </a:r>
            <a:r>
              <a:rPr lang="it-IT" sz="2400" dirty="0" smtClean="0"/>
              <a:t> </a:t>
            </a:r>
            <a:r>
              <a:rPr lang="it-IT" sz="2400" dirty="0" err="1" smtClean="0"/>
              <a:t>missing</a:t>
            </a:r>
            <a:r>
              <a:rPr lang="it-IT" sz="2400" dirty="0" smtClean="0"/>
              <a:t> </a:t>
            </a:r>
            <a:r>
              <a:rPr lang="it-IT" sz="2400" dirty="0" err="1" smtClean="0"/>
              <a:t>reports</a:t>
            </a:r>
            <a:r>
              <a:rPr lang="it-IT" sz="2400" dirty="0" smtClean="0"/>
              <a:t> </a:t>
            </a:r>
            <a:r>
              <a:rPr lang="it-IT" sz="2400" dirty="0" err="1" smtClean="0"/>
              <a:t>from</a:t>
            </a:r>
            <a:r>
              <a:rPr lang="it-IT" sz="2400" dirty="0" smtClean="0"/>
              <a:t> </a:t>
            </a:r>
            <a:r>
              <a:rPr lang="it-IT" sz="2400" dirty="0" err="1" smtClean="0"/>
              <a:t>operators</a:t>
            </a:r>
            <a:r>
              <a:rPr lang="it-IT" sz="2400" dirty="0" smtClean="0"/>
              <a:t> under the scope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national</a:t>
            </a:r>
            <a:r>
              <a:rPr lang="it-IT" sz="2400" dirty="0" smtClean="0"/>
              <a:t> PRTR</a:t>
            </a:r>
          </a:p>
          <a:p>
            <a:r>
              <a:rPr lang="it-IT" sz="2400" dirty="0" err="1" smtClean="0"/>
              <a:t>Improvements</a:t>
            </a:r>
            <a:r>
              <a:rPr lang="it-IT" sz="2400" dirty="0" smtClean="0"/>
              <a:t> and update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reporting</a:t>
            </a:r>
            <a:r>
              <a:rPr lang="it-IT" sz="2400" dirty="0" smtClean="0"/>
              <a:t> procedure </a:t>
            </a:r>
            <a:r>
              <a:rPr lang="it-IT" sz="2400" dirty="0" err="1" smtClean="0"/>
              <a:t>according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</a:t>
            </a:r>
            <a:r>
              <a:rPr lang="it-IT" sz="2400" dirty="0" err="1" smtClean="0"/>
              <a:t>results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previous</a:t>
            </a:r>
            <a:r>
              <a:rPr lang="it-IT" sz="2400" dirty="0" smtClean="0"/>
              <a:t> </a:t>
            </a:r>
            <a:r>
              <a:rPr lang="it-IT" sz="2400" dirty="0" err="1" smtClean="0"/>
              <a:t>excercises</a:t>
            </a:r>
            <a:endParaRPr lang="it-IT" sz="2400" dirty="0" smtClean="0"/>
          </a:p>
          <a:p>
            <a:r>
              <a:rPr lang="it-IT" sz="2400" dirty="0" smtClean="0"/>
              <a:t>Update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reporting</a:t>
            </a:r>
            <a:r>
              <a:rPr lang="it-IT" sz="2400" dirty="0" smtClean="0"/>
              <a:t> procedure </a:t>
            </a:r>
            <a:r>
              <a:rPr lang="it-IT" sz="2400" dirty="0" err="1" smtClean="0"/>
              <a:t>according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changes</a:t>
            </a:r>
            <a:r>
              <a:rPr lang="it-IT" sz="2400" dirty="0" smtClean="0"/>
              <a:t> in the </a:t>
            </a:r>
            <a:r>
              <a:rPr lang="it-IT" sz="2400" dirty="0" err="1" smtClean="0"/>
              <a:t>european</a:t>
            </a:r>
            <a:r>
              <a:rPr lang="it-IT" sz="2400" dirty="0" smtClean="0"/>
              <a:t> and </a:t>
            </a:r>
            <a:r>
              <a:rPr lang="it-IT" sz="2400" dirty="0" err="1" smtClean="0"/>
              <a:t>national</a:t>
            </a:r>
            <a:r>
              <a:rPr lang="it-IT" sz="2400" dirty="0" smtClean="0"/>
              <a:t> </a:t>
            </a:r>
            <a:r>
              <a:rPr lang="it-IT" sz="2400" dirty="0" err="1" smtClean="0"/>
              <a:t>legislation</a:t>
            </a:r>
            <a:endParaRPr lang="it-IT" sz="2400" dirty="0" smtClean="0"/>
          </a:p>
          <a:p>
            <a:r>
              <a:rPr lang="it-IT" sz="2400" dirty="0" err="1" smtClean="0"/>
              <a:t>Any</a:t>
            </a:r>
            <a:r>
              <a:rPr lang="it-IT" sz="2400" dirty="0" smtClean="0"/>
              <a:t> </a:t>
            </a:r>
            <a:r>
              <a:rPr lang="it-IT" sz="2400" dirty="0" err="1" smtClean="0"/>
              <a:t>extraordinary</a:t>
            </a:r>
            <a:r>
              <a:rPr lang="it-IT" sz="2400" dirty="0" smtClean="0"/>
              <a:t> </a:t>
            </a:r>
            <a:r>
              <a:rPr lang="it-IT" sz="2400" dirty="0" err="1" smtClean="0"/>
              <a:t>further</a:t>
            </a:r>
            <a:r>
              <a:rPr lang="it-IT" sz="2400" dirty="0" smtClean="0"/>
              <a:t> </a:t>
            </a:r>
            <a:r>
              <a:rPr lang="it-IT" sz="2400" dirty="0" err="1" smtClean="0"/>
              <a:t>needs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maintanence</a:t>
            </a:r>
            <a:r>
              <a:rPr lang="it-IT" sz="2400" dirty="0" smtClean="0"/>
              <a:t> or </a:t>
            </a:r>
            <a:r>
              <a:rPr lang="it-IT" sz="2400" dirty="0" err="1" smtClean="0"/>
              <a:t>development</a:t>
            </a:r>
            <a:r>
              <a:rPr lang="it-IT" sz="2400" dirty="0" smtClean="0"/>
              <a:t>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magine 21" descr="MAP_PRTR.jpg"/>
          <p:cNvPicPr>
            <a:picLocks noChangeAspect="1"/>
          </p:cNvPicPr>
          <p:nvPr/>
        </p:nvPicPr>
        <p:blipFill>
          <a:blip r:embed="rId2" cstate="print"/>
          <a:srcRect l="1176" r="46063" b="15000"/>
          <a:stretch>
            <a:fillRect/>
          </a:stretch>
        </p:blipFill>
        <p:spPr>
          <a:xfrm>
            <a:off x="323528" y="1052736"/>
            <a:ext cx="6041977" cy="547518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PRTRs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around</a:t>
            </a:r>
            <a:r>
              <a:rPr lang="it-IT" dirty="0" smtClean="0">
                <a:solidFill>
                  <a:schemeClr val="bg1"/>
                </a:solidFill>
              </a:rPr>
              <a:t> the </a:t>
            </a:r>
            <a:r>
              <a:rPr lang="it-IT" dirty="0" err="1" smtClean="0">
                <a:solidFill>
                  <a:schemeClr val="bg1"/>
                </a:solidFill>
              </a:rPr>
              <a:t>Mediterranean</a:t>
            </a:r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60232" y="2780928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Israel </a:t>
            </a:r>
            <a:r>
              <a:rPr lang="it-IT" dirty="0" err="1" smtClean="0"/>
              <a:t>has</a:t>
            </a:r>
            <a:r>
              <a:rPr lang="it-IT" dirty="0" smtClean="0"/>
              <a:t> a PRTR in </a:t>
            </a:r>
            <a:r>
              <a:rPr lang="it-IT" dirty="0" err="1" smtClean="0"/>
              <a:t>place</a:t>
            </a:r>
            <a:r>
              <a:rPr lang="it-IT" dirty="0" smtClean="0"/>
              <a:t> and </a:t>
            </a:r>
            <a:r>
              <a:rPr lang="it-IT" dirty="0" err="1" smtClean="0"/>
              <a:t>is</a:t>
            </a:r>
            <a:r>
              <a:rPr lang="it-IT" dirty="0" smtClean="0"/>
              <a:t> Party </a:t>
            </a:r>
            <a:r>
              <a:rPr lang="it-IT" dirty="0" err="1" smtClean="0"/>
              <a:t>to</a:t>
            </a:r>
            <a:r>
              <a:rPr lang="it-IT" dirty="0" smtClean="0"/>
              <a:t> the UN-ECE </a:t>
            </a:r>
            <a:r>
              <a:rPr lang="it-IT" dirty="0" err="1" smtClean="0"/>
              <a:t>Protocol</a:t>
            </a:r>
            <a:r>
              <a:rPr lang="it-IT" dirty="0" smtClean="0"/>
              <a:t> on </a:t>
            </a:r>
            <a:r>
              <a:rPr lang="it-IT" dirty="0" err="1" smtClean="0"/>
              <a:t>PRTRs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 flipV="1">
            <a:off x="3707904" y="3501008"/>
            <a:ext cx="2952328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6660232" y="1556792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Turkey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pilot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r>
              <a:rPr lang="it-IT" dirty="0" smtClean="0"/>
              <a:t> </a:t>
            </a:r>
            <a:r>
              <a:rPr lang="it-IT" dirty="0" err="1" smtClean="0"/>
              <a:t>concerning</a:t>
            </a:r>
            <a:r>
              <a:rPr lang="it-IT" dirty="0" smtClean="0"/>
              <a:t> the establishment </a:t>
            </a:r>
            <a:r>
              <a:rPr lang="it-IT" dirty="0" err="1" smtClean="0"/>
              <a:t>of</a:t>
            </a:r>
            <a:r>
              <a:rPr lang="it-IT" dirty="0" smtClean="0"/>
              <a:t> a PRTR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3779912" y="2276872"/>
            <a:ext cx="2880320" cy="31683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V="1">
            <a:off x="3347864" y="4725144"/>
            <a:ext cx="331236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6660232" y="4149080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Egypt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a </a:t>
            </a:r>
            <a:r>
              <a:rPr lang="it-IT" dirty="0" err="1" smtClean="0"/>
              <a:t>pilot</a:t>
            </a:r>
            <a:r>
              <a:rPr lang="it-IT" dirty="0" smtClean="0"/>
              <a:t> project on </a:t>
            </a:r>
            <a:r>
              <a:rPr lang="it-IT" dirty="0" err="1" smtClean="0"/>
              <a:t>PRTRs</a:t>
            </a:r>
            <a:r>
              <a:rPr lang="it-IT" dirty="0" smtClean="0"/>
              <a:t> (</a:t>
            </a:r>
            <a:r>
              <a:rPr lang="it-IT" dirty="0" err="1" smtClean="0"/>
              <a:t>Alexandria</a:t>
            </a:r>
            <a:r>
              <a:rPr lang="it-IT" dirty="0" smtClean="0"/>
              <a:t> </a:t>
            </a:r>
            <a:r>
              <a:rPr lang="it-IT" dirty="0" err="1" smtClean="0"/>
              <a:t>region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More info </a:t>
            </a:r>
            <a:r>
              <a:rPr lang="it-IT" dirty="0" err="1" smtClean="0">
                <a:solidFill>
                  <a:schemeClr val="bg1"/>
                </a:solidFill>
              </a:rPr>
              <a:t>about</a:t>
            </a:r>
            <a:r>
              <a:rPr lang="it-IT" dirty="0" smtClean="0">
                <a:solidFill>
                  <a:schemeClr val="bg1"/>
                </a:solidFill>
              </a:rPr>
              <a:t> PRTR</a:t>
            </a:r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614749"/>
          </a:xfrm>
        </p:spPr>
        <p:txBody>
          <a:bodyPr>
            <a:noAutofit/>
          </a:bodyPr>
          <a:lstStyle/>
          <a:p>
            <a:r>
              <a:rPr lang="it-IT" sz="2400" dirty="0" smtClean="0"/>
              <a:t>The </a:t>
            </a:r>
            <a:r>
              <a:rPr lang="it-IT" sz="2400" dirty="0" err="1" smtClean="0"/>
              <a:t>European</a:t>
            </a:r>
            <a:r>
              <a:rPr lang="it-IT" sz="2400" dirty="0" smtClean="0"/>
              <a:t> PRTR </a:t>
            </a:r>
            <a:r>
              <a:rPr lang="it-IT" sz="2400" dirty="0" err="1" smtClean="0"/>
              <a:t>is</a:t>
            </a:r>
            <a:r>
              <a:rPr lang="it-IT" sz="2400" dirty="0" smtClean="0"/>
              <a:t> online at the </a:t>
            </a:r>
            <a:r>
              <a:rPr lang="it-IT" sz="2400" dirty="0" err="1" smtClean="0"/>
              <a:t>following</a:t>
            </a:r>
            <a:r>
              <a:rPr lang="it-IT" sz="2400" dirty="0" smtClean="0"/>
              <a:t> URL</a:t>
            </a:r>
            <a:r>
              <a:rPr lang="it-IT" sz="2400" dirty="0" smtClean="0"/>
              <a:t>: http</a:t>
            </a:r>
            <a:r>
              <a:rPr lang="it-IT" sz="2400" dirty="0" smtClean="0"/>
              <a:t>://prtr.ec.europa.eu/#/home</a:t>
            </a:r>
            <a:endParaRPr lang="it-IT" sz="2400" dirty="0" smtClean="0"/>
          </a:p>
          <a:p>
            <a:r>
              <a:rPr lang="it-IT" sz="2400" dirty="0" smtClean="0"/>
              <a:t>Info </a:t>
            </a:r>
            <a:r>
              <a:rPr lang="it-IT" sz="2400" dirty="0" err="1" smtClean="0"/>
              <a:t>about</a:t>
            </a:r>
            <a:r>
              <a:rPr lang="it-IT" sz="2400" dirty="0" smtClean="0"/>
              <a:t> UN-ECE </a:t>
            </a:r>
            <a:r>
              <a:rPr lang="it-IT" sz="2400" dirty="0" err="1" smtClean="0"/>
              <a:t>Protocol</a:t>
            </a:r>
            <a:r>
              <a:rPr lang="it-IT" sz="2400" dirty="0" smtClean="0"/>
              <a:t> on </a:t>
            </a:r>
            <a:r>
              <a:rPr lang="it-IT" sz="2400" dirty="0" err="1" smtClean="0"/>
              <a:t>PRTRs</a:t>
            </a:r>
            <a:r>
              <a:rPr lang="it-IT" sz="2400" dirty="0" smtClean="0"/>
              <a:t> can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retrieved</a:t>
            </a:r>
            <a:r>
              <a:rPr lang="it-IT" sz="2400" dirty="0" smtClean="0"/>
              <a:t> at: https://www.unece.org/env/pp/prtr.html</a:t>
            </a:r>
            <a:endParaRPr lang="it-IT" sz="2400" dirty="0" smtClean="0"/>
          </a:p>
          <a:p>
            <a:r>
              <a:rPr lang="it-IT" sz="2400" dirty="0" smtClean="0"/>
              <a:t>Update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reporting</a:t>
            </a:r>
            <a:r>
              <a:rPr lang="it-IT" sz="2400" dirty="0" smtClean="0"/>
              <a:t> procedure </a:t>
            </a:r>
            <a:r>
              <a:rPr lang="it-IT" sz="2400" dirty="0" err="1" smtClean="0"/>
              <a:t>according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changes</a:t>
            </a:r>
            <a:r>
              <a:rPr lang="it-IT" sz="2400" dirty="0" smtClean="0"/>
              <a:t> in the </a:t>
            </a:r>
            <a:r>
              <a:rPr lang="it-IT" sz="2400" dirty="0" err="1" smtClean="0"/>
              <a:t>european</a:t>
            </a:r>
            <a:r>
              <a:rPr lang="it-IT" sz="2400" dirty="0" smtClean="0"/>
              <a:t> and </a:t>
            </a:r>
            <a:r>
              <a:rPr lang="it-IT" sz="2400" dirty="0" err="1" smtClean="0"/>
              <a:t>national</a:t>
            </a:r>
            <a:r>
              <a:rPr lang="it-IT" sz="2400" dirty="0" smtClean="0"/>
              <a:t> </a:t>
            </a:r>
            <a:r>
              <a:rPr lang="it-IT" sz="2400" dirty="0" err="1" smtClean="0"/>
              <a:t>legislation</a:t>
            </a:r>
            <a:endParaRPr lang="it-IT" sz="2400" dirty="0" smtClean="0"/>
          </a:p>
          <a:p>
            <a:r>
              <a:rPr lang="it-IT" sz="2400" dirty="0" err="1" smtClean="0"/>
              <a:t>Any</a:t>
            </a:r>
            <a:r>
              <a:rPr lang="it-IT" sz="2400" dirty="0" smtClean="0"/>
              <a:t> </a:t>
            </a:r>
            <a:r>
              <a:rPr lang="it-IT" sz="2400" dirty="0" err="1" smtClean="0"/>
              <a:t>extraordinary</a:t>
            </a:r>
            <a:r>
              <a:rPr lang="it-IT" sz="2400" dirty="0" smtClean="0"/>
              <a:t> </a:t>
            </a:r>
            <a:r>
              <a:rPr lang="it-IT" sz="2400" dirty="0" err="1" smtClean="0"/>
              <a:t>further</a:t>
            </a:r>
            <a:r>
              <a:rPr lang="it-IT" sz="2400" dirty="0" smtClean="0"/>
              <a:t> </a:t>
            </a:r>
            <a:r>
              <a:rPr lang="it-IT" sz="2400" dirty="0" err="1" smtClean="0"/>
              <a:t>needs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maintanence</a:t>
            </a:r>
            <a:r>
              <a:rPr lang="it-IT" sz="2400" dirty="0" smtClean="0"/>
              <a:t> or </a:t>
            </a:r>
            <a:r>
              <a:rPr lang="it-IT" sz="2400" dirty="0" err="1" smtClean="0"/>
              <a:t>development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5733256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- </a:t>
            </a:r>
            <a:r>
              <a:rPr lang="it-IT" sz="2400" i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Thanks</a:t>
            </a:r>
            <a:r>
              <a:rPr lang="it-IT" sz="2400" i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it-IT" sz="2400" i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for</a:t>
            </a:r>
            <a:r>
              <a:rPr lang="it-IT" sz="2400" i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it-IT" sz="2400" i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your</a:t>
            </a:r>
            <a:r>
              <a:rPr lang="it-IT" sz="2400" i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it-IT" sz="2400" i="1" dirty="0" err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attention</a:t>
            </a:r>
            <a:r>
              <a:rPr lang="it-IT" sz="2400" i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! -</a:t>
            </a:r>
            <a:endParaRPr lang="it-IT" sz="2400" i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  <a:solidFill>
            <a:schemeClr val="accent3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What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is</a:t>
            </a:r>
            <a:r>
              <a:rPr lang="it-IT" dirty="0" smtClean="0">
                <a:solidFill>
                  <a:schemeClr val="bg1"/>
                </a:solidFill>
              </a:rPr>
              <a:t> a PRTR?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19496"/>
            <a:ext cx="8229600" cy="2677656"/>
          </a:xfrm>
          <a:noFill/>
        </p:spPr>
        <p:txBody>
          <a:bodyPr wrap="square" rtlCol="0">
            <a:spAutoFit/>
          </a:bodyPr>
          <a:lstStyle/>
          <a:p>
            <a:pPr marL="0" algn="just">
              <a:buNone/>
            </a:pPr>
            <a:r>
              <a:rPr lang="it-IT" sz="2400" dirty="0" err="1" smtClean="0"/>
              <a:t>It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a database, </a:t>
            </a:r>
            <a:r>
              <a:rPr lang="it-IT" sz="2400" dirty="0" err="1" smtClean="0"/>
              <a:t>possibly</a:t>
            </a:r>
            <a:r>
              <a:rPr lang="it-IT" sz="2400" dirty="0" smtClean="0"/>
              <a:t> in electronic format, </a:t>
            </a:r>
            <a:r>
              <a:rPr lang="it-IT" sz="2400" dirty="0" err="1" smtClean="0"/>
              <a:t>including</a:t>
            </a:r>
            <a:r>
              <a:rPr lang="it-IT" sz="2400" dirty="0" smtClean="0"/>
              <a:t> the information </a:t>
            </a:r>
            <a:r>
              <a:rPr lang="it-IT" sz="2400" dirty="0" err="1" smtClean="0"/>
              <a:t>related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releases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transfers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pollutants</a:t>
            </a:r>
            <a:r>
              <a:rPr lang="it-IT" sz="2400" dirty="0" smtClean="0"/>
              <a:t> and </a:t>
            </a:r>
            <a:r>
              <a:rPr lang="it-IT" sz="2400" dirty="0" err="1" smtClean="0"/>
              <a:t>wastes</a:t>
            </a:r>
            <a:r>
              <a:rPr lang="it-IT" sz="2400" dirty="0" smtClean="0"/>
              <a:t> </a:t>
            </a:r>
            <a:r>
              <a:rPr lang="it-IT" sz="2400" dirty="0" err="1" smtClean="0"/>
              <a:t>originated</a:t>
            </a:r>
            <a:r>
              <a:rPr lang="it-IT" sz="2400" dirty="0" smtClean="0"/>
              <a:t> </a:t>
            </a:r>
            <a:r>
              <a:rPr lang="it-IT" sz="2400" dirty="0" err="1" smtClean="0"/>
              <a:t>by</a:t>
            </a:r>
            <a:r>
              <a:rPr lang="it-IT" sz="2400" dirty="0" smtClean="0"/>
              <a:t> </a:t>
            </a:r>
            <a:r>
              <a:rPr lang="it-IT" sz="2400" dirty="0" err="1" smtClean="0"/>
              <a:t>specific</a:t>
            </a:r>
            <a:r>
              <a:rPr lang="it-IT" sz="2400" dirty="0" smtClean="0"/>
              <a:t> industrial </a:t>
            </a:r>
            <a:r>
              <a:rPr lang="it-IT" sz="2400" dirty="0" err="1" smtClean="0"/>
              <a:t>activities</a:t>
            </a:r>
            <a:r>
              <a:rPr lang="it-IT" sz="2400" dirty="0" smtClean="0"/>
              <a:t>. </a:t>
            </a:r>
            <a:r>
              <a:rPr lang="it-IT" sz="2400" dirty="0" err="1" smtClean="0"/>
              <a:t>Releases</a:t>
            </a:r>
            <a:r>
              <a:rPr lang="it-IT" sz="2400" dirty="0" smtClean="0"/>
              <a:t> and </a:t>
            </a:r>
            <a:r>
              <a:rPr lang="it-IT" sz="2400" dirty="0" err="1" smtClean="0"/>
              <a:t>transfers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air, water, </a:t>
            </a:r>
            <a:r>
              <a:rPr lang="it-IT" sz="2400" dirty="0" err="1" smtClean="0"/>
              <a:t>wastewater</a:t>
            </a:r>
            <a:r>
              <a:rPr lang="it-IT" sz="2400" dirty="0" smtClean="0"/>
              <a:t>, </a:t>
            </a:r>
            <a:r>
              <a:rPr lang="it-IT" sz="2400" dirty="0" err="1" smtClean="0"/>
              <a:t>land</a:t>
            </a:r>
            <a:r>
              <a:rPr lang="it-IT" sz="2400" dirty="0" smtClean="0"/>
              <a:t> and </a:t>
            </a:r>
            <a:r>
              <a:rPr lang="it-IT" sz="2400" dirty="0" err="1" smtClean="0"/>
              <a:t>waste</a:t>
            </a:r>
            <a:r>
              <a:rPr lang="it-IT" sz="2400" dirty="0" smtClean="0"/>
              <a:t> are </a:t>
            </a:r>
            <a:r>
              <a:rPr lang="it-IT" sz="2400" dirty="0" err="1" smtClean="0"/>
              <a:t>concerned</a:t>
            </a:r>
            <a:r>
              <a:rPr lang="it-IT" sz="2400" dirty="0" smtClean="0"/>
              <a:t>. The data are </a:t>
            </a:r>
            <a:r>
              <a:rPr lang="it-IT" sz="2400" dirty="0" err="1" smtClean="0"/>
              <a:t>directly</a:t>
            </a:r>
            <a:r>
              <a:rPr lang="it-IT" sz="2400" dirty="0" smtClean="0"/>
              <a:t> </a:t>
            </a:r>
            <a:r>
              <a:rPr lang="it-IT" sz="2400" dirty="0" err="1" smtClean="0"/>
              <a:t>linked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</a:t>
            </a:r>
            <a:r>
              <a:rPr lang="it-IT" sz="2400" dirty="0" err="1" smtClean="0"/>
              <a:t>sources</a:t>
            </a:r>
            <a:r>
              <a:rPr lang="it-IT" sz="2400" dirty="0" smtClean="0"/>
              <a:t> </a:t>
            </a:r>
            <a:r>
              <a:rPr lang="it-IT" sz="2400" dirty="0" err="1" smtClean="0"/>
              <a:t>located</a:t>
            </a:r>
            <a:r>
              <a:rPr lang="it-IT" sz="2400" dirty="0" smtClean="0"/>
              <a:t> at </a:t>
            </a:r>
            <a:r>
              <a:rPr lang="it-IT" sz="2400" dirty="0" err="1" smtClean="0"/>
              <a:t>country</a:t>
            </a:r>
            <a:r>
              <a:rPr lang="it-IT" sz="2400" dirty="0" smtClean="0"/>
              <a:t> </a:t>
            </a:r>
            <a:r>
              <a:rPr lang="it-IT" sz="2400" dirty="0" err="1" smtClean="0"/>
              <a:t>level</a:t>
            </a:r>
            <a:r>
              <a:rPr lang="it-IT" sz="2400" dirty="0" smtClean="0"/>
              <a:t> or at the </a:t>
            </a:r>
            <a:r>
              <a:rPr lang="it-IT" sz="2400" dirty="0" err="1" smtClean="0"/>
              <a:t>level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an</a:t>
            </a:r>
            <a:r>
              <a:rPr lang="it-IT" sz="2400" dirty="0" smtClean="0"/>
              <a:t> </a:t>
            </a:r>
            <a:r>
              <a:rPr lang="it-IT" sz="2400" dirty="0" err="1" smtClean="0"/>
              <a:t>economic</a:t>
            </a:r>
            <a:r>
              <a:rPr lang="it-IT" sz="2400" dirty="0" smtClean="0"/>
              <a:t> </a:t>
            </a:r>
            <a:r>
              <a:rPr lang="it-IT" sz="2400" dirty="0" err="1" smtClean="0"/>
              <a:t>region</a:t>
            </a:r>
            <a:r>
              <a:rPr lang="it-IT" sz="2400" dirty="0" smtClean="0"/>
              <a:t> (e.g. the EU) and are </a:t>
            </a:r>
            <a:r>
              <a:rPr lang="it-IT" sz="2400" dirty="0" err="1" smtClean="0"/>
              <a:t>updated</a:t>
            </a:r>
            <a:r>
              <a:rPr lang="it-IT" sz="2400" dirty="0" smtClean="0"/>
              <a:t> </a:t>
            </a:r>
            <a:r>
              <a:rPr lang="it-IT" sz="2400" dirty="0" err="1" smtClean="0"/>
              <a:t>every</a:t>
            </a:r>
            <a:r>
              <a:rPr lang="it-IT" sz="2400" dirty="0" smtClean="0"/>
              <a:t> </a:t>
            </a:r>
            <a:r>
              <a:rPr lang="it-IT" sz="2400" dirty="0" err="1" smtClean="0"/>
              <a:t>year</a:t>
            </a:r>
            <a:r>
              <a:rPr lang="it-IT" sz="2400" dirty="0" smtClean="0"/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71472" y="5262299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 smtClean="0"/>
              <a:t>PRTRs</a:t>
            </a:r>
            <a:r>
              <a:rPr lang="it-IT" sz="2400" dirty="0" smtClean="0"/>
              <a:t> </a:t>
            </a:r>
            <a:r>
              <a:rPr lang="it-IT" sz="2400" dirty="0" err="1" smtClean="0"/>
              <a:t>allows</a:t>
            </a:r>
            <a:r>
              <a:rPr lang="it-IT" sz="2400" dirty="0" smtClean="0"/>
              <a:t> </a:t>
            </a:r>
            <a:r>
              <a:rPr lang="it-IT" sz="2400" dirty="0" err="1" smtClean="0"/>
              <a:t>for</a:t>
            </a:r>
            <a:r>
              <a:rPr lang="it-IT" sz="2400" dirty="0" smtClean="0"/>
              <a:t> public </a:t>
            </a:r>
            <a:r>
              <a:rPr lang="it-IT" sz="2400" dirty="0" err="1" smtClean="0"/>
              <a:t>access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information </a:t>
            </a:r>
            <a:r>
              <a:rPr lang="it-IT" sz="2400" dirty="0" err="1" smtClean="0"/>
              <a:t>related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the </a:t>
            </a:r>
            <a:r>
              <a:rPr lang="it-IT" sz="2400" dirty="0" err="1" smtClean="0"/>
              <a:t>environmental</a:t>
            </a:r>
            <a:r>
              <a:rPr lang="it-IT" sz="2400" dirty="0" smtClean="0"/>
              <a:t> </a:t>
            </a:r>
            <a:r>
              <a:rPr lang="it-IT" sz="2400" dirty="0" err="1" smtClean="0"/>
              <a:t>impacts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industry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126876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 smtClean="0">
                <a:solidFill>
                  <a:srgbClr val="FF0000"/>
                </a:solidFill>
              </a:rPr>
              <a:t>P</a:t>
            </a:r>
            <a:r>
              <a:rPr lang="it-IT" sz="2400" dirty="0" err="1" smtClean="0"/>
              <a:t>ollutant</a:t>
            </a:r>
            <a:r>
              <a:rPr lang="it-IT" sz="2400" dirty="0" smtClean="0"/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R</a:t>
            </a:r>
            <a:r>
              <a:rPr lang="it-IT" sz="2400" dirty="0" err="1" smtClean="0"/>
              <a:t>elease</a:t>
            </a:r>
            <a:r>
              <a:rPr lang="it-IT" sz="2400" dirty="0" smtClean="0"/>
              <a:t> and </a:t>
            </a:r>
            <a:r>
              <a:rPr lang="it-IT" sz="2400" dirty="0" smtClean="0">
                <a:solidFill>
                  <a:srgbClr val="FF0000"/>
                </a:solidFill>
              </a:rPr>
              <a:t>T</a:t>
            </a:r>
            <a:r>
              <a:rPr lang="it-IT" sz="2400" dirty="0" smtClean="0"/>
              <a:t>ransfer </a:t>
            </a:r>
            <a:r>
              <a:rPr lang="it-IT" sz="2400" dirty="0" err="1" smtClean="0">
                <a:solidFill>
                  <a:srgbClr val="FF0000"/>
                </a:solidFill>
              </a:rPr>
              <a:t>R</a:t>
            </a:r>
            <a:r>
              <a:rPr lang="it-IT" sz="2400" dirty="0" err="1" smtClean="0"/>
              <a:t>egister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Legislation</a:t>
            </a:r>
            <a:r>
              <a:rPr lang="it-IT" dirty="0" smtClean="0">
                <a:solidFill>
                  <a:schemeClr val="bg1"/>
                </a:solidFill>
              </a:rPr>
              <a:t> (EU, UNECE)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28736"/>
            <a:ext cx="3614734" cy="6143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“IPPC” </a:t>
            </a:r>
            <a:r>
              <a:rPr lang="it-IT" sz="2400" dirty="0" err="1" smtClean="0"/>
              <a:t>Directive</a:t>
            </a:r>
            <a:r>
              <a:rPr lang="it-IT" sz="2400" dirty="0" smtClean="0"/>
              <a:t> (96/61/EC)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929190" y="1428736"/>
            <a:ext cx="3857652" cy="156966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UNECE </a:t>
            </a:r>
            <a:r>
              <a:rPr lang="it-IT" sz="2400" dirty="0" err="1" smtClean="0"/>
              <a:t>Aarhus</a:t>
            </a:r>
            <a:r>
              <a:rPr lang="it-IT" sz="2400" dirty="0" smtClean="0"/>
              <a:t> Convention (</a:t>
            </a:r>
            <a:r>
              <a:rPr lang="it-IT" sz="2400" dirty="0" err="1" smtClean="0"/>
              <a:t>Aarhus</a:t>
            </a:r>
            <a:r>
              <a:rPr lang="it-IT" sz="2400" dirty="0" smtClean="0"/>
              <a:t>, 1998)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err="1" smtClean="0"/>
              <a:t>Protocol</a:t>
            </a:r>
            <a:r>
              <a:rPr lang="it-IT" sz="2400" dirty="0" smtClean="0"/>
              <a:t> on </a:t>
            </a:r>
            <a:r>
              <a:rPr lang="it-IT" sz="2400" dirty="0" err="1" smtClean="0"/>
              <a:t>PRTRs</a:t>
            </a:r>
            <a:r>
              <a:rPr lang="it-IT" sz="2400" dirty="0" smtClean="0"/>
              <a:t> (Kiev, 2003)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643174" y="4967599"/>
            <a:ext cx="5072098" cy="46166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“EPRTR” </a:t>
            </a:r>
            <a:r>
              <a:rPr lang="it-IT" sz="2400" dirty="0" err="1" smtClean="0"/>
              <a:t>Regulation</a:t>
            </a:r>
            <a:r>
              <a:rPr lang="it-IT" sz="2400" dirty="0" smtClean="0"/>
              <a:t> (CE n.166/2006)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42910" y="5884151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err="1" smtClean="0"/>
              <a:t>European</a:t>
            </a:r>
            <a:r>
              <a:rPr lang="it-IT" sz="2400" dirty="0" smtClean="0"/>
              <a:t> PRTR </a:t>
            </a:r>
            <a:r>
              <a:rPr lang="it-IT" sz="2400" dirty="0" err="1" smtClean="0"/>
              <a:t>Register</a:t>
            </a:r>
            <a:endParaRPr lang="it-IT" sz="2400" dirty="0" smtClean="0"/>
          </a:p>
          <a:p>
            <a:pPr algn="ctr"/>
            <a:r>
              <a:rPr lang="it-IT" sz="2400" dirty="0" smtClean="0"/>
              <a:t>(air, water, </a:t>
            </a:r>
            <a:r>
              <a:rPr lang="it-IT" sz="2400" dirty="0" err="1" smtClean="0"/>
              <a:t>land</a:t>
            </a:r>
            <a:r>
              <a:rPr lang="it-IT" sz="2400" dirty="0" smtClean="0"/>
              <a:t>, </a:t>
            </a:r>
            <a:r>
              <a:rPr lang="it-IT" sz="2400" dirty="0" err="1" smtClean="0"/>
              <a:t>wastewater</a:t>
            </a:r>
            <a:r>
              <a:rPr lang="it-IT" sz="2400" dirty="0" smtClean="0"/>
              <a:t>, </a:t>
            </a:r>
            <a:r>
              <a:rPr lang="it-IT" sz="2400" dirty="0" err="1" smtClean="0"/>
              <a:t>waste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00034" y="3741011"/>
            <a:ext cx="3143272" cy="70788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EPER </a:t>
            </a:r>
            <a:r>
              <a:rPr lang="it-IT" sz="2000" dirty="0" err="1" smtClean="0"/>
              <a:t>Register</a:t>
            </a:r>
            <a:endParaRPr lang="it-IT" sz="2000" dirty="0" smtClean="0"/>
          </a:p>
          <a:p>
            <a:r>
              <a:rPr lang="it-IT" sz="2000" dirty="0" smtClean="0"/>
              <a:t>(</a:t>
            </a:r>
            <a:r>
              <a:rPr lang="it-IT" sz="2000" dirty="0" err="1" smtClean="0"/>
              <a:t>emissions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air; water)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28596" y="2610145"/>
            <a:ext cx="3571900" cy="400110"/>
          </a:xfrm>
          <a:prstGeom prst="rect">
            <a:avLst/>
          </a:prstGeom>
          <a:noFill/>
          <a:ln w="31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“EPER” </a:t>
            </a:r>
            <a:r>
              <a:rPr lang="it-IT" sz="2000" dirty="0" err="1" smtClean="0"/>
              <a:t>Decision</a:t>
            </a:r>
            <a:r>
              <a:rPr lang="it-IT" sz="2000" dirty="0" smtClean="0"/>
              <a:t> (2000/479/EC)</a:t>
            </a:r>
          </a:p>
        </p:txBody>
      </p:sp>
      <p:sp>
        <p:nvSpPr>
          <p:cNvPr id="12" name="Freccia in giù 11"/>
          <p:cNvSpPr/>
          <p:nvPr/>
        </p:nvSpPr>
        <p:spPr>
          <a:xfrm>
            <a:off x="1714480" y="2071678"/>
            <a:ext cx="285752" cy="50006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1714480" y="3143248"/>
            <a:ext cx="285752" cy="50006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>
            <a:off x="4572000" y="5500702"/>
            <a:ext cx="285752" cy="50006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bidirezionale verticale 14"/>
          <p:cNvSpPr/>
          <p:nvPr/>
        </p:nvSpPr>
        <p:spPr>
          <a:xfrm>
            <a:off x="6072198" y="3143248"/>
            <a:ext cx="357190" cy="171451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Per 15"/>
          <p:cNvSpPr/>
          <p:nvPr/>
        </p:nvSpPr>
        <p:spPr>
          <a:xfrm>
            <a:off x="-357222" y="1643050"/>
            <a:ext cx="4786346" cy="3857652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6429388" y="3804826"/>
            <a:ext cx="2571768" cy="584775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it-IT" sz="1600" dirty="0" err="1" smtClean="0"/>
              <a:t>Official</a:t>
            </a:r>
            <a:r>
              <a:rPr lang="it-IT" sz="1600" dirty="0" smtClean="0"/>
              <a:t> </a:t>
            </a:r>
            <a:r>
              <a:rPr lang="it-IT" sz="1600" dirty="0" err="1" smtClean="0"/>
              <a:t>implementation</a:t>
            </a:r>
            <a:r>
              <a:rPr lang="it-IT" sz="1600" dirty="0" smtClean="0"/>
              <a:t> at EU </a:t>
            </a:r>
            <a:r>
              <a:rPr lang="it-IT" sz="1600" dirty="0" err="1" smtClean="0"/>
              <a:t>level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Objectives</a:t>
            </a:r>
            <a:r>
              <a:rPr lang="it-IT" dirty="0" smtClean="0">
                <a:solidFill>
                  <a:schemeClr val="bg1"/>
                </a:solidFill>
              </a:rPr>
              <a:t> at EU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1571612"/>
            <a:ext cx="8329642" cy="1328734"/>
          </a:xfrm>
          <a:noFill/>
        </p:spPr>
        <p:txBody>
          <a:bodyPr>
            <a:noAutofit/>
          </a:bodyPr>
          <a:lstStyle/>
          <a:p>
            <a:pPr marL="0" algn="just">
              <a:buNone/>
            </a:pPr>
            <a:r>
              <a:rPr lang="it-IT" sz="2400" i="1" dirty="0" smtClean="0"/>
              <a:t>Data </a:t>
            </a:r>
            <a:r>
              <a:rPr lang="it-IT" sz="2400" i="1" dirty="0" err="1" smtClean="0"/>
              <a:t>collection</a:t>
            </a:r>
            <a:r>
              <a:rPr lang="it-IT" sz="2400" i="1" dirty="0" smtClean="0"/>
              <a:t>, </a:t>
            </a:r>
            <a:r>
              <a:rPr lang="it-IT" sz="2400" i="1" dirty="0" err="1" smtClean="0"/>
              <a:t>based</a:t>
            </a:r>
            <a:r>
              <a:rPr lang="it-IT" sz="2400" i="1" dirty="0" smtClean="0"/>
              <a:t> on </a:t>
            </a:r>
            <a:r>
              <a:rPr lang="it-IT" sz="2400" i="1" dirty="0" err="1" smtClean="0"/>
              <a:t>an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integrated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approach</a:t>
            </a:r>
            <a:r>
              <a:rPr lang="it-IT" sz="2400" i="1" dirty="0" smtClean="0"/>
              <a:t>, at EU </a:t>
            </a:r>
            <a:r>
              <a:rPr lang="it-IT" sz="2400" i="1" dirty="0" err="1" smtClean="0"/>
              <a:t>level</a:t>
            </a:r>
            <a:r>
              <a:rPr lang="it-IT" sz="2400" i="1" dirty="0" smtClean="0"/>
              <a:t>  </a:t>
            </a:r>
            <a:r>
              <a:rPr lang="it-IT" sz="2400" i="1" dirty="0" err="1" smtClean="0"/>
              <a:t>available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for</a:t>
            </a:r>
            <a:r>
              <a:rPr lang="it-IT" sz="2400" i="1" dirty="0" smtClean="0"/>
              <a:t> the public and </a:t>
            </a:r>
            <a:r>
              <a:rPr lang="it-IT" sz="2400" i="1" dirty="0" err="1" smtClean="0"/>
              <a:t>related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to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industry</a:t>
            </a:r>
            <a:r>
              <a:rPr lang="it-IT" sz="2400" i="1" dirty="0" smtClean="0"/>
              <a:t>’s </a:t>
            </a:r>
            <a:r>
              <a:rPr lang="it-IT" sz="2400" i="1" dirty="0" err="1" smtClean="0"/>
              <a:t>impacts</a:t>
            </a:r>
            <a:r>
              <a:rPr lang="it-IT" sz="2400" i="1" dirty="0" smtClean="0"/>
              <a:t> on air, water, </a:t>
            </a:r>
            <a:r>
              <a:rPr lang="it-IT" sz="2400" i="1" dirty="0" err="1" smtClean="0"/>
              <a:t>land</a:t>
            </a:r>
            <a:r>
              <a:rPr lang="it-IT" sz="2400" i="1" dirty="0" smtClean="0"/>
              <a:t>, </a:t>
            </a:r>
            <a:r>
              <a:rPr lang="it-IT" sz="2400" i="1" dirty="0" err="1" smtClean="0"/>
              <a:t>wastewater</a:t>
            </a:r>
            <a:r>
              <a:rPr lang="it-IT" sz="2400" i="1" dirty="0" smtClean="0"/>
              <a:t> and </a:t>
            </a:r>
            <a:r>
              <a:rPr lang="it-IT" sz="2400" i="1" dirty="0" err="1" smtClean="0"/>
              <a:t>wastes</a:t>
            </a:r>
            <a:r>
              <a:rPr lang="it-IT" sz="2400" i="1" dirty="0" smtClean="0"/>
              <a:t>. </a:t>
            </a:r>
            <a:r>
              <a:rPr lang="it-IT" sz="2400" i="1" dirty="0" err="1" smtClean="0"/>
              <a:t>Updated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every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year</a:t>
            </a:r>
            <a:r>
              <a:rPr lang="it-IT" sz="2400" i="1" dirty="0" smtClean="0"/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643174" y="3429000"/>
            <a:ext cx="542928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err="1" smtClean="0"/>
              <a:t>Implementation</a:t>
            </a:r>
            <a:r>
              <a:rPr lang="it-IT" sz="2400" dirty="0" smtClean="0"/>
              <a:t> at EU </a:t>
            </a:r>
            <a:r>
              <a:rPr lang="it-IT" sz="2400" dirty="0" err="1" smtClean="0"/>
              <a:t>level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UNECE </a:t>
            </a:r>
            <a:r>
              <a:rPr lang="it-IT" sz="2400" dirty="0" err="1" smtClean="0"/>
              <a:t>Protocol</a:t>
            </a:r>
            <a:r>
              <a:rPr lang="it-IT" sz="2400" dirty="0" smtClean="0"/>
              <a:t> on </a:t>
            </a:r>
            <a:r>
              <a:rPr lang="it-IT" sz="2400" dirty="0" err="1" smtClean="0"/>
              <a:t>PRTRs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786182" y="4797152"/>
            <a:ext cx="5072098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Public </a:t>
            </a:r>
            <a:r>
              <a:rPr lang="it-IT" sz="2400" dirty="0" err="1" smtClean="0"/>
              <a:t>access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environmental</a:t>
            </a:r>
            <a:r>
              <a:rPr lang="it-IT" sz="2400" dirty="0" smtClean="0"/>
              <a:t> information </a:t>
            </a:r>
            <a:r>
              <a:rPr lang="it-IT" sz="2400" dirty="0" err="1" smtClean="0"/>
              <a:t>concerning</a:t>
            </a:r>
            <a:r>
              <a:rPr lang="it-IT" sz="2400" dirty="0" smtClean="0"/>
              <a:t> industrial </a:t>
            </a:r>
            <a:r>
              <a:rPr lang="it-IT" sz="2400" dirty="0" err="1" smtClean="0"/>
              <a:t>facilities</a:t>
            </a:r>
            <a:r>
              <a:rPr lang="it-IT" sz="2400" dirty="0" smtClean="0"/>
              <a:t> in the EU ( </a:t>
            </a:r>
            <a:r>
              <a:rPr lang="it-IT" sz="2400" dirty="0" smtClean="0"/>
              <a:t>&gt; 30.000 </a:t>
            </a:r>
            <a:r>
              <a:rPr lang="it-IT" sz="2400" dirty="0" err="1" smtClean="0"/>
              <a:t>facilities</a:t>
            </a:r>
            <a:r>
              <a:rPr lang="it-IT" sz="2400" dirty="0" smtClean="0"/>
              <a:t>, 27 EU </a:t>
            </a:r>
            <a:r>
              <a:rPr lang="it-IT" sz="2400" dirty="0" err="1" smtClean="0"/>
              <a:t>MS+Norway</a:t>
            </a:r>
            <a:r>
              <a:rPr lang="it-IT" sz="2400" dirty="0" smtClean="0"/>
              <a:t>, Iceland, Serbia, Liechtenstein, </a:t>
            </a:r>
            <a:r>
              <a:rPr lang="it-IT" sz="2400" dirty="0" err="1" smtClean="0"/>
              <a:t>Switzerland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00034" y="5214950"/>
            <a:ext cx="2714644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survey</a:t>
            </a:r>
            <a:r>
              <a:rPr lang="it-IT" sz="2400" dirty="0" smtClean="0"/>
              <a:t> </a:t>
            </a:r>
            <a:r>
              <a:rPr lang="it-IT" sz="2400" dirty="0" smtClean="0"/>
              <a:t>the </a:t>
            </a:r>
            <a:r>
              <a:rPr lang="it-IT" sz="2400" dirty="0" err="1" smtClean="0"/>
              <a:t>largest</a:t>
            </a:r>
            <a:r>
              <a:rPr lang="it-IT" sz="2400" dirty="0" smtClean="0"/>
              <a:t> </a:t>
            </a:r>
            <a:r>
              <a:rPr lang="it-IT" sz="2400" dirty="0" err="1" smtClean="0"/>
              <a:t>contributions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smtClean="0"/>
              <a:t>the industrial </a:t>
            </a:r>
            <a:r>
              <a:rPr lang="it-IT" sz="2400" dirty="0" err="1" smtClean="0"/>
              <a:t>pollution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28596" y="1071546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EPRTR </a:t>
            </a:r>
            <a:r>
              <a:rPr lang="it-IT" sz="2400" dirty="0" err="1" smtClean="0"/>
              <a:t>Register</a:t>
            </a:r>
            <a:endParaRPr lang="it-IT" sz="2400" dirty="0"/>
          </a:p>
        </p:txBody>
      </p:sp>
      <p:sp>
        <p:nvSpPr>
          <p:cNvPr id="8" name="Freccia in giù 7"/>
          <p:cNvSpPr/>
          <p:nvPr/>
        </p:nvSpPr>
        <p:spPr>
          <a:xfrm>
            <a:off x="4286248" y="2924944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1142976" y="2928934"/>
            <a:ext cx="357190" cy="2286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>
            <a:off x="6572264" y="4293096"/>
            <a:ext cx="28575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Legislation</a:t>
            </a:r>
            <a:r>
              <a:rPr lang="it-IT" dirty="0" smtClean="0">
                <a:solidFill>
                  <a:schemeClr val="bg1"/>
                </a:solidFill>
              </a:rPr>
              <a:t> (Italy)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49931"/>
            <a:ext cx="4402832" cy="83099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algn="just">
              <a:buNone/>
            </a:pPr>
            <a:r>
              <a:rPr lang="it-IT" sz="2400" dirty="0" smtClean="0"/>
              <a:t>“INES” (</a:t>
            </a:r>
            <a:r>
              <a:rPr lang="it-IT" sz="2400" dirty="0" err="1" smtClean="0"/>
              <a:t>Italian</a:t>
            </a:r>
            <a:r>
              <a:rPr lang="it-IT" sz="2400" dirty="0" smtClean="0"/>
              <a:t> EPER) </a:t>
            </a:r>
            <a:r>
              <a:rPr lang="it-IT" sz="2400" dirty="0" err="1" smtClean="0"/>
              <a:t>legislation</a:t>
            </a:r>
            <a:r>
              <a:rPr lang="it-IT" sz="2400" dirty="0" smtClean="0"/>
              <a:t>: </a:t>
            </a:r>
            <a:r>
              <a:rPr lang="it-IT" sz="2400" i="1" dirty="0" err="1" smtClean="0">
                <a:solidFill>
                  <a:srgbClr val="FF0000"/>
                </a:solidFill>
              </a:rPr>
              <a:t>replaced</a:t>
            </a:r>
            <a:r>
              <a:rPr lang="it-IT" sz="2400" i="1" dirty="0" smtClean="0">
                <a:solidFill>
                  <a:srgbClr val="FF0000"/>
                </a:solidFill>
              </a:rPr>
              <a:t> </a:t>
            </a:r>
            <a:r>
              <a:rPr lang="it-IT" sz="2400" i="1" dirty="0" err="1" smtClean="0">
                <a:solidFill>
                  <a:srgbClr val="FF0000"/>
                </a:solidFill>
              </a:rPr>
              <a:t>by</a:t>
            </a:r>
            <a:r>
              <a:rPr lang="it-IT" sz="2400" i="1" dirty="0" smtClean="0">
                <a:solidFill>
                  <a:srgbClr val="FF0000"/>
                </a:solidFill>
              </a:rPr>
              <a:t> PRTR </a:t>
            </a:r>
            <a:r>
              <a:rPr lang="it-IT" sz="2400" i="1" dirty="0" err="1" smtClean="0">
                <a:solidFill>
                  <a:srgbClr val="FF0000"/>
                </a:solidFill>
              </a:rPr>
              <a:t>legislation</a:t>
            </a:r>
            <a:r>
              <a:rPr lang="it-IT" sz="2400" i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00034" y="4077072"/>
            <a:ext cx="4359998" cy="17912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PRTR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legislation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i="1" dirty="0" err="1" smtClean="0"/>
              <a:t>Regulation</a:t>
            </a:r>
            <a:r>
              <a:rPr lang="it-IT" sz="2400" i="1" dirty="0" smtClean="0"/>
              <a:t> EC n.166/2006</a:t>
            </a:r>
            <a:endParaRPr kumimoji="0" lang="it-IT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400" dirty="0" smtClean="0"/>
              <a:t>DPR n.157/2011</a:t>
            </a:r>
          </a:p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Dlgs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46/2014 (art. 30)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5724128" y="1939621"/>
            <a:ext cx="3240360" cy="83099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INES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about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700 </a:t>
            </a:r>
            <a:r>
              <a:rPr kumimoji="0" lang="it-IT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facilities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5652120" y="4509120"/>
            <a:ext cx="3456384" cy="83099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PRTR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Register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about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4000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facilities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67544" y="1444857"/>
            <a:ext cx="8471698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years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2002-2006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448784" y="3573016"/>
            <a:ext cx="8371688" cy="4616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years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2007 up </a:t>
            </a:r>
            <a:r>
              <a:rPr kumimoji="0" lang="it-IT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</a:t>
            </a: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reccia a destra 10"/>
          <p:cNvSpPr/>
          <p:nvPr/>
        </p:nvSpPr>
        <p:spPr>
          <a:xfrm>
            <a:off x="5076056" y="219455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>
            <a:off x="5076056" y="479715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32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Use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of</a:t>
            </a:r>
            <a:r>
              <a:rPr lang="it-IT" dirty="0" smtClean="0">
                <a:solidFill>
                  <a:schemeClr val="bg1"/>
                </a:solidFill>
              </a:rPr>
              <a:t> PRTR data in Italy?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66115" y="2996952"/>
            <a:ext cx="3077521" cy="461665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algn="ctr">
              <a:buNone/>
            </a:pPr>
            <a:r>
              <a:rPr lang="it-IT" sz="2400" dirty="0" err="1" smtClean="0"/>
              <a:t>Italian</a:t>
            </a:r>
            <a:r>
              <a:rPr lang="it-IT" sz="2400" dirty="0" smtClean="0"/>
              <a:t> PRTR </a:t>
            </a:r>
            <a:r>
              <a:rPr lang="it-IT" sz="2400" dirty="0" err="1" smtClean="0"/>
              <a:t>Register</a:t>
            </a:r>
            <a:endParaRPr lang="it-IT" sz="2400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2051720" y="3573016"/>
            <a:ext cx="4680520" cy="132343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unique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database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currently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available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including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pollutant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waste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emissions</a:t>
            </a: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transfers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industrial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facilities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yearly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updated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899592" y="1412776"/>
            <a:ext cx="200026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Reporting</a:t>
            </a:r>
            <a:r>
              <a:rPr kumimoji="0" lang="it-I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it-I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EU (EC/EEA)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67544" y="2494637"/>
            <a:ext cx="1152128" cy="6463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Technical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reports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300192" y="1484784"/>
            <a:ext cx="2376264" cy="707886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National air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emissions</a:t>
            </a:r>
            <a:r>
              <a:rPr kumimoji="0" lang="it-IT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inventory</a:t>
            </a: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251520" y="5445224"/>
            <a:ext cx="1571636" cy="64633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Environmental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Yearbook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932040" y="5607589"/>
            <a:ext cx="3240360" cy="701731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Barcelona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Convention</a:t>
            </a:r>
          </a:p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 POL; LBS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Protocol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NBB …)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2051720" y="5949280"/>
            <a:ext cx="2376264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Marine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Strategy</a:t>
            </a:r>
            <a:r>
              <a:rPr kumimoji="0" lang="it-I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Framework</a:t>
            </a:r>
            <a:r>
              <a:rPr kumimoji="0" lang="it-I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Directive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7286644" y="2500306"/>
            <a:ext cx="1643074" cy="12003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orders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(the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houses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Parliament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12" name="Freccia in giù 11"/>
          <p:cNvSpPr/>
          <p:nvPr/>
        </p:nvSpPr>
        <p:spPr>
          <a:xfrm rot="20004781">
            <a:off x="5412721" y="5029953"/>
            <a:ext cx="214314" cy="589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17451850">
            <a:off x="6620275" y="4519149"/>
            <a:ext cx="241792" cy="543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su 13"/>
          <p:cNvSpPr/>
          <p:nvPr/>
        </p:nvSpPr>
        <p:spPr>
          <a:xfrm rot="3952669">
            <a:off x="6626557" y="2902297"/>
            <a:ext cx="214314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su 14"/>
          <p:cNvSpPr/>
          <p:nvPr/>
        </p:nvSpPr>
        <p:spPr>
          <a:xfrm rot="-1680000">
            <a:off x="2749394" y="2149715"/>
            <a:ext cx="214314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 rot="2100000">
            <a:off x="2000704" y="4944494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su 16"/>
          <p:cNvSpPr/>
          <p:nvPr/>
        </p:nvSpPr>
        <p:spPr>
          <a:xfrm rot="1987086">
            <a:off x="5883328" y="2224183"/>
            <a:ext cx="214314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su 17"/>
          <p:cNvSpPr/>
          <p:nvPr/>
        </p:nvSpPr>
        <p:spPr>
          <a:xfrm rot="18325609">
            <a:off x="1938113" y="2768988"/>
            <a:ext cx="214314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Segnaposto contenuto 2"/>
          <p:cNvSpPr txBox="1">
            <a:spLocks/>
          </p:cNvSpPr>
          <p:nvPr/>
        </p:nvSpPr>
        <p:spPr>
          <a:xfrm>
            <a:off x="107950" y="4077072"/>
            <a:ext cx="1151682" cy="40011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 </a:t>
            </a:r>
            <a:r>
              <a:rPr kumimoji="0" lang="it-IT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</a:t>
            </a:r>
            <a:endParaRPr kumimoji="0" lang="it-IT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Freccia in su 19"/>
          <p:cNvSpPr/>
          <p:nvPr/>
        </p:nvSpPr>
        <p:spPr>
          <a:xfrm rot="-5400000">
            <a:off x="1514795" y="3929261"/>
            <a:ext cx="214314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giù 20"/>
          <p:cNvSpPr/>
          <p:nvPr/>
        </p:nvSpPr>
        <p:spPr>
          <a:xfrm rot="1167885">
            <a:off x="3448862" y="5174527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Segnaposto contenuto 2"/>
          <p:cNvSpPr txBox="1">
            <a:spLocks/>
          </p:cNvSpPr>
          <p:nvPr/>
        </p:nvSpPr>
        <p:spPr>
          <a:xfrm>
            <a:off x="7079170" y="4365104"/>
            <a:ext cx="2029334" cy="92333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noProof="0" dirty="0" err="1" smtClean="0">
                <a:solidFill>
                  <a:schemeClr val="tx1"/>
                </a:solidFill>
              </a:rPr>
              <a:t>Answers</a:t>
            </a:r>
            <a:r>
              <a:rPr lang="it-IT" noProof="0" dirty="0" smtClean="0">
                <a:solidFill>
                  <a:schemeClr val="tx1"/>
                </a:solidFill>
              </a:rPr>
              <a:t> </a:t>
            </a:r>
            <a:r>
              <a:rPr lang="it-IT" noProof="0" dirty="0" err="1" smtClean="0">
                <a:solidFill>
                  <a:schemeClr val="tx1"/>
                </a:solidFill>
              </a:rPr>
              <a:t>to</a:t>
            </a:r>
            <a:r>
              <a:rPr lang="it-IT" noProof="0" dirty="0" smtClean="0">
                <a:solidFill>
                  <a:schemeClr val="tx1"/>
                </a:solidFill>
              </a:rPr>
              <a:t> </a:t>
            </a:r>
            <a:r>
              <a:rPr lang="it-IT" noProof="0" dirty="0" err="1" smtClean="0">
                <a:solidFill>
                  <a:schemeClr val="tx1"/>
                </a:solidFill>
              </a:rPr>
              <a:t>questions</a:t>
            </a:r>
            <a:r>
              <a:rPr lang="it-IT" noProof="0" dirty="0" smtClean="0">
                <a:solidFill>
                  <a:schemeClr val="tx1"/>
                </a:solidFill>
              </a:rPr>
              <a:t> </a:t>
            </a:r>
            <a:r>
              <a:rPr lang="it-IT" noProof="0" dirty="0" err="1" smtClean="0">
                <a:solidFill>
                  <a:schemeClr val="tx1"/>
                </a:solidFill>
              </a:rPr>
              <a:t>raised</a:t>
            </a:r>
            <a:r>
              <a:rPr lang="it-IT" noProof="0" dirty="0" smtClean="0">
                <a:solidFill>
                  <a:schemeClr val="tx1"/>
                </a:solidFill>
              </a:rPr>
              <a:t> </a:t>
            </a:r>
            <a:r>
              <a:rPr lang="it-IT" noProof="0" dirty="0" err="1" smtClean="0">
                <a:solidFill>
                  <a:schemeClr val="tx1"/>
                </a:solidFill>
              </a:rPr>
              <a:t>by</a:t>
            </a:r>
            <a:r>
              <a:rPr lang="it-IT" noProof="0" dirty="0" smtClean="0">
                <a:solidFill>
                  <a:schemeClr val="tx1"/>
                </a:solidFill>
              </a:rPr>
              <a:t> the Public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Freccia in su 22"/>
          <p:cNvSpPr/>
          <p:nvPr/>
        </p:nvSpPr>
        <p:spPr>
          <a:xfrm>
            <a:off x="4355976" y="2060848"/>
            <a:ext cx="214314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Segnaposto contenuto 2"/>
          <p:cNvSpPr txBox="1">
            <a:spLocks/>
          </p:cNvSpPr>
          <p:nvPr/>
        </p:nvSpPr>
        <p:spPr>
          <a:xfrm>
            <a:off x="3203848" y="1052736"/>
            <a:ext cx="2592288" cy="9233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/>
          <a:p>
            <a:pPr marL="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Indicators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schedule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inspection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</a:t>
            </a:r>
            <a:r>
              <a:rPr kumimoji="0" lang="it-IT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industrial </a:t>
            </a:r>
            <a:r>
              <a:rPr kumimoji="0" lang="it-IT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facilities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191047"/>
            <a:ext cx="6103200" cy="331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Reporting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facilities</a:t>
            </a:r>
            <a:r>
              <a:rPr lang="it-IT" dirty="0" smtClean="0">
                <a:solidFill>
                  <a:schemeClr val="bg1"/>
                </a:solidFill>
              </a:rPr>
              <a:t> in Italy: trend</a:t>
            </a:r>
          </a:p>
        </p:txBody>
      </p:sp>
      <p:grpSp>
        <p:nvGrpSpPr>
          <p:cNvPr id="27" name="Gruppo 26"/>
          <p:cNvGrpSpPr/>
          <p:nvPr/>
        </p:nvGrpSpPr>
        <p:grpSpPr>
          <a:xfrm>
            <a:off x="395536" y="2492896"/>
            <a:ext cx="4176464" cy="2662555"/>
            <a:chOff x="395536" y="2492896"/>
            <a:chExt cx="4176464" cy="2662555"/>
          </a:xfrm>
        </p:grpSpPr>
        <p:sp>
          <p:nvSpPr>
            <p:cNvPr id="8" name="Ovale 7"/>
            <p:cNvSpPr/>
            <p:nvPr/>
          </p:nvSpPr>
          <p:spPr>
            <a:xfrm>
              <a:off x="4211960" y="2492896"/>
              <a:ext cx="360040" cy="1512168"/>
            </a:xfrm>
            <a:prstGeom prst="ellipse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Connettore 2 9"/>
            <p:cNvCxnSpPr>
              <a:stCxn id="8" idx="4"/>
            </p:cNvCxnSpPr>
            <p:nvPr/>
          </p:nvCxnSpPr>
          <p:spPr>
            <a:xfrm flipH="1">
              <a:off x="2555776" y="4005064"/>
              <a:ext cx="1836204" cy="864096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sellaDiTesto 10"/>
            <p:cNvSpPr txBox="1"/>
            <p:nvPr/>
          </p:nvSpPr>
          <p:spPr>
            <a:xfrm>
              <a:off x="395536" y="4509120"/>
              <a:ext cx="2160240" cy="646331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 err="1" smtClean="0"/>
                <a:t>Moving</a:t>
              </a:r>
              <a:r>
                <a:rPr lang="it-IT" dirty="0" smtClean="0"/>
                <a:t> </a:t>
              </a:r>
              <a:r>
                <a:rPr lang="it-IT" dirty="0" err="1" smtClean="0"/>
                <a:t>from</a:t>
              </a:r>
              <a:r>
                <a:rPr lang="it-IT" dirty="0" smtClean="0"/>
                <a:t> EPER </a:t>
              </a:r>
              <a:r>
                <a:rPr lang="it-IT" dirty="0" err="1" smtClean="0"/>
                <a:t>to</a:t>
              </a:r>
              <a:r>
                <a:rPr lang="it-IT" dirty="0" smtClean="0"/>
                <a:t> EPRTR</a:t>
              </a:r>
              <a:endParaRPr lang="it-IT" dirty="0"/>
            </a:p>
          </p:txBody>
        </p:sp>
      </p:grpSp>
      <p:grpSp>
        <p:nvGrpSpPr>
          <p:cNvPr id="30" name="Gruppo 29"/>
          <p:cNvGrpSpPr/>
          <p:nvPr/>
        </p:nvGrpSpPr>
        <p:grpSpPr>
          <a:xfrm>
            <a:off x="4932040" y="1916832"/>
            <a:ext cx="2016224" cy="4357648"/>
            <a:chOff x="4932040" y="1916832"/>
            <a:chExt cx="2016224" cy="4357648"/>
          </a:xfrm>
        </p:grpSpPr>
        <p:sp>
          <p:nvSpPr>
            <p:cNvPr id="12" name="Ovale 11"/>
            <p:cNvSpPr/>
            <p:nvPr/>
          </p:nvSpPr>
          <p:spPr>
            <a:xfrm>
              <a:off x="6588224" y="1916832"/>
              <a:ext cx="360040" cy="2088232"/>
            </a:xfrm>
            <a:prstGeom prst="ellipse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3" name="Connettore 2 12"/>
            <p:cNvCxnSpPr>
              <a:endCxn id="14" idx="0"/>
            </p:cNvCxnSpPr>
            <p:nvPr/>
          </p:nvCxnSpPr>
          <p:spPr>
            <a:xfrm flipH="1">
              <a:off x="5868144" y="4005064"/>
              <a:ext cx="900100" cy="792088"/>
            </a:xfrm>
            <a:prstGeom prst="straightConnector1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sellaDiTesto 13"/>
            <p:cNvSpPr txBox="1"/>
            <p:nvPr/>
          </p:nvSpPr>
          <p:spPr>
            <a:xfrm>
              <a:off x="4932040" y="4797152"/>
              <a:ext cx="1872208" cy="1477328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 err="1" smtClean="0"/>
                <a:t>Cooperation</a:t>
              </a:r>
              <a:r>
                <a:rPr lang="it-IT" dirty="0" smtClean="0"/>
                <a:t> </a:t>
              </a:r>
              <a:r>
                <a:rPr lang="it-IT" dirty="0" err="1" smtClean="0"/>
                <a:t>with</a:t>
              </a:r>
              <a:r>
                <a:rPr lang="it-IT" dirty="0" smtClean="0"/>
                <a:t> industrial </a:t>
              </a:r>
              <a:r>
                <a:rPr lang="it-IT" dirty="0" err="1" smtClean="0"/>
                <a:t>associations</a:t>
              </a:r>
              <a:r>
                <a:rPr lang="it-IT" dirty="0" smtClean="0"/>
                <a:t>: intensive </a:t>
              </a:r>
              <a:r>
                <a:rPr lang="it-IT" dirty="0" err="1" smtClean="0"/>
                <a:t>animal</a:t>
              </a:r>
              <a:r>
                <a:rPr lang="it-IT" dirty="0" smtClean="0"/>
                <a:t> </a:t>
              </a:r>
              <a:r>
                <a:rPr lang="it-IT" dirty="0" err="1" smtClean="0"/>
                <a:t>farming</a:t>
              </a:r>
              <a:r>
                <a:rPr lang="it-IT" dirty="0" smtClean="0"/>
                <a:t> </a:t>
              </a:r>
              <a:r>
                <a:rPr lang="it-IT" dirty="0" err="1" smtClean="0"/>
                <a:t>sector</a:t>
              </a:r>
              <a:endParaRPr lang="it-IT" dirty="0"/>
            </a:p>
          </p:txBody>
        </p:sp>
      </p:grpSp>
      <p:grpSp>
        <p:nvGrpSpPr>
          <p:cNvPr id="28" name="Gruppo 27"/>
          <p:cNvGrpSpPr/>
          <p:nvPr/>
        </p:nvGrpSpPr>
        <p:grpSpPr>
          <a:xfrm>
            <a:off x="6948264" y="1916832"/>
            <a:ext cx="2016224" cy="4501664"/>
            <a:chOff x="6948264" y="1916832"/>
            <a:chExt cx="2016224" cy="4501664"/>
          </a:xfrm>
        </p:grpSpPr>
        <p:sp>
          <p:nvSpPr>
            <p:cNvPr id="15" name="Ovale 14"/>
            <p:cNvSpPr/>
            <p:nvPr/>
          </p:nvSpPr>
          <p:spPr>
            <a:xfrm>
              <a:off x="6948264" y="1916832"/>
              <a:ext cx="360040" cy="2088232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6" name="Connettore 2 15"/>
            <p:cNvCxnSpPr>
              <a:endCxn id="18" idx="0"/>
            </p:cNvCxnSpPr>
            <p:nvPr/>
          </p:nvCxnSpPr>
          <p:spPr>
            <a:xfrm>
              <a:off x="7128284" y="4005064"/>
              <a:ext cx="900100" cy="936104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asellaDiTesto 17"/>
            <p:cNvSpPr txBox="1"/>
            <p:nvPr/>
          </p:nvSpPr>
          <p:spPr>
            <a:xfrm>
              <a:off x="7092280" y="4941168"/>
              <a:ext cx="1872208" cy="1477328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Entry </a:t>
              </a:r>
              <a:r>
                <a:rPr lang="it-IT" dirty="0" err="1" smtClean="0"/>
                <a:t>into</a:t>
              </a:r>
              <a:r>
                <a:rPr lang="it-IT" dirty="0" smtClean="0"/>
                <a:t> </a:t>
              </a:r>
              <a:r>
                <a:rPr lang="it-IT" dirty="0" err="1" smtClean="0"/>
                <a:t>force</a:t>
              </a:r>
              <a:r>
                <a:rPr lang="it-IT" dirty="0" smtClean="0"/>
                <a:t> </a:t>
              </a:r>
              <a:r>
                <a:rPr lang="it-IT" dirty="0" err="1" smtClean="0"/>
                <a:t>of</a:t>
              </a:r>
              <a:r>
                <a:rPr lang="it-IT" dirty="0" smtClean="0"/>
                <a:t> the penalty system </a:t>
              </a:r>
              <a:r>
                <a:rPr lang="it-IT" dirty="0" err="1" smtClean="0"/>
                <a:t>for</a:t>
              </a:r>
              <a:r>
                <a:rPr lang="it-IT" dirty="0" smtClean="0"/>
                <a:t> PRTR </a:t>
              </a:r>
              <a:r>
                <a:rPr lang="it-IT" dirty="0" err="1" smtClean="0"/>
                <a:t>reporting</a:t>
              </a:r>
              <a:r>
                <a:rPr lang="it-IT" dirty="0" smtClean="0"/>
                <a:t> </a:t>
              </a:r>
              <a:r>
                <a:rPr lang="it-IT" dirty="0" err="1" smtClean="0"/>
                <a:t>obligation</a:t>
              </a:r>
              <a:endParaRPr lang="it-IT" dirty="0"/>
            </a:p>
          </p:txBody>
        </p:sp>
      </p:grpSp>
      <p:grpSp>
        <p:nvGrpSpPr>
          <p:cNvPr id="29" name="Gruppo 28"/>
          <p:cNvGrpSpPr/>
          <p:nvPr/>
        </p:nvGrpSpPr>
        <p:grpSpPr>
          <a:xfrm>
            <a:off x="2915816" y="2204864"/>
            <a:ext cx="3680792" cy="4115489"/>
            <a:chOff x="2915816" y="2204864"/>
            <a:chExt cx="3680792" cy="4115489"/>
          </a:xfrm>
        </p:grpSpPr>
        <p:sp>
          <p:nvSpPr>
            <p:cNvPr id="21" name="Ovale 20"/>
            <p:cNvSpPr/>
            <p:nvPr/>
          </p:nvSpPr>
          <p:spPr>
            <a:xfrm rot="16200000">
              <a:off x="5332277" y="1372581"/>
              <a:ext cx="432047" cy="2096614"/>
            </a:xfrm>
            <a:prstGeom prst="ellipse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2" name="Connettore 2 21"/>
            <p:cNvCxnSpPr>
              <a:stCxn id="21" idx="2"/>
            </p:cNvCxnSpPr>
            <p:nvPr/>
          </p:nvCxnSpPr>
          <p:spPr>
            <a:xfrm flipH="1">
              <a:off x="4211960" y="2636912"/>
              <a:ext cx="1336341" cy="2448272"/>
            </a:xfrm>
            <a:prstGeom prst="straightConnector1">
              <a:avLst/>
            </a:prstGeom>
            <a:ln>
              <a:solidFill>
                <a:schemeClr val="accent4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sellaDiTesto 24"/>
            <p:cNvSpPr txBox="1"/>
            <p:nvPr/>
          </p:nvSpPr>
          <p:spPr>
            <a:xfrm>
              <a:off x="2915816" y="5120024"/>
              <a:ext cx="1872208" cy="1200329"/>
            </a:xfrm>
            <a:prstGeom prst="rect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 err="1" smtClean="0"/>
                <a:t>Cooperation</a:t>
              </a:r>
              <a:r>
                <a:rPr lang="it-IT" dirty="0" smtClean="0"/>
                <a:t> </a:t>
              </a:r>
              <a:r>
                <a:rPr lang="it-IT" dirty="0" err="1" smtClean="0"/>
                <a:t>with</a:t>
              </a:r>
              <a:r>
                <a:rPr lang="it-IT" dirty="0" smtClean="0"/>
                <a:t> industrial </a:t>
              </a:r>
              <a:r>
                <a:rPr lang="it-IT" dirty="0" err="1" smtClean="0"/>
                <a:t>associations</a:t>
              </a:r>
              <a:r>
                <a:rPr lang="it-IT" dirty="0" smtClean="0"/>
                <a:t>: </a:t>
              </a:r>
              <a:r>
                <a:rPr lang="it-IT" dirty="0" err="1" smtClean="0"/>
                <a:t>awareness</a:t>
              </a:r>
              <a:r>
                <a:rPr lang="it-IT" dirty="0" smtClean="0"/>
                <a:t> </a:t>
              </a:r>
              <a:r>
                <a:rPr lang="it-IT" dirty="0" err="1" smtClean="0"/>
                <a:t>raising</a:t>
              </a:r>
              <a:endParaRPr lang="it-IT" dirty="0"/>
            </a:p>
          </p:txBody>
        </p:sp>
      </p:grpSp>
      <p:grpSp>
        <p:nvGrpSpPr>
          <p:cNvPr id="31" name="Gruppo 30"/>
          <p:cNvGrpSpPr/>
          <p:nvPr/>
        </p:nvGrpSpPr>
        <p:grpSpPr>
          <a:xfrm>
            <a:off x="107504" y="2132856"/>
            <a:ext cx="3888432" cy="1368151"/>
            <a:chOff x="107504" y="2132856"/>
            <a:chExt cx="3888432" cy="1368151"/>
          </a:xfrm>
        </p:grpSpPr>
        <p:sp>
          <p:nvSpPr>
            <p:cNvPr id="20" name="Parentesi graffa aperta 19"/>
            <p:cNvSpPr/>
            <p:nvPr/>
          </p:nvSpPr>
          <p:spPr>
            <a:xfrm rot="5400000">
              <a:off x="3095836" y="2600907"/>
              <a:ext cx="216024" cy="1584176"/>
            </a:xfrm>
            <a:prstGeom prst="leftBrac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4" name="Connettore 2 23"/>
            <p:cNvCxnSpPr>
              <a:stCxn id="20" idx="1"/>
            </p:cNvCxnSpPr>
            <p:nvPr/>
          </p:nvCxnSpPr>
          <p:spPr>
            <a:xfrm flipH="1" flipV="1">
              <a:off x="1259632" y="2636912"/>
              <a:ext cx="1944216" cy="648071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asellaDiTesto 25"/>
            <p:cNvSpPr txBox="1"/>
            <p:nvPr/>
          </p:nvSpPr>
          <p:spPr>
            <a:xfrm>
              <a:off x="107504" y="2132856"/>
              <a:ext cx="1152128" cy="92333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“INES” </a:t>
              </a:r>
              <a:r>
                <a:rPr lang="it-IT" dirty="0" err="1" smtClean="0"/>
                <a:t>reporting</a:t>
              </a:r>
              <a:r>
                <a:rPr lang="it-IT" dirty="0" smtClean="0"/>
                <a:t> </a:t>
              </a:r>
              <a:r>
                <a:rPr lang="it-IT" dirty="0" err="1" smtClean="0"/>
                <a:t>years</a:t>
              </a:r>
              <a:endParaRPr lang="it-IT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PRTR </a:t>
            </a:r>
            <a:r>
              <a:rPr lang="it-IT" dirty="0" err="1" smtClean="0">
                <a:solidFill>
                  <a:schemeClr val="bg1"/>
                </a:solidFill>
              </a:rPr>
              <a:t>reporting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facilities</a:t>
            </a:r>
            <a:endParaRPr lang="it-IT" dirty="0" smtClean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3224" y="3645024"/>
            <a:ext cx="2592288" cy="28803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t-IT" sz="1800" dirty="0" smtClean="0"/>
              <a:t>Energy </a:t>
            </a:r>
            <a:r>
              <a:rPr lang="it-IT" sz="1800" dirty="0" err="1" smtClean="0"/>
              <a:t>sector</a:t>
            </a:r>
            <a:endParaRPr lang="it-IT" sz="1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57093" t="32900" r="27157" b="34201"/>
          <a:stretch>
            <a:fillRect/>
          </a:stretch>
        </p:blipFill>
        <p:spPr bwMode="auto">
          <a:xfrm>
            <a:off x="745232" y="908721"/>
            <a:ext cx="2376264" cy="2792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3265512" y="3645024"/>
            <a:ext cx="231460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Mineral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products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3409528" y="6569968"/>
            <a:ext cx="231460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Waste&amp;Wastewater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745232" y="6569968"/>
            <a:ext cx="231460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Chemical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Industry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5929808" y="3645024"/>
            <a:ext cx="2314600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Metal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Industry</a:t>
            </a:r>
            <a:endParaRPr kumimoji="0" lang="it-IT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5785792" y="6569968"/>
            <a:ext cx="2448272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Intensive </a:t>
            </a:r>
            <a:r>
              <a:rPr kumimoji="0" lang="it-IT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livestock</a:t>
            </a: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production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 r="6942"/>
          <a:stretch>
            <a:fillRect/>
          </a:stretch>
        </p:blipFill>
        <p:spPr bwMode="auto">
          <a:xfrm>
            <a:off x="5785792" y="908720"/>
            <a:ext cx="237626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65512" y="908720"/>
            <a:ext cx="244891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" y="3933056"/>
            <a:ext cx="2376264" cy="2678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37520" y="3939827"/>
            <a:ext cx="2332688" cy="26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7" cstate="print"/>
          <a:srcRect t="5375"/>
          <a:stretch>
            <a:fillRect/>
          </a:stretch>
        </p:blipFill>
        <p:spPr bwMode="auto">
          <a:xfrm>
            <a:off x="5887691" y="3933056"/>
            <a:ext cx="2327455" cy="267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solidFill>
            <a:schemeClr val="accent3">
              <a:lumMod val="5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dirty="0" err="1" smtClean="0">
                <a:solidFill>
                  <a:schemeClr val="bg1"/>
                </a:solidFill>
              </a:rPr>
              <a:t>What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is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included</a:t>
            </a:r>
            <a:r>
              <a:rPr lang="it-IT" dirty="0" smtClean="0">
                <a:solidFill>
                  <a:schemeClr val="bg1"/>
                </a:solidFill>
              </a:rPr>
              <a:t> in PRTR </a:t>
            </a:r>
            <a:r>
              <a:rPr lang="it-IT" dirty="0" err="1" smtClean="0">
                <a:solidFill>
                  <a:schemeClr val="bg1"/>
                </a:solidFill>
              </a:rPr>
              <a:t>reports</a:t>
            </a:r>
            <a:r>
              <a:rPr lang="it-IT" dirty="0" smtClean="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2425" y="1431925"/>
            <a:ext cx="5897563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2286</TotalTime>
  <Words>1149</Words>
  <Application>Microsoft Office PowerPoint</Application>
  <PresentationFormat>Presentazione su schermo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The Italian PRTR</vt:lpstr>
      <vt:lpstr>What is a PRTR?</vt:lpstr>
      <vt:lpstr>Legislation (EU, UNECE)</vt:lpstr>
      <vt:lpstr>Objectives at EU</vt:lpstr>
      <vt:lpstr>Legislation (Italy)</vt:lpstr>
      <vt:lpstr>Use of PRTR data in Italy?</vt:lpstr>
      <vt:lpstr>Reporting facilities in Italy: trend</vt:lpstr>
      <vt:lpstr>PRTR reporting facilities</vt:lpstr>
      <vt:lpstr>What is included in PRTR reports?</vt:lpstr>
      <vt:lpstr>PRTR reporting criteria, DB size</vt:lpstr>
      <vt:lpstr>The role of ISPRA</vt:lpstr>
      <vt:lpstr>How does ISPRA carry out its role?</vt:lpstr>
      <vt:lpstr>Working plan–routine activities</vt:lpstr>
      <vt:lpstr>Non-routine activities</vt:lpstr>
      <vt:lpstr>PRTRs around the Mediterranean</vt:lpstr>
      <vt:lpstr>More info about PRTR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Registro PRTR italiano</dc:title>
  <dc:creator>Gagna Andrea</dc:creator>
  <cp:lastModifiedBy>gagna</cp:lastModifiedBy>
  <cp:revision>89</cp:revision>
  <dcterms:modified xsi:type="dcterms:W3CDTF">2017-02-06T17:49:44Z</dcterms:modified>
</cp:coreProperties>
</file>