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65" r:id="rId3"/>
    <p:sldId id="267" r:id="rId4"/>
    <p:sldId id="272" r:id="rId5"/>
    <p:sldId id="266" r:id="rId6"/>
    <p:sldId id="268" r:id="rId7"/>
    <p:sldId id="269" r:id="rId8"/>
    <p:sldId id="270" r:id="rId9"/>
    <p:sldId id="275" r:id="rId10"/>
    <p:sldId id="276" r:id="rId11"/>
    <p:sldId id="277" r:id="rId12"/>
    <p:sldId id="284" r:id="rId13"/>
    <p:sldId id="282" r:id="rId14"/>
    <p:sldId id="279" r:id="rId15"/>
    <p:sldId id="283" r:id="rId16"/>
    <p:sldId id="273" r:id="rId17"/>
    <p:sldId id="274" r:id="rId18"/>
    <p:sldId id="28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6370" autoAdjust="0"/>
  </p:normalViewPr>
  <p:slideViewPr>
    <p:cSldViewPr snapToGrid="0">
      <p:cViewPr varScale="1">
        <p:scale>
          <a:sx n="84" d="100"/>
          <a:sy n="84" d="100"/>
        </p:scale>
        <p:origin x="36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FA8E9-E402-452F-BC5E-1C599C1C84B6}" type="datetimeFigureOut">
              <a:rPr lang="it-IT" smtClean="0"/>
              <a:t>06/02/2017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D36B5-8343-4386-8497-26BDC4B672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4384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13038" y="923925"/>
            <a:ext cx="4429125" cy="2492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201BC-94E4-4101-962D-54511777D22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54931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1F26A-7CF5-45E1-A120-532169288B2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934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879" y="4537793"/>
            <a:ext cx="5776497" cy="5011250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812F5-4E9D-4A9C-BED5-E1C681DB6CAF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9530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1F26A-7CF5-45E1-A120-532169288B2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217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D36B5-8343-4386-8497-26BDC4B6725D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8473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1F26A-7CF5-45E1-A120-532169288B2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975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1F26A-7CF5-45E1-A120-532169288B2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27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1F26A-7CF5-45E1-A120-532169288B2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535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4064" indent="-286179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4715" indent="-228943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2600" indent="-228943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60486" indent="-228943" eaLnBrk="0" hangingPunct="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8372" indent="-22894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6258" indent="-22894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34144" indent="-22894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92029" indent="-22894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71C3CDD-200F-4903-BA0B-F096C2EF7B14}" type="slidenum">
              <a:rPr lang="en-GB" altLang="en-US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7</a:t>
            </a:fld>
            <a:endParaRPr lang="en-GB" altLang="en-US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843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1F26A-7CF5-45E1-A120-532169288B2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317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1F26A-7CF5-45E1-A120-532169288B2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700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1F26A-7CF5-45E1-A120-532169288B2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216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1F26A-7CF5-45E1-A120-532169288B2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292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83E4-8814-4016-8D1F-77CD3317F86F}" type="datetimeFigureOut">
              <a:rPr lang="en-GB" smtClean="0"/>
              <a:t>06/02/2017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D0631-21CF-4A00-8143-28258C374FC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604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83E4-8814-4016-8D1F-77CD3317F86F}" type="datetimeFigureOut">
              <a:rPr lang="en-GB" smtClean="0"/>
              <a:t>06/02/2017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D0631-21CF-4A00-8143-28258C374FC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403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83E4-8814-4016-8D1F-77CD3317F86F}" type="datetimeFigureOut">
              <a:rPr lang="en-GB" smtClean="0"/>
              <a:t>06/02/2017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D0631-21CF-4A00-8143-28258C374FC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187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phs_European Brief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11228" y="2036618"/>
            <a:ext cx="8870319" cy="395685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711227" y="224416"/>
            <a:ext cx="8870319" cy="1279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/>
            </a:lvl1pPr>
            <a:lvl2pPr marL="562751" indent="0">
              <a:buNone/>
              <a:defRPr b="1"/>
            </a:lvl2pPr>
          </a:lstStyle>
          <a:p>
            <a:pPr lvl="0"/>
            <a:r>
              <a:rPr lang="en-US" dirty="0"/>
              <a:t>Slide title goes here</a:t>
            </a:r>
            <a:br>
              <a:rPr lang="en-US" dirty="0"/>
            </a:br>
            <a:r>
              <a:rPr lang="en-US" dirty="0"/>
              <a:t>Max two lines</a:t>
            </a:r>
          </a:p>
        </p:txBody>
      </p:sp>
    </p:spTree>
    <p:extLst>
      <p:ext uri="{BB962C8B-B14F-4D97-AF65-F5344CB8AC3E}">
        <p14:creationId xmlns:p14="http://schemas.microsoft.com/office/powerpoint/2010/main" val="1199418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key message_image_Synthe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00262" y="75538"/>
            <a:ext cx="10353893" cy="5312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Slide title goes here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900113" y="1249363"/>
            <a:ext cx="10353675" cy="4583112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113A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3600">
                <a:solidFill>
                  <a:srgbClr val="113A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3200">
                <a:solidFill>
                  <a:srgbClr val="113A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800">
                <a:solidFill>
                  <a:srgbClr val="113A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800">
                <a:solidFill>
                  <a:srgbClr val="113A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900113" y="6191250"/>
            <a:ext cx="3219450" cy="260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solidFill>
                  <a:srgbClr val="00174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62750" indent="0">
              <a:buNone/>
              <a:defRPr/>
            </a:lvl2pPr>
            <a:lvl3pPr marL="1125499" indent="0">
              <a:buNone/>
              <a:defRPr/>
            </a:lvl3pPr>
            <a:lvl4pPr marL="1688249" indent="0">
              <a:buNone/>
              <a:defRPr/>
            </a:lvl4pPr>
            <a:lvl5pPr marL="2251000" indent="0">
              <a:buNone/>
              <a:defRPr/>
            </a:lvl5pPr>
          </a:lstStyle>
          <a:p>
            <a:pPr lvl="0"/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Source reference for illustration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198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62068" y="390871"/>
            <a:ext cx="3642894" cy="2658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Speaker I Date I Venue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62068" y="914400"/>
            <a:ext cx="11037033" cy="146304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Presentation title goes here</a:t>
            </a:r>
          </a:p>
          <a:p>
            <a:pPr lvl="0"/>
            <a:r>
              <a:rPr lang="en-US" dirty="0"/>
              <a:t>Max two 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6631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83E4-8814-4016-8D1F-77CD3317F86F}" type="datetimeFigureOut">
              <a:rPr lang="en-GB" smtClean="0"/>
              <a:t>06/02/2017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D0631-21CF-4A00-8143-28258C374FC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937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83E4-8814-4016-8D1F-77CD3317F86F}" type="datetimeFigureOut">
              <a:rPr lang="en-GB" smtClean="0"/>
              <a:t>06/02/2017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D0631-21CF-4A00-8143-28258C374FC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881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83E4-8814-4016-8D1F-77CD3317F86F}" type="datetimeFigureOut">
              <a:rPr lang="en-GB" smtClean="0"/>
              <a:t>06/02/2017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D0631-21CF-4A00-8143-28258C374FC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167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83E4-8814-4016-8D1F-77CD3317F86F}" type="datetimeFigureOut">
              <a:rPr lang="en-GB" smtClean="0"/>
              <a:t>06/02/2017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D0631-21CF-4A00-8143-28258C374FC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872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83E4-8814-4016-8D1F-77CD3317F86F}" type="datetimeFigureOut">
              <a:rPr lang="en-GB" smtClean="0"/>
              <a:t>06/02/2017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D0631-21CF-4A00-8143-28258C374FC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697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83E4-8814-4016-8D1F-77CD3317F86F}" type="datetimeFigureOut">
              <a:rPr lang="en-GB" smtClean="0"/>
              <a:t>06/02/2017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D0631-21CF-4A00-8143-28258C374FC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382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83E4-8814-4016-8D1F-77CD3317F86F}" type="datetimeFigureOut">
              <a:rPr lang="en-GB" smtClean="0"/>
              <a:t>06/02/2017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D0631-21CF-4A00-8143-28258C374FC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554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83E4-8814-4016-8D1F-77CD3317F86F}" type="datetimeFigureOut">
              <a:rPr lang="en-GB" smtClean="0"/>
              <a:t>06/02/2017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D0631-21CF-4A00-8143-28258C374FC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379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983E4-8814-4016-8D1F-77CD3317F86F}" type="datetimeFigureOut">
              <a:rPr lang="en-GB" smtClean="0"/>
              <a:t>06/02/2017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D0631-21CF-4A00-8143-28258C374FC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826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A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0" y="5844095"/>
            <a:ext cx="12192000" cy="24938"/>
          </a:xfrm>
          <a:prstGeom prst="line">
            <a:avLst/>
          </a:prstGeom>
          <a:ln w="114300">
            <a:solidFill>
              <a:srgbClr val="0163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Logo_H_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000" y="6228000"/>
            <a:ext cx="2160000" cy="40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472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ctr" defTabSz="1125472" rtl="0" eaLnBrk="1" latinLnBrk="0" hangingPunct="1">
        <a:spcBef>
          <a:spcPct val="0"/>
        </a:spcBef>
        <a:buNone/>
        <a:defRPr sz="54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2051" indent="-422051" algn="l" defTabSz="1125472" rtl="0" eaLnBrk="1" latinLnBrk="0" hangingPunct="1">
        <a:spcBef>
          <a:spcPct val="20000"/>
        </a:spcBef>
        <a:buFont typeface="Arial" pitchFamily="34" charset="0"/>
        <a:buChar char="•"/>
        <a:defRPr sz="3939" kern="1200">
          <a:solidFill>
            <a:schemeClr val="tx1"/>
          </a:solidFill>
          <a:latin typeface="+mn-lt"/>
          <a:ea typeface="+mn-ea"/>
          <a:cs typeface="+mn-cs"/>
        </a:defRPr>
      </a:lvl1pPr>
      <a:lvl2pPr marL="914446" indent="-351710" algn="l" defTabSz="1125472" rtl="0" eaLnBrk="1" latinLnBrk="0" hangingPunct="1">
        <a:spcBef>
          <a:spcPct val="20000"/>
        </a:spcBef>
        <a:buFont typeface="Arial" pitchFamily="34" charset="0"/>
        <a:buChar char="–"/>
        <a:defRPr sz="3446" kern="1200">
          <a:solidFill>
            <a:schemeClr val="tx1"/>
          </a:solidFill>
          <a:latin typeface="+mn-lt"/>
          <a:ea typeface="+mn-ea"/>
          <a:cs typeface="+mn-cs"/>
        </a:defRPr>
      </a:lvl2pPr>
      <a:lvl3pPr marL="1406839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3pPr>
      <a:lvl4pPr marL="1969575" indent="-281368" algn="l" defTabSz="1125472" rtl="0" eaLnBrk="1" latinLnBrk="0" hangingPunct="1">
        <a:spcBef>
          <a:spcPct val="20000"/>
        </a:spcBef>
        <a:buFont typeface="Arial" pitchFamily="34" charset="0"/>
        <a:buChar char="–"/>
        <a:defRPr sz="2462" kern="1200">
          <a:solidFill>
            <a:schemeClr val="tx1"/>
          </a:solidFill>
          <a:latin typeface="+mn-lt"/>
          <a:ea typeface="+mn-ea"/>
          <a:cs typeface="+mn-cs"/>
        </a:defRPr>
      </a:lvl4pPr>
      <a:lvl5pPr marL="2532312" indent="-281368" algn="l" defTabSz="1125472" rtl="0" eaLnBrk="1" latinLnBrk="0" hangingPunct="1">
        <a:spcBef>
          <a:spcPct val="20000"/>
        </a:spcBef>
        <a:buFont typeface="Arial" pitchFamily="34" charset="0"/>
        <a:buChar char="»"/>
        <a:defRPr sz="2462" kern="1200">
          <a:solidFill>
            <a:schemeClr val="tx1"/>
          </a:solidFill>
          <a:latin typeface="+mn-lt"/>
          <a:ea typeface="+mn-ea"/>
          <a:cs typeface="+mn-cs"/>
        </a:defRPr>
      </a:lvl5pPr>
      <a:lvl6pPr marL="3095047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7pPr>
      <a:lvl8pPr marL="4220519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8pPr>
      <a:lvl9pPr marL="4783254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37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72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207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944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79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415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151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886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eni-seis.eionet.europa.eu/south" TargetMode="Externa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62068" y="645458"/>
            <a:ext cx="11037033" cy="2896232"/>
          </a:xfrm>
        </p:spPr>
        <p:txBody>
          <a:bodyPr/>
          <a:lstStyle/>
          <a:p>
            <a:r>
              <a:rPr lang="en-GB" sz="3800" dirty="0"/>
              <a:t>Implementation of the Shared Environmental Information System (SEIS) principles and practices in the ENP South region</a:t>
            </a:r>
          </a:p>
          <a:p>
            <a:r>
              <a:rPr lang="en-GB" sz="3500" i="1" dirty="0"/>
              <a:t>ENI SEIS South Support Mechanism (2016-2019)</a:t>
            </a:r>
          </a:p>
          <a:p>
            <a:r>
              <a:rPr lang="en-GB" sz="3500" i="1" dirty="0"/>
              <a:t>WP4 Data and Infrastructure</a:t>
            </a:r>
          </a:p>
          <a:p>
            <a:endParaRPr lang="en-GB" sz="4400" dirty="0"/>
          </a:p>
          <a:p>
            <a:r>
              <a:rPr lang="fr-BE" sz="2800" i="1" dirty="0"/>
              <a:t>INFO RAC, ISPRA </a:t>
            </a:r>
          </a:p>
          <a:p>
            <a:r>
              <a:rPr lang="fr-BE" sz="2800" i="1" dirty="0"/>
              <a:t> 6-7-8 </a:t>
            </a:r>
            <a:r>
              <a:rPr lang="fr-BE" sz="2800" i="1" dirty="0" err="1"/>
              <a:t>February</a:t>
            </a:r>
            <a:r>
              <a:rPr lang="fr-BE" sz="2800" i="1" dirty="0"/>
              <a:t> 2017, Rome</a:t>
            </a:r>
            <a:endParaRPr lang="en-GB" sz="2800" i="1" dirty="0"/>
          </a:p>
          <a:p>
            <a:endParaRPr lang="en-GB" dirty="0"/>
          </a:p>
        </p:txBody>
      </p:sp>
      <p:pic>
        <p:nvPicPr>
          <p:cNvPr id="3" name="image11.png" descr="unep map logo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57251" y="6128027"/>
            <a:ext cx="878976" cy="530803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 descr="EUUN000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68" y="5992103"/>
            <a:ext cx="759046" cy="523875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419399" y="6515978"/>
            <a:ext cx="2941639" cy="295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This project is funded by the European Union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113A6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4852" y="4869046"/>
            <a:ext cx="60560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Michael Assouline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Project Officer – European neighbourhood policy activities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700" i="1" dirty="0">
                <a:solidFill>
                  <a:srgbClr val="FFFF00"/>
                </a:solidFill>
                <a:latin typeface="Open Sans"/>
              </a:rPr>
              <a:t>European Environment Agency (EEA)</a:t>
            </a:r>
            <a:endParaRPr kumimoji="0" lang="en-GB" sz="17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876617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2514197" y="3040241"/>
            <a:ext cx="5753020" cy="365506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532185" y="236533"/>
            <a:ext cx="9358211" cy="758690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Work package 1: in country support (1)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567354" y="926230"/>
            <a:ext cx="9323043" cy="0"/>
          </a:xfrm>
          <a:prstGeom prst="line">
            <a:avLst/>
          </a:prstGeom>
          <a:ln w="76200">
            <a:solidFill>
              <a:srgbClr val="6FBF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11.png" descr="unep map logo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10610" y="6169349"/>
            <a:ext cx="930201" cy="56907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5324" y="6169349"/>
            <a:ext cx="2437399" cy="489656"/>
          </a:xfrm>
          <a:prstGeom prst="rect">
            <a:avLst/>
          </a:prstGeom>
        </p:spPr>
      </p:pic>
      <p:pic>
        <p:nvPicPr>
          <p:cNvPr id="7" name="Picture Placeholder 9" descr="Marine-environment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752600" cy="685800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2430962" y="103046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 Work Plans Infrastructure requests (</a:t>
            </a:r>
            <a:r>
              <a:rPr lang="en-GB" dirty="0"/>
              <a:t>Ex: Lebanon)</a:t>
            </a:r>
          </a:p>
        </p:txBody>
      </p:sp>
      <p:pic>
        <p:nvPicPr>
          <p:cNvPr id="8" name="Picture 1"/>
          <p:cNvPicPr/>
          <p:nvPr/>
        </p:nvPicPr>
        <p:blipFill>
          <a:blip r:embed="rId7"/>
          <a:stretch>
            <a:fillRect/>
          </a:stretch>
        </p:blipFill>
        <p:spPr>
          <a:xfrm>
            <a:off x="2522879" y="1402004"/>
            <a:ext cx="5731510" cy="963930"/>
          </a:xfrm>
          <a:prstGeom prst="rect">
            <a:avLst/>
          </a:prstGeom>
        </p:spPr>
      </p:pic>
      <p:pic>
        <p:nvPicPr>
          <p:cNvPr id="9" name="Picture 2"/>
          <p:cNvPicPr/>
          <p:nvPr/>
        </p:nvPicPr>
        <p:blipFill>
          <a:blip r:embed="rId8"/>
          <a:stretch>
            <a:fillRect/>
          </a:stretch>
        </p:blipFill>
        <p:spPr>
          <a:xfrm>
            <a:off x="2522879" y="2369492"/>
            <a:ext cx="5731510" cy="894080"/>
          </a:xfrm>
          <a:prstGeom prst="rect">
            <a:avLst/>
          </a:prstGeom>
        </p:spPr>
      </p:pic>
      <p:cxnSp>
        <p:nvCxnSpPr>
          <p:cNvPr id="12" name="Connettore diritto 11"/>
          <p:cNvCxnSpPr>
            <a:cxnSpLocks/>
          </p:cNvCxnSpPr>
          <p:nvPr/>
        </p:nvCxnSpPr>
        <p:spPr>
          <a:xfrm>
            <a:off x="2349990" y="3622699"/>
            <a:ext cx="8142" cy="1954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/>
          <p:cNvCxnSpPr>
            <a:cxnSpLocks/>
          </p:cNvCxnSpPr>
          <p:nvPr/>
        </p:nvCxnSpPr>
        <p:spPr>
          <a:xfrm flipH="1">
            <a:off x="2358131" y="2764140"/>
            <a:ext cx="1" cy="4912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/>
          <p:cNvCxnSpPr>
            <a:cxnSpLocks/>
          </p:cNvCxnSpPr>
          <p:nvPr/>
        </p:nvCxnSpPr>
        <p:spPr>
          <a:xfrm>
            <a:off x="2349990" y="4934968"/>
            <a:ext cx="1" cy="2291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/>
          <p:cNvCxnSpPr>
            <a:cxnSpLocks/>
          </p:cNvCxnSpPr>
          <p:nvPr/>
        </p:nvCxnSpPr>
        <p:spPr>
          <a:xfrm flipH="1">
            <a:off x="2349990" y="5512000"/>
            <a:ext cx="1" cy="218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/>
          <p:cNvCxnSpPr>
            <a:cxnSpLocks/>
          </p:cNvCxnSpPr>
          <p:nvPr/>
        </p:nvCxnSpPr>
        <p:spPr>
          <a:xfrm flipH="1">
            <a:off x="2341848" y="6027367"/>
            <a:ext cx="1" cy="218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diritto 21"/>
          <p:cNvCxnSpPr>
            <a:cxnSpLocks/>
          </p:cNvCxnSpPr>
          <p:nvPr/>
        </p:nvCxnSpPr>
        <p:spPr>
          <a:xfrm flipH="1">
            <a:off x="4769784" y="3059627"/>
            <a:ext cx="1" cy="218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/>
          <p:cNvCxnSpPr>
            <a:cxnSpLocks/>
          </p:cNvCxnSpPr>
          <p:nvPr/>
        </p:nvCxnSpPr>
        <p:spPr>
          <a:xfrm flipH="1">
            <a:off x="4775604" y="3910041"/>
            <a:ext cx="1" cy="218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212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532185" y="236533"/>
            <a:ext cx="9358211" cy="758690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Work package 1: in country support (2)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567354" y="926230"/>
            <a:ext cx="9323043" cy="0"/>
          </a:xfrm>
          <a:prstGeom prst="line">
            <a:avLst/>
          </a:prstGeom>
          <a:ln w="76200">
            <a:solidFill>
              <a:srgbClr val="6FBF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11.png" descr="unep map logo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10610" y="6169349"/>
            <a:ext cx="930201" cy="56907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5324" y="6169349"/>
            <a:ext cx="2437399" cy="489656"/>
          </a:xfrm>
          <a:prstGeom prst="rect">
            <a:avLst/>
          </a:prstGeom>
        </p:spPr>
      </p:pic>
      <p:pic>
        <p:nvPicPr>
          <p:cNvPr id="7" name="Picture Placeholder 9" descr="Marine-environmen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752600" cy="685800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2430962" y="103046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 Work Plans Infrastructure requests (</a:t>
            </a:r>
            <a:r>
              <a:rPr lang="en-GB" dirty="0"/>
              <a:t>Ex: Lebanon)</a:t>
            </a:r>
          </a:p>
        </p:txBody>
      </p:sp>
      <p:pic>
        <p:nvPicPr>
          <p:cNvPr id="8" name="Picture 1"/>
          <p:cNvPicPr/>
          <p:nvPr/>
        </p:nvPicPr>
        <p:blipFill>
          <a:blip r:embed="rId6"/>
          <a:stretch>
            <a:fillRect/>
          </a:stretch>
        </p:blipFill>
        <p:spPr>
          <a:xfrm>
            <a:off x="2522879" y="1402004"/>
            <a:ext cx="5731510" cy="963930"/>
          </a:xfrm>
          <a:prstGeom prst="rect">
            <a:avLst/>
          </a:prstGeom>
        </p:spPr>
      </p:pic>
      <p:pic>
        <p:nvPicPr>
          <p:cNvPr id="12" name="Picture 5"/>
          <p:cNvPicPr/>
          <p:nvPr/>
        </p:nvPicPr>
        <p:blipFill>
          <a:blip r:embed="rId7"/>
          <a:stretch>
            <a:fillRect/>
          </a:stretch>
        </p:blipFill>
        <p:spPr>
          <a:xfrm>
            <a:off x="2522879" y="2396836"/>
            <a:ext cx="5731510" cy="3042920"/>
          </a:xfrm>
          <a:prstGeom prst="rect">
            <a:avLst/>
          </a:prstGeom>
        </p:spPr>
      </p:pic>
      <p:cxnSp>
        <p:nvCxnSpPr>
          <p:cNvPr id="13" name="Connettore diritto 12"/>
          <p:cNvCxnSpPr>
            <a:cxnSpLocks/>
          </p:cNvCxnSpPr>
          <p:nvPr/>
        </p:nvCxnSpPr>
        <p:spPr>
          <a:xfrm flipH="1">
            <a:off x="2396528" y="2696660"/>
            <a:ext cx="1" cy="218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/>
          <p:cNvCxnSpPr>
            <a:cxnSpLocks/>
          </p:cNvCxnSpPr>
          <p:nvPr/>
        </p:nvCxnSpPr>
        <p:spPr>
          <a:xfrm flipH="1">
            <a:off x="2402348" y="3072422"/>
            <a:ext cx="1" cy="218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/>
          <p:cNvCxnSpPr>
            <a:cxnSpLocks/>
          </p:cNvCxnSpPr>
          <p:nvPr/>
        </p:nvCxnSpPr>
        <p:spPr>
          <a:xfrm flipH="1">
            <a:off x="2402345" y="3498213"/>
            <a:ext cx="1" cy="218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/>
          <p:cNvCxnSpPr>
            <a:cxnSpLocks/>
          </p:cNvCxnSpPr>
          <p:nvPr/>
        </p:nvCxnSpPr>
        <p:spPr>
          <a:xfrm flipH="1">
            <a:off x="2402346" y="4894256"/>
            <a:ext cx="1" cy="218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6533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567354" y="926230"/>
            <a:ext cx="9323043" cy="0"/>
          </a:xfrm>
          <a:prstGeom prst="line">
            <a:avLst/>
          </a:prstGeom>
          <a:ln w="76200">
            <a:solidFill>
              <a:srgbClr val="6FBF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11.png" descr="unep map logo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10610" y="6169349"/>
            <a:ext cx="930201" cy="56907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5324" y="6169349"/>
            <a:ext cx="2437399" cy="489656"/>
          </a:xfrm>
          <a:prstGeom prst="rect">
            <a:avLst/>
          </a:prstGeom>
        </p:spPr>
      </p:pic>
      <p:pic>
        <p:nvPicPr>
          <p:cNvPr id="7" name="Picture Placeholder 9" descr="Marine-environmen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752600" cy="685800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2532183" y="1390322"/>
            <a:ext cx="9393381" cy="3929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2060"/>
                </a:solidFill>
              </a:rPr>
              <a:t>Indicator as entry point </a:t>
            </a:r>
            <a:r>
              <a:rPr lang="en-GB" sz="2400" dirty="0">
                <a:solidFill>
                  <a:srgbClr val="002060"/>
                </a:solidFill>
              </a:rPr>
              <a:t>for designing the data model (system indicator based)</a:t>
            </a:r>
          </a:p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Architecture of the system in line with the ecosystem approach (</a:t>
            </a:r>
            <a:r>
              <a:rPr lang="en-GB" sz="2400" b="1" dirty="0">
                <a:solidFill>
                  <a:srgbClr val="002060"/>
                </a:solidFill>
              </a:rPr>
              <a:t>integration of all RACS’ datasets</a:t>
            </a:r>
            <a:r>
              <a:rPr lang="en-GB" sz="2400" dirty="0">
                <a:solidFill>
                  <a:srgbClr val="002060"/>
                </a:solidFill>
              </a:rPr>
              <a:t>)</a:t>
            </a:r>
          </a:p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2060"/>
                </a:solidFill>
              </a:rPr>
              <a:t>Mapping indicators </a:t>
            </a:r>
            <a:r>
              <a:rPr lang="en-GB" sz="2400" dirty="0">
                <a:solidFill>
                  <a:srgbClr val="002060"/>
                </a:solidFill>
              </a:rPr>
              <a:t>(6 H2020 indicators, IMAP, MSFD)</a:t>
            </a:r>
          </a:p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Taking as source of inspiration the work under development concerning the Reporting on the 2018 update of articles 8, 9 &amp; 10 for the </a:t>
            </a:r>
            <a:r>
              <a:rPr lang="en-GB" sz="2400" b="1" dirty="0">
                <a:solidFill>
                  <a:srgbClr val="002060"/>
                </a:solidFill>
              </a:rPr>
              <a:t>Marine Strategy Framework Directive</a:t>
            </a:r>
          </a:p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Using </a:t>
            </a:r>
            <a:r>
              <a:rPr lang="en-GB" sz="2400" b="1" dirty="0">
                <a:solidFill>
                  <a:srgbClr val="002060"/>
                </a:solidFill>
              </a:rPr>
              <a:t>schema for indicators </a:t>
            </a:r>
            <a:r>
              <a:rPr lang="en-GB" sz="2400" dirty="0">
                <a:solidFill>
                  <a:srgbClr val="002060"/>
                </a:solidFill>
              </a:rPr>
              <a:t>(MEDPOL)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532185" y="236533"/>
            <a:ext cx="9358211" cy="758690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Work package 2: indicators and assessments </a:t>
            </a:r>
          </a:p>
        </p:txBody>
      </p:sp>
    </p:spTree>
    <p:extLst>
      <p:ext uri="{BB962C8B-B14F-4D97-AF65-F5344CB8AC3E}">
        <p14:creationId xmlns:p14="http://schemas.microsoft.com/office/powerpoint/2010/main" val="2390267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0408" y="6201584"/>
            <a:ext cx="2305269" cy="4631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2643" y="180648"/>
            <a:ext cx="8460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</a:rPr>
              <a:t>Building the knowledge base on SEIS pillars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62643" y="809629"/>
            <a:ext cx="9144000" cy="0"/>
          </a:xfrm>
          <a:prstGeom prst="line">
            <a:avLst/>
          </a:prstGeom>
          <a:ln w="76200">
            <a:solidFill>
              <a:srgbClr val="6FBF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809" y="1195315"/>
            <a:ext cx="6220383" cy="508294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628900" y="1350198"/>
            <a:ext cx="2063959" cy="189592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EEA/ETC  and Eionet network </a:t>
            </a:r>
          </a:p>
        </p:txBody>
      </p:sp>
      <p:sp>
        <p:nvSpPr>
          <p:cNvPr id="7" name="Oval 6"/>
          <p:cNvSpPr/>
          <p:nvPr/>
        </p:nvSpPr>
        <p:spPr>
          <a:xfrm>
            <a:off x="7560920" y="1350198"/>
            <a:ext cx="2223160" cy="189592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UNEP/MAP and constituencies </a:t>
            </a:r>
          </a:p>
        </p:txBody>
      </p:sp>
      <p:pic>
        <p:nvPicPr>
          <p:cNvPr id="8" name="image11.png" descr="unep map logo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4279" y="6201584"/>
            <a:ext cx="1200252" cy="55702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99975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532185" y="236533"/>
            <a:ext cx="9358211" cy="758690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Implementing SEIS through INFO MAP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567354" y="926230"/>
            <a:ext cx="9323043" cy="0"/>
          </a:xfrm>
          <a:prstGeom prst="line">
            <a:avLst/>
          </a:prstGeom>
          <a:ln w="76200">
            <a:solidFill>
              <a:srgbClr val="6FBF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11.png" descr="unep map logo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10610" y="6169349"/>
            <a:ext cx="930201" cy="56907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5324" y="6169349"/>
            <a:ext cx="2437399" cy="489656"/>
          </a:xfrm>
          <a:prstGeom prst="rect">
            <a:avLst/>
          </a:prstGeom>
        </p:spPr>
      </p:pic>
      <p:pic>
        <p:nvPicPr>
          <p:cNvPr id="7" name="Picture Placeholder 9" descr="Marine-environmen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752600" cy="685800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2038120" y="1006284"/>
            <a:ext cx="10153880" cy="5235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2060"/>
                </a:solidFill>
              </a:rPr>
              <a:t>Decision IG 17/6</a:t>
            </a:r>
            <a:r>
              <a:rPr lang="en-GB" dirty="0">
                <a:solidFill>
                  <a:srgbClr val="002060"/>
                </a:solidFill>
              </a:rPr>
              <a:t>: Implementation of the ecosystem approach to the management of human activities that may affect the Mediterranean marine and coastal environment</a:t>
            </a:r>
          </a:p>
          <a:p>
            <a:pPr marL="685800" lvl="2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</a:rPr>
              <a:t>Apply the </a:t>
            </a:r>
            <a:r>
              <a:rPr lang="en-GB" b="1" dirty="0">
                <a:solidFill>
                  <a:srgbClr val="002060"/>
                </a:solidFill>
              </a:rPr>
              <a:t>ecosystem approach </a:t>
            </a:r>
            <a:r>
              <a:rPr lang="en-GB" dirty="0">
                <a:solidFill>
                  <a:srgbClr val="002060"/>
                </a:solidFill>
              </a:rPr>
              <a:t>to the management of human activities</a:t>
            </a:r>
          </a:p>
          <a:p>
            <a:pPr marL="685800" lvl="2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2060"/>
                </a:solidFill>
              </a:rPr>
              <a:t>Roadmap</a:t>
            </a:r>
            <a:r>
              <a:rPr lang="en-GB" dirty="0">
                <a:solidFill>
                  <a:srgbClr val="002060"/>
                </a:solidFill>
              </a:rPr>
              <a:t> for the implementation of the ecosystem approach (vision and goals, ecological objectives, operational objectives and respective indicators, GES descriptors and targets, monitoring programmes, management measures to achieve GES.</a:t>
            </a:r>
          </a:p>
          <a:p>
            <a:pPr marL="2286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2060"/>
                </a:solidFill>
              </a:rPr>
              <a:t>Decision IG.20/4 </a:t>
            </a:r>
            <a:r>
              <a:rPr lang="en-GB" dirty="0">
                <a:solidFill>
                  <a:srgbClr val="002060"/>
                </a:solidFill>
              </a:rPr>
              <a:t>Implementing MAP ecosystem approach roadmap: Mediterranean Ecological and Operational Objectives, Indicators and Timetable for implementing the ecosystem approach roadmap</a:t>
            </a:r>
          </a:p>
          <a:p>
            <a:pPr marL="685800" lvl="2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2060"/>
                </a:solidFill>
              </a:rPr>
              <a:t>Validation of 11 ecological objectives</a:t>
            </a:r>
            <a:r>
              <a:rPr lang="en-GB" dirty="0">
                <a:solidFill>
                  <a:srgbClr val="002060"/>
                </a:solidFill>
              </a:rPr>
              <a:t>, </a:t>
            </a:r>
            <a:r>
              <a:rPr lang="en-GB" b="1" dirty="0">
                <a:solidFill>
                  <a:srgbClr val="002060"/>
                </a:solidFill>
              </a:rPr>
              <a:t>operational objectives and indicators</a:t>
            </a:r>
          </a:p>
          <a:p>
            <a:pPr marL="685800" lvl="2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2060"/>
                </a:solidFill>
              </a:rPr>
              <a:t>IMAP </a:t>
            </a:r>
          </a:p>
          <a:p>
            <a:pPr marL="2286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2060"/>
                </a:solidFill>
              </a:rPr>
              <a:t>Decision IG.21/3 </a:t>
            </a:r>
            <a:r>
              <a:rPr lang="en-GB" dirty="0">
                <a:solidFill>
                  <a:srgbClr val="002060"/>
                </a:solidFill>
              </a:rPr>
              <a:t>on the Ecosystems Approach including adopting definitions of Good Environmental Status (GES) and targets</a:t>
            </a:r>
          </a:p>
          <a:p>
            <a:pPr marL="685800" lvl="2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</a:rPr>
              <a:t>Definition of </a:t>
            </a:r>
            <a:r>
              <a:rPr lang="en-GB" b="1" dirty="0">
                <a:solidFill>
                  <a:srgbClr val="002060"/>
                </a:solidFill>
              </a:rPr>
              <a:t>good environmental status and targets</a:t>
            </a:r>
          </a:p>
          <a:p>
            <a:pPr marL="2286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2060"/>
                </a:solidFill>
              </a:rPr>
              <a:t>Decision IG.22/7 </a:t>
            </a:r>
            <a:r>
              <a:rPr lang="en-GB" dirty="0">
                <a:solidFill>
                  <a:srgbClr val="002060"/>
                </a:solidFill>
              </a:rPr>
              <a:t>Integrated Monitoring and Assessment Programme of the Mediterranean Sea and Coast and Related Assessment Criteria</a:t>
            </a:r>
          </a:p>
          <a:p>
            <a:pPr marL="685800" lvl="2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</a:rPr>
              <a:t>List of </a:t>
            </a:r>
            <a:r>
              <a:rPr lang="en-GB" b="1" dirty="0">
                <a:solidFill>
                  <a:srgbClr val="002060"/>
                </a:solidFill>
              </a:rPr>
              <a:t>GES common indicators and targets and principles of IMAP</a:t>
            </a:r>
          </a:p>
        </p:txBody>
      </p:sp>
    </p:spTree>
    <p:extLst>
      <p:ext uri="{BB962C8B-B14F-4D97-AF65-F5344CB8AC3E}">
        <p14:creationId xmlns:p14="http://schemas.microsoft.com/office/powerpoint/2010/main" val="1148904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4588" y="81788"/>
            <a:ext cx="10353893" cy="531292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+mn-lt"/>
                <a:cs typeface="+mn-cs"/>
              </a:rPr>
              <a:t>The project timeframe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406664" y="2162396"/>
            <a:ext cx="1423686" cy="346619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1311291" y="3117248"/>
            <a:ext cx="438150" cy="39052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1311291" y="3888775"/>
            <a:ext cx="438150" cy="409574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71816" y="2904009"/>
            <a:ext cx="1475097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white"/>
                </a:solidFill>
              </a:rPr>
              <a:t>REGIONAL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1816" y="4123223"/>
            <a:ext cx="1475097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white"/>
                </a:solidFill>
              </a:rPr>
              <a:t>NATIONAL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2326444" y="3088675"/>
            <a:ext cx="30310" cy="160615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138312" y="3088675"/>
            <a:ext cx="0" cy="160615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915211" y="3088675"/>
            <a:ext cx="0" cy="160615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0326485" y="2830776"/>
            <a:ext cx="11574" cy="217025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378002" y="3515977"/>
            <a:ext cx="77550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prstClr val="white"/>
                </a:solidFill>
              </a:rPr>
              <a:t>2017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92577" y="3506327"/>
            <a:ext cx="77550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prstClr val="white"/>
                </a:solidFill>
              </a:rPr>
              <a:t>2018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831611" y="3517904"/>
            <a:ext cx="77550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prstClr val="white"/>
                </a:solidFill>
              </a:rPr>
              <a:t>2019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34588" y="1509914"/>
            <a:ext cx="42616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1F497D"/>
                </a:solidFill>
                <a:ea typeface="Calibri" panose="020F0502020204030204" pitchFamily="34" charset="0"/>
              </a:rPr>
              <a:t>Athens Declaration (May 2014) </a:t>
            </a:r>
          </a:p>
          <a:p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9218" y="1809849"/>
            <a:ext cx="3574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</a:rPr>
              <a:t>H2020 programme of work 2015-2020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</a:rPr>
              <a:t>H2020 Indicators and assessment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9740" y="856430"/>
            <a:ext cx="2698371" cy="64633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prstClr val="white"/>
                </a:solidFill>
              </a:rPr>
              <a:t>H2020 Initiative for a cleaner Mediterranean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56399" y="854257"/>
            <a:ext cx="3202004" cy="64633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prstClr val="white"/>
                </a:solidFill>
              </a:rPr>
              <a:t>UNEP/MAP Barcelona Convention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405239" y="2236963"/>
            <a:ext cx="1481959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700" dirty="0">
                <a:solidFill>
                  <a:prstClr val="black"/>
                </a:solidFill>
              </a:rPr>
              <a:t>2020/2021</a:t>
            </a:r>
          </a:p>
          <a:p>
            <a:pPr algn="ctr"/>
            <a:r>
              <a:rPr lang="en-GB" sz="1700" dirty="0">
                <a:solidFill>
                  <a:prstClr val="black"/>
                </a:solidFill>
              </a:rPr>
              <a:t>Next reporting cycle </a:t>
            </a:r>
          </a:p>
          <a:p>
            <a:pPr algn="ctr"/>
            <a:endParaRPr lang="en-GB" dirty="0">
              <a:solidFill>
                <a:prstClr val="black"/>
              </a:solidFill>
            </a:endParaRPr>
          </a:p>
          <a:p>
            <a:pPr algn="ctr"/>
            <a:endParaRPr lang="en-GB" dirty="0">
              <a:solidFill>
                <a:prstClr val="black"/>
              </a:solidFill>
            </a:endParaRPr>
          </a:p>
          <a:p>
            <a:pPr algn="ctr"/>
            <a:endParaRPr lang="en-GB" dirty="0">
              <a:solidFill>
                <a:prstClr val="black"/>
              </a:solidFill>
            </a:endParaRPr>
          </a:p>
          <a:p>
            <a:pPr algn="ctr"/>
            <a:endParaRPr lang="en-GB" dirty="0">
              <a:solidFill>
                <a:prstClr val="black"/>
              </a:solidFill>
            </a:endParaRPr>
          </a:p>
          <a:p>
            <a:pPr algn="ctr"/>
            <a:endParaRPr lang="en-GB" sz="1000" dirty="0">
              <a:solidFill>
                <a:prstClr val="black"/>
              </a:solidFill>
            </a:endParaRPr>
          </a:p>
          <a:p>
            <a:pPr algn="ctr"/>
            <a:endParaRPr lang="en-GB" sz="1400" dirty="0">
              <a:solidFill>
                <a:prstClr val="black"/>
              </a:solidFill>
            </a:endParaRPr>
          </a:p>
          <a:p>
            <a:pPr algn="ctr"/>
            <a:r>
              <a:rPr lang="en-GB" sz="1700" dirty="0">
                <a:solidFill>
                  <a:prstClr val="black"/>
                </a:solidFill>
              </a:rPr>
              <a:t>EU</a:t>
            </a:r>
          </a:p>
          <a:p>
            <a:pPr algn="ctr"/>
            <a:r>
              <a:rPr lang="en-GB" sz="1700" dirty="0">
                <a:solidFill>
                  <a:prstClr val="black"/>
                </a:solidFill>
              </a:rPr>
              <a:t>Euro-MED</a:t>
            </a:r>
          </a:p>
          <a:p>
            <a:pPr algn="ctr"/>
            <a:r>
              <a:rPr lang="en-GB" sz="1700" dirty="0">
                <a:solidFill>
                  <a:prstClr val="black"/>
                </a:solidFill>
              </a:rPr>
              <a:t> Global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650905" y="1448360"/>
            <a:ext cx="37682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1F497D"/>
                </a:solidFill>
                <a:ea typeface="Calibri" panose="020F0502020204030204" pitchFamily="34" charset="0"/>
              </a:rPr>
              <a:t>Ecosystem approach, SEIS principles 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96201" y="1778011"/>
            <a:ext cx="3168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</a:rPr>
              <a:t>NAP implementation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</a:rPr>
              <a:t>IMAP – set of common indicators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</a:rPr>
              <a:t>MSSD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prstClr val="black"/>
              </a:solidFill>
            </a:endParaRPr>
          </a:p>
          <a:p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831611" y="1938726"/>
            <a:ext cx="1244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prstClr val="white"/>
                </a:solidFill>
              </a:rPr>
              <a:t>SDGs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356753" y="4003705"/>
            <a:ext cx="29917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prstClr val="black"/>
                </a:solidFill>
              </a:rPr>
              <a:t>Anchoring the work in </a:t>
            </a:r>
          </a:p>
          <a:p>
            <a:r>
              <a:rPr lang="en-GB" sz="1600" b="1" dirty="0">
                <a:solidFill>
                  <a:prstClr val="black"/>
                </a:solidFill>
              </a:rPr>
              <a:t>national setting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</a:rPr>
              <a:t>National Team (mandate, objectives)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</a:rPr>
              <a:t>National pilot/case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</a:rPr>
              <a:t>National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</a:rPr>
              <a:t>Links to other initiatives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0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</a:rPr>
              <a:t>H2020 Indicators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</a:rPr>
              <a:t>Assessment framework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301666" y="4003705"/>
            <a:ext cx="241242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prstClr val="black"/>
                </a:solidFill>
              </a:rPr>
              <a:t>Results available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</a:rPr>
              <a:t>Sharing of experiences among countries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</a:rPr>
              <a:t>National achievements in regional setting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0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</a:rPr>
              <a:t>Data quality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</a:rPr>
              <a:t>H2020 Country Profiles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</a:rPr>
              <a:t>Endorsement of results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61056" y="4013686"/>
            <a:ext cx="2412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prstClr val="black"/>
                </a:solidFill>
              </a:rPr>
              <a:t>“Evidence-based policy making</a:t>
            </a:r>
            <a:r>
              <a:rPr lang="en-GB" sz="1600" dirty="0">
                <a:solidFill>
                  <a:prstClr val="black"/>
                </a:solidFill>
              </a:rPr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</a:rPr>
              <a:t>Country-level assessments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</a:rPr>
              <a:t>Contribution to the   2</a:t>
            </a:r>
            <a:r>
              <a:rPr lang="en-GB" sz="1600" baseline="30000" dirty="0">
                <a:solidFill>
                  <a:prstClr val="black"/>
                </a:solidFill>
              </a:rPr>
              <a:t>nd</a:t>
            </a:r>
            <a:r>
              <a:rPr lang="en-GB" sz="1600" dirty="0">
                <a:solidFill>
                  <a:prstClr val="black"/>
                </a:solidFill>
              </a:rPr>
              <a:t> H2020 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</a:rPr>
              <a:t>Reporting/availability of indicators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</a:rPr>
              <a:t>Policy briefs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271816" y="3498249"/>
            <a:ext cx="11477625" cy="95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271816" y="3879251"/>
            <a:ext cx="11477625" cy="9524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224325" y="1164625"/>
            <a:ext cx="128479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10" descr="Bildresultat för sd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967" y="144281"/>
            <a:ext cx="1437274" cy="94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137502" y="4694830"/>
            <a:ext cx="20181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prstClr val="black"/>
                </a:solidFill>
              </a:rPr>
              <a:t>Inception phase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</a:rPr>
              <a:t>Establishment of national work plans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</a:rPr>
              <a:t>Governance structure/ NFPs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99192" y="2802304"/>
            <a:ext cx="2301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Quality Status Report</a:t>
            </a:r>
          </a:p>
          <a:p>
            <a:r>
              <a:rPr lang="en-GB" dirty="0">
                <a:solidFill>
                  <a:srgbClr val="FF0000"/>
                </a:solidFill>
              </a:rPr>
              <a:t>IMAP </a:t>
            </a:r>
            <a:r>
              <a:rPr lang="en-GB" dirty="0" err="1">
                <a:solidFill>
                  <a:srgbClr val="FF0000"/>
                </a:solidFill>
              </a:rPr>
              <a:t>InfoSystem</a:t>
            </a:r>
            <a:r>
              <a:rPr lang="en-GB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061056" y="2284032"/>
            <a:ext cx="21629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</a:t>
            </a:r>
            <a:r>
              <a:rPr lang="en-GB" baseline="30000" dirty="0">
                <a:solidFill>
                  <a:srgbClr val="FF0000"/>
                </a:solidFill>
              </a:rPr>
              <a:t>nd</a:t>
            </a:r>
            <a:r>
              <a:rPr lang="en-GB" dirty="0">
                <a:solidFill>
                  <a:srgbClr val="FF0000"/>
                </a:solidFill>
              </a:rPr>
              <a:t> H2020 indicator-based assessment 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UNEP/MAP </a:t>
            </a:r>
            <a:r>
              <a:rPr lang="en-GB" dirty="0" err="1">
                <a:solidFill>
                  <a:srgbClr val="FF0000"/>
                </a:solidFill>
              </a:rPr>
              <a:t>SoED</a:t>
            </a:r>
            <a:r>
              <a:rPr lang="en-GB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16488" y="2864585"/>
            <a:ext cx="2456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Indicator management, data service</a:t>
            </a:r>
          </a:p>
        </p:txBody>
      </p:sp>
    </p:spTree>
    <p:extLst>
      <p:ext uri="{BB962C8B-B14F-4D97-AF65-F5344CB8AC3E}">
        <p14:creationId xmlns:p14="http://schemas.microsoft.com/office/powerpoint/2010/main" val="1300418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51692" y="285765"/>
            <a:ext cx="11090665" cy="1279264"/>
          </a:xfrm>
        </p:spPr>
        <p:txBody>
          <a:bodyPr>
            <a:normAutofit/>
          </a:bodyPr>
          <a:lstStyle/>
          <a:p>
            <a:r>
              <a:rPr lang="sv-SE" sz="3000" dirty="0">
                <a:solidFill>
                  <a:srgbClr val="002060"/>
                </a:solidFill>
              </a:rPr>
              <a:t>The ENI SEIS South Support Mechanism website</a:t>
            </a:r>
            <a:endParaRPr lang="en-US" sz="3000" dirty="0">
              <a:solidFill>
                <a:srgbClr val="002060"/>
              </a:solidFill>
            </a:endParaRP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69360" y="1299106"/>
            <a:ext cx="8132355" cy="4898494"/>
          </a:xfrm>
        </p:spPr>
        <p:txBody>
          <a:bodyPr>
            <a:normAutofit/>
          </a:bodyPr>
          <a:lstStyle/>
          <a:p>
            <a:endParaRPr lang="en-GB" sz="1800" b="1" dirty="0">
              <a:latin typeface="+mn-lt"/>
              <a:cs typeface="+mn-cs"/>
            </a:endParaRPr>
          </a:p>
          <a:p>
            <a:pPr lvl="0"/>
            <a:r>
              <a:rPr lang="en-GB" dirty="0">
                <a:solidFill>
                  <a:srgbClr val="002060"/>
                </a:solidFill>
              </a:rPr>
              <a:t>Link: </a:t>
            </a:r>
            <a:r>
              <a:rPr lang="en-GB" sz="3200" u="sng" dirty="0">
                <a:hlinkClick r:id="rId2"/>
              </a:rPr>
              <a:t>http://eni-seis.eionet.europa.eu/south</a:t>
            </a:r>
            <a:endParaRPr lang="en-GB" sz="3200" dirty="0"/>
          </a:p>
          <a:p>
            <a:pPr lvl="0"/>
            <a:r>
              <a:rPr lang="en-GB" b="1" dirty="0">
                <a:solidFill>
                  <a:srgbClr val="002060"/>
                </a:solidFill>
              </a:rPr>
              <a:t>Data visualisation </a:t>
            </a:r>
            <a:r>
              <a:rPr lang="en-GB" dirty="0">
                <a:solidFill>
                  <a:srgbClr val="002060"/>
                </a:solidFill>
              </a:rPr>
              <a:t>capabilities maps and dashboards (</a:t>
            </a:r>
            <a:r>
              <a:rPr lang="en-GB" dirty="0" err="1">
                <a:solidFill>
                  <a:srgbClr val="002060"/>
                </a:solidFill>
              </a:rPr>
              <a:t>Arcgis</a:t>
            </a:r>
            <a:r>
              <a:rPr lang="en-GB" dirty="0">
                <a:solidFill>
                  <a:srgbClr val="002060"/>
                </a:solidFill>
              </a:rPr>
              <a:t> API, Tableau)</a:t>
            </a:r>
          </a:p>
          <a:p>
            <a:r>
              <a:rPr lang="en-GB" b="1" dirty="0">
                <a:solidFill>
                  <a:srgbClr val="002060"/>
                </a:solidFill>
              </a:rPr>
              <a:t>Country’s pages </a:t>
            </a:r>
            <a:r>
              <a:rPr lang="en-GB" dirty="0">
                <a:solidFill>
                  <a:srgbClr val="002060"/>
                </a:solidFill>
              </a:rPr>
              <a:t>as entry point for data visualization which will require access to the services</a:t>
            </a:r>
          </a:p>
          <a:p>
            <a:pPr lvl="0"/>
            <a:r>
              <a:rPr lang="en-GB" dirty="0">
                <a:solidFill>
                  <a:srgbClr val="002060"/>
                </a:solidFill>
              </a:rPr>
              <a:t>Publication of the </a:t>
            </a:r>
            <a:r>
              <a:rPr lang="en-GB" b="1" dirty="0">
                <a:solidFill>
                  <a:srgbClr val="002060"/>
                </a:solidFill>
              </a:rPr>
              <a:t>final assessment </a:t>
            </a:r>
            <a:r>
              <a:rPr lang="en-GB" dirty="0">
                <a:solidFill>
                  <a:srgbClr val="002060"/>
                </a:solidFill>
              </a:rPr>
              <a:t>(2019) using geo and web technologies in addition to  paper based. </a:t>
            </a:r>
          </a:p>
          <a:p>
            <a:pPr>
              <a:spcBef>
                <a:spcPts val="1200"/>
              </a:spcBef>
            </a:pPr>
            <a:endParaRPr lang="en-GB" sz="22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51692" y="1082712"/>
            <a:ext cx="11497234" cy="40968"/>
          </a:xfrm>
          <a:prstGeom prst="line">
            <a:avLst/>
          </a:prstGeom>
          <a:ln w="76200">
            <a:solidFill>
              <a:srgbClr val="6FBF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692" y="1477215"/>
            <a:ext cx="3464258" cy="469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882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51692" y="285765"/>
            <a:ext cx="11090665" cy="1279264"/>
          </a:xfrm>
        </p:spPr>
        <p:txBody>
          <a:bodyPr>
            <a:normAutofit/>
          </a:bodyPr>
          <a:lstStyle/>
          <a:p>
            <a:r>
              <a:rPr lang="sv-SE" sz="3000" dirty="0">
                <a:solidFill>
                  <a:srgbClr val="002060"/>
                </a:solidFill>
              </a:rPr>
              <a:t>Objectives of the 3 days meeting</a:t>
            </a:r>
            <a:endParaRPr lang="en-US" sz="3000" dirty="0">
              <a:solidFill>
                <a:srgbClr val="00206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51692" y="1082712"/>
            <a:ext cx="11497234" cy="40968"/>
          </a:xfrm>
          <a:prstGeom prst="line">
            <a:avLst/>
          </a:prstGeom>
          <a:ln w="76200">
            <a:solidFill>
              <a:srgbClr val="6FBF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/>
          <p:cNvSpPr/>
          <p:nvPr/>
        </p:nvSpPr>
        <p:spPr>
          <a:xfrm>
            <a:off x="440640" y="1408637"/>
            <a:ext cx="11408286" cy="5033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For each item in the agenda, evaluate the </a:t>
            </a:r>
            <a:r>
              <a:rPr lang="en-US" b="1" dirty="0">
                <a:solidFill>
                  <a:srgbClr val="002060"/>
                </a:solidFill>
              </a:rPr>
              <a:t>current situation </a:t>
            </a:r>
            <a:r>
              <a:rPr lang="en-US" dirty="0">
                <a:solidFill>
                  <a:srgbClr val="002060"/>
                </a:solidFill>
              </a:rPr>
              <a:t>(problems and limits), list a series of </a:t>
            </a:r>
            <a:r>
              <a:rPr lang="en-US" b="1" dirty="0">
                <a:solidFill>
                  <a:srgbClr val="002060"/>
                </a:solidFill>
              </a:rPr>
              <a:t>points to be addressed</a:t>
            </a:r>
            <a:r>
              <a:rPr lang="en-US" dirty="0">
                <a:solidFill>
                  <a:srgbClr val="002060"/>
                </a:solidFill>
              </a:rPr>
              <a:t>, identify </a:t>
            </a:r>
            <a:r>
              <a:rPr lang="en-US" b="1" dirty="0">
                <a:solidFill>
                  <a:srgbClr val="002060"/>
                </a:solidFill>
              </a:rPr>
              <a:t>working methods </a:t>
            </a:r>
            <a:r>
              <a:rPr lang="en-US" dirty="0">
                <a:solidFill>
                  <a:srgbClr val="002060"/>
                </a:solidFill>
              </a:rPr>
              <a:t>(including resources, roles in the team, sharing platform documents) and start working on certain points.</a:t>
            </a:r>
            <a:endParaRPr lang="it-IT" dirty="0">
              <a:solidFill>
                <a:srgbClr val="002060"/>
              </a:solidFill>
            </a:endParaRPr>
          </a:p>
          <a:p>
            <a:pPr marL="228600" lvl="0" indent="-228600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First exercise is to explore </a:t>
            </a:r>
            <a:r>
              <a:rPr lang="en-US" b="1" dirty="0">
                <a:solidFill>
                  <a:srgbClr val="002060"/>
                </a:solidFill>
              </a:rPr>
              <a:t>INFO MAP infrastructure </a:t>
            </a:r>
            <a:r>
              <a:rPr lang="en-US" dirty="0">
                <a:solidFill>
                  <a:srgbClr val="002060"/>
                </a:solidFill>
              </a:rPr>
              <a:t>in view of delineating win-win solution (H2020 data flows) starting from the </a:t>
            </a:r>
            <a:r>
              <a:rPr lang="en-US" b="1" dirty="0" err="1">
                <a:solidFill>
                  <a:srgbClr val="002060"/>
                </a:solidFill>
              </a:rPr>
              <a:t>Medpol</a:t>
            </a:r>
            <a:r>
              <a:rPr lang="en-US" b="1" dirty="0">
                <a:solidFill>
                  <a:srgbClr val="002060"/>
                </a:solidFill>
              </a:rPr>
              <a:t> database </a:t>
            </a:r>
            <a:r>
              <a:rPr lang="en-US" dirty="0">
                <a:solidFill>
                  <a:srgbClr val="002060"/>
                </a:solidFill>
              </a:rPr>
              <a:t>hosted at INFO RAC. </a:t>
            </a:r>
            <a:endParaRPr lang="it-IT" dirty="0">
              <a:solidFill>
                <a:srgbClr val="002060"/>
              </a:solidFill>
            </a:endParaRPr>
          </a:p>
          <a:p>
            <a:pPr marL="228600" lvl="0" indent="-228600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Prepare a </a:t>
            </a:r>
            <a:r>
              <a:rPr lang="en-US" b="1" dirty="0">
                <a:solidFill>
                  <a:srgbClr val="002060"/>
                </a:solidFill>
              </a:rPr>
              <a:t>Meta data model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b="1" dirty="0">
                <a:solidFill>
                  <a:srgbClr val="002060"/>
                </a:solidFill>
              </a:rPr>
              <a:t>business plan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b="1" dirty="0">
                <a:solidFill>
                  <a:srgbClr val="002060"/>
                </a:solidFill>
              </a:rPr>
              <a:t>mind map</a:t>
            </a:r>
            <a:r>
              <a:rPr lang="en-US" dirty="0">
                <a:solidFill>
                  <a:srgbClr val="002060"/>
                </a:solidFill>
              </a:rPr>
              <a:t>, list of </a:t>
            </a:r>
            <a:r>
              <a:rPr lang="en-US" b="1" dirty="0">
                <a:solidFill>
                  <a:srgbClr val="002060"/>
                </a:solidFill>
              </a:rPr>
              <a:t>questions</a:t>
            </a:r>
            <a:r>
              <a:rPr lang="en-US" dirty="0">
                <a:solidFill>
                  <a:srgbClr val="002060"/>
                </a:solidFill>
              </a:rPr>
              <a:t> to be addressed to UNEP MAP</a:t>
            </a:r>
            <a:endParaRPr lang="it-IT" dirty="0">
              <a:solidFill>
                <a:srgbClr val="002060"/>
              </a:solidFill>
            </a:endParaRPr>
          </a:p>
          <a:p>
            <a:pPr marL="228600" lvl="0" indent="-228600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Audit </a:t>
            </a:r>
            <a:r>
              <a:rPr lang="en-US" b="1" dirty="0" err="1">
                <a:solidFill>
                  <a:srgbClr val="002060"/>
                </a:solidFill>
              </a:rPr>
              <a:t>MedPol</a:t>
            </a:r>
            <a:r>
              <a:rPr lang="en-US" b="1" dirty="0">
                <a:solidFill>
                  <a:srgbClr val="002060"/>
                </a:solidFill>
              </a:rPr>
              <a:t> Information System </a:t>
            </a:r>
            <a:r>
              <a:rPr lang="en-US" dirty="0">
                <a:solidFill>
                  <a:srgbClr val="002060"/>
                </a:solidFill>
              </a:rPr>
              <a:t>to be run against this Meta data model and the corresponding system architecture</a:t>
            </a:r>
            <a:endParaRPr lang="it-IT" dirty="0">
              <a:solidFill>
                <a:srgbClr val="002060"/>
              </a:solidFill>
            </a:endParaRPr>
          </a:p>
          <a:p>
            <a:pPr marL="228600" lvl="0" indent="-228600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Explore other </a:t>
            </a:r>
            <a:r>
              <a:rPr lang="en-US" b="1" dirty="0">
                <a:solidFill>
                  <a:srgbClr val="002060"/>
                </a:solidFill>
              </a:rPr>
              <a:t>reporting tools </a:t>
            </a:r>
            <a:r>
              <a:rPr lang="en-US" dirty="0">
                <a:solidFill>
                  <a:srgbClr val="002060"/>
                </a:solidFill>
              </a:rPr>
              <a:t>related to the </a:t>
            </a:r>
            <a:r>
              <a:rPr lang="en-US" b="1" dirty="0">
                <a:solidFill>
                  <a:srgbClr val="002060"/>
                </a:solidFill>
              </a:rPr>
              <a:t>Barcelona Convention</a:t>
            </a:r>
            <a:endParaRPr lang="it-IT" dirty="0">
              <a:solidFill>
                <a:srgbClr val="002060"/>
              </a:solidFill>
            </a:endParaRPr>
          </a:p>
          <a:p>
            <a:pPr marL="228600" lvl="0" indent="-228600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Implementation of </a:t>
            </a:r>
            <a:r>
              <a:rPr lang="en-US" b="1" dirty="0">
                <a:solidFill>
                  <a:srgbClr val="002060"/>
                </a:solidFill>
              </a:rPr>
              <a:t>work plan</a:t>
            </a:r>
            <a:r>
              <a:rPr lang="en-US" dirty="0">
                <a:solidFill>
                  <a:srgbClr val="002060"/>
                </a:solidFill>
              </a:rPr>
              <a:t>: supporting INFO RAC activities in order to have INFO MAP working to be developed all along the 3 days visit and more specifically regarding the </a:t>
            </a:r>
            <a:r>
              <a:rPr lang="en-US" b="1" dirty="0">
                <a:solidFill>
                  <a:srgbClr val="002060"/>
                </a:solidFill>
              </a:rPr>
              <a:t>infrastructure component (WP4) </a:t>
            </a:r>
            <a:r>
              <a:rPr lang="en-US" dirty="0">
                <a:solidFill>
                  <a:srgbClr val="002060"/>
                </a:solidFill>
              </a:rPr>
              <a:t>of SEIS II project in line with the other work packages (last day)</a:t>
            </a:r>
            <a:endParaRPr lang="it-IT" dirty="0">
              <a:solidFill>
                <a:srgbClr val="002060"/>
              </a:solidFill>
            </a:endParaRPr>
          </a:p>
          <a:p>
            <a:pPr marL="228600" lvl="0" indent="-228600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Links with the </a:t>
            </a:r>
            <a:r>
              <a:rPr lang="en-US" b="1" dirty="0">
                <a:solidFill>
                  <a:srgbClr val="002060"/>
                </a:solidFill>
              </a:rPr>
              <a:t>ENI SEIS II website </a:t>
            </a:r>
            <a:r>
              <a:rPr lang="en-US" dirty="0">
                <a:solidFill>
                  <a:srgbClr val="002060"/>
                </a:solidFill>
              </a:rPr>
              <a:t>(in a view of implementing data visualization tools)</a:t>
            </a:r>
            <a:endParaRPr lang="it-IT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023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0975" y="6326658"/>
            <a:ext cx="2214330" cy="44484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245351" y="1928177"/>
            <a:ext cx="7839954" cy="4398481"/>
          </a:xfrm>
        </p:spPr>
        <p:txBody>
          <a:bodyPr>
            <a:normAutofit fontScale="92500" lnSpcReduction="10000"/>
          </a:bodyPr>
          <a:lstStyle/>
          <a:p>
            <a:r>
              <a:rPr lang="en-GB" sz="2500" dirty="0">
                <a:solidFill>
                  <a:srgbClr val="002060"/>
                </a:solidFill>
              </a:rPr>
              <a:t>Broadening the </a:t>
            </a:r>
            <a:r>
              <a:rPr lang="en-GB" sz="2500" b="1" dirty="0">
                <a:solidFill>
                  <a:srgbClr val="002060"/>
                </a:solidFill>
              </a:rPr>
              <a:t>scope</a:t>
            </a:r>
            <a:r>
              <a:rPr lang="en-GB" sz="2500" dirty="0">
                <a:solidFill>
                  <a:srgbClr val="002060"/>
                </a:solidFill>
              </a:rPr>
              <a:t>: more focus on pollution prevention and attention to emerging issues including hazardous waste and marine litter</a:t>
            </a:r>
          </a:p>
          <a:p>
            <a:r>
              <a:rPr lang="en-GB" sz="2500" dirty="0">
                <a:solidFill>
                  <a:srgbClr val="002060"/>
                </a:solidFill>
              </a:rPr>
              <a:t>Increased </a:t>
            </a:r>
            <a:r>
              <a:rPr lang="en-GB" sz="2500" b="1" dirty="0">
                <a:solidFill>
                  <a:srgbClr val="002060"/>
                </a:solidFill>
              </a:rPr>
              <a:t>synergies </a:t>
            </a:r>
            <a:r>
              <a:rPr lang="en-GB" sz="2500" dirty="0">
                <a:solidFill>
                  <a:srgbClr val="002060"/>
                </a:solidFill>
              </a:rPr>
              <a:t>with the UNEP/MAP-Barcelona Convention (IMAP, Regional Plans, SCP Action Plan, MSSD, NAP update including hotspots and project prioritisation, MoU, mainstreaming of focal points as appropriate)</a:t>
            </a:r>
          </a:p>
          <a:p>
            <a:r>
              <a:rPr lang="en-GB" sz="2500" dirty="0">
                <a:solidFill>
                  <a:srgbClr val="002060"/>
                </a:solidFill>
              </a:rPr>
              <a:t>Commitment to </a:t>
            </a:r>
            <a:r>
              <a:rPr lang="en-GB" sz="2500" b="1" dirty="0">
                <a:solidFill>
                  <a:srgbClr val="002060"/>
                </a:solidFill>
              </a:rPr>
              <a:t>apply SEIS principles </a:t>
            </a:r>
            <a:r>
              <a:rPr lang="en-GB" sz="2500" dirty="0">
                <a:solidFill>
                  <a:srgbClr val="002060"/>
                </a:solidFill>
              </a:rPr>
              <a:t>in line with UNEP/MAP-</a:t>
            </a:r>
            <a:r>
              <a:rPr lang="en-GB" sz="2500" dirty="0" err="1">
                <a:solidFill>
                  <a:srgbClr val="002060"/>
                </a:solidFill>
              </a:rPr>
              <a:t>EcAp</a:t>
            </a:r>
            <a:r>
              <a:rPr lang="en-GB" sz="2500" dirty="0">
                <a:solidFill>
                  <a:srgbClr val="002060"/>
                </a:solidFill>
              </a:rPr>
              <a:t> Decisions and other regional initiatives</a:t>
            </a:r>
          </a:p>
          <a:p>
            <a:r>
              <a:rPr lang="en-GB" sz="2500" dirty="0">
                <a:solidFill>
                  <a:srgbClr val="002060"/>
                </a:solidFill>
              </a:rPr>
              <a:t>Commitment to initiate </a:t>
            </a:r>
            <a:r>
              <a:rPr lang="en-GB" sz="2500" b="1" dirty="0">
                <a:solidFill>
                  <a:srgbClr val="002060"/>
                </a:solidFill>
              </a:rPr>
              <a:t>reforms </a:t>
            </a:r>
            <a:r>
              <a:rPr lang="en-GB" sz="2500" dirty="0">
                <a:solidFill>
                  <a:srgbClr val="002060"/>
                </a:solidFill>
              </a:rPr>
              <a:t>at national level to create an attractive investment environment</a:t>
            </a:r>
          </a:p>
          <a:p>
            <a:r>
              <a:rPr lang="en-GB" sz="2500" dirty="0">
                <a:solidFill>
                  <a:srgbClr val="002060"/>
                </a:solidFill>
              </a:rPr>
              <a:t>Commitment regarding </a:t>
            </a:r>
            <a:r>
              <a:rPr lang="en-GB" sz="2500" b="1" dirty="0">
                <a:solidFill>
                  <a:srgbClr val="002060"/>
                </a:solidFill>
              </a:rPr>
              <a:t>implementation and enforcement </a:t>
            </a:r>
            <a:r>
              <a:rPr lang="en-GB" sz="2500" dirty="0">
                <a:solidFill>
                  <a:srgbClr val="002060"/>
                </a:solidFill>
              </a:rPr>
              <a:t>of legislation</a:t>
            </a:r>
          </a:p>
          <a:p>
            <a:endParaRPr lang="en-GB" sz="2500"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04693" y="248987"/>
            <a:ext cx="11667778" cy="1279264"/>
          </a:xfrm>
        </p:spPr>
        <p:txBody>
          <a:bodyPr>
            <a:normAutofit/>
          </a:bodyPr>
          <a:lstStyle/>
          <a:p>
            <a:r>
              <a:rPr lang="en-GB" sz="3000" dirty="0">
                <a:solidFill>
                  <a:srgbClr val="002060"/>
                </a:solidFill>
              </a:rPr>
              <a:t>Union for the Mediterranean (</a:t>
            </a:r>
            <a:r>
              <a:rPr lang="en-GB" sz="3000" dirty="0" err="1">
                <a:solidFill>
                  <a:srgbClr val="002060"/>
                </a:solidFill>
              </a:rPr>
              <a:t>UfM</a:t>
            </a:r>
            <a:r>
              <a:rPr lang="en-GB" sz="3000" dirty="0">
                <a:solidFill>
                  <a:srgbClr val="002060"/>
                </a:solidFill>
              </a:rPr>
              <a:t>) – Horizon 2020 Initiative for a cleaner Mediterranean (</a:t>
            </a:r>
            <a:r>
              <a:rPr lang="en-GB" sz="3000" dirty="0" err="1">
                <a:solidFill>
                  <a:srgbClr val="002060"/>
                </a:solidFill>
              </a:rPr>
              <a:t>Geopolitic</a:t>
            </a:r>
            <a:r>
              <a:rPr lang="en-GB" sz="3000" dirty="0">
                <a:solidFill>
                  <a:srgbClr val="002060"/>
                </a:solidFill>
              </a:rPr>
              <a:t> context)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693" y="2613679"/>
            <a:ext cx="3787802" cy="2420471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389965" y="1334415"/>
            <a:ext cx="11775421" cy="593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275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500" dirty="0">
                <a:solidFill>
                  <a:srgbClr val="002060"/>
                </a:solidFill>
              </a:rPr>
              <a:t>Main commitments related to the second phase of Horizon 2020 Initiative (2015-2020)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89965" y="1190273"/>
            <a:ext cx="11497234" cy="40968"/>
          </a:xfrm>
          <a:prstGeom prst="line">
            <a:avLst/>
          </a:prstGeom>
          <a:ln w="76200">
            <a:solidFill>
              <a:srgbClr val="6FBF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11.png" descr="unep map logo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0341" y="6326659"/>
            <a:ext cx="898773" cy="43440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04247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0975" y="6326658"/>
            <a:ext cx="2214330" cy="44484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245351" y="1928177"/>
            <a:ext cx="7839954" cy="4398481"/>
          </a:xfrm>
        </p:spPr>
        <p:txBody>
          <a:bodyPr>
            <a:normAutofit fontScale="92500"/>
          </a:bodyPr>
          <a:lstStyle/>
          <a:p>
            <a:r>
              <a:rPr lang="en-US" sz="2500" dirty="0">
                <a:solidFill>
                  <a:srgbClr val="002060"/>
                </a:solidFill>
              </a:rPr>
              <a:t>Objective 1. To </a:t>
            </a:r>
            <a:r>
              <a:rPr lang="en-US" sz="2500" b="1" dirty="0">
                <a:solidFill>
                  <a:srgbClr val="002060"/>
                </a:solidFill>
              </a:rPr>
              <a:t>enhance optimal national information systems </a:t>
            </a:r>
            <a:r>
              <a:rPr lang="en-US" sz="2500" dirty="0">
                <a:solidFill>
                  <a:srgbClr val="002060"/>
                </a:solidFill>
              </a:rPr>
              <a:t>allowing for systemic production of  indicator-based reporting and sharing of data</a:t>
            </a:r>
          </a:p>
          <a:p>
            <a:pPr lvl="1"/>
            <a:r>
              <a:rPr lang="en-US" sz="2100" dirty="0">
                <a:solidFill>
                  <a:srgbClr val="002060"/>
                </a:solidFill>
              </a:rPr>
              <a:t>Action 2. </a:t>
            </a:r>
            <a:r>
              <a:rPr lang="en-US" sz="2100" b="1" dirty="0">
                <a:solidFill>
                  <a:srgbClr val="002060"/>
                </a:solidFill>
              </a:rPr>
              <a:t>Maintain and improve </a:t>
            </a:r>
            <a:r>
              <a:rPr lang="en-US" sz="2100" dirty="0">
                <a:solidFill>
                  <a:srgbClr val="002060"/>
                </a:solidFill>
              </a:rPr>
              <a:t>efficiency of existing </a:t>
            </a:r>
            <a:r>
              <a:rPr lang="en-US" sz="2100" b="1" dirty="0">
                <a:solidFill>
                  <a:srgbClr val="002060"/>
                </a:solidFill>
              </a:rPr>
              <a:t>data flows </a:t>
            </a:r>
            <a:r>
              <a:rPr lang="en-US" sz="2100" dirty="0">
                <a:solidFill>
                  <a:srgbClr val="002060"/>
                </a:solidFill>
              </a:rPr>
              <a:t>(incl. PRTR), and support creation of relevant new data flows and </a:t>
            </a:r>
            <a:r>
              <a:rPr lang="en-US" sz="2100" b="1" dirty="0">
                <a:solidFill>
                  <a:srgbClr val="002060"/>
                </a:solidFill>
              </a:rPr>
              <a:t>QA/QC </a:t>
            </a:r>
            <a:r>
              <a:rPr lang="en-US" sz="2100" dirty="0">
                <a:solidFill>
                  <a:srgbClr val="002060"/>
                </a:solidFill>
              </a:rPr>
              <a:t>procedures based on expanded H2020 issues (Ecosystem approach)</a:t>
            </a:r>
          </a:p>
          <a:p>
            <a:pPr lvl="1"/>
            <a:r>
              <a:rPr lang="en-US" sz="2100" dirty="0">
                <a:solidFill>
                  <a:srgbClr val="002060"/>
                </a:solidFill>
              </a:rPr>
              <a:t>3. Foster the development and management of </a:t>
            </a:r>
            <a:r>
              <a:rPr lang="en-US" sz="2100" b="1" dirty="0">
                <a:solidFill>
                  <a:srgbClr val="002060"/>
                </a:solidFill>
              </a:rPr>
              <a:t>IT systems</a:t>
            </a:r>
            <a:r>
              <a:rPr lang="en-US" sz="2100" dirty="0">
                <a:solidFill>
                  <a:srgbClr val="002060"/>
                </a:solidFill>
              </a:rPr>
              <a:t> (infrastructure for data, automation, reporting tools </a:t>
            </a:r>
            <a:r>
              <a:rPr lang="en-US" sz="2100" dirty="0" err="1">
                <a:solidFill>
                  <a:srgbClr val="002060"/>
                </a:solidFill>
              </a:rPr>
              <a:t>reportnet</a:t>
            </a:r>
            <a:r>
              <a:rPr lang="en-US" sz="2100" dirty="0">
                <a:solidFill>
                  <a:srgbClr val="002060"/>
                </a:solidFill>
              </a:rPr>
              <a:t>/</a:t>
            </a:r>
            <a:r>
              <a:rPr lang="en-US" sz="2100" dirty="0" err="1">
                <a:solidFill>
                  <a:srgbClr val="002060"/>
                </a:solidFill>
              </a:rPr>
              <a:t>InfoMAP</a:t>
            </a:r>
            <a:r>
              <a:rPr lang="en-US" sz="2100" dirty="0">
                <a:solidFill>
                  <a:srgbClr val="002060"/>
                </a:solidFill>
              </a:rPr>
              <a:t>)</a:t>
            </a:r>
          </a:p>
          <a:p>
            <a:pPr lvl="1"/>
            <a:r>
              <a:rPr lang="en-US" sz="2100" dirty="0">
                <a:solidFill>
                  <a:srgbClr val="002060"/>
                </a:solidFill>
              </a:rPr>
              <a:t>4. </a:t>
            </a:r>
            <a:r>
              <a:rPr lang="en-US" sz="2100" b="1" dirty="0">
                <a:solidFill>
                  <a:srgbClr val="002060"/>
                </a:solidFill>
              </a:rPr>
              <a:t>Expand indicator </a:t>
            </a:r>
            <a:r>
              <a:rPr lang="en-US" sz="2100" dirty="0">
                <a:solidFill>
                  <a:srgbClr val="002060"/>
                </a:solidFill>
              </a:rPr>
              <a:t>management and </a:t>
            </a:r>
            <a:r>
              <a:rPr lang="en-US" sz="2100" b="1" dirty="0">
                <a:solidFill>
                  <a:srgbClr val="002060"/>
                </a:solidFill>
              </a:rPr>
              <a:t>data services  </a:t>
            </a:r>
            <a:r>
              <a:rPr lang="en-US" sz="2100" dirty="0">
                <a:solidFill>
                  <a:srgbClr val="002060"/>
                </a:solidFill>
              </a:rPr>
              <a:t>(</a:t>
            </a:r>
            <a:r>
              <a:rPr lang="en-US" sz="2100" b="1" dirty="0">
                <a:solidFill>
                  <a:srgbClr val="002060"/>
                </a:solidFill>
              </a:rPr>
              <a:t>national and regional</a:t>
            </a:r>
            <a:r>
              <a:rPr lang="en-US" sz="2100" dirty="0">
                <a:solidFill>
                  <a:srgbClr val="002060"/>
                </a:solidFill>
              </a:rPr>
              <a:t>)</a:t>
            </a:r>
          </a:p>
          <a:p>
            <a:r>
              <a:rPr lang="en-US" sz="2500" dirty="0">
                <a:solidFill>
                  <a:srgbClr val="002060"/>
                </a:solidFill>
              </a:rPr>
              <a:t>Objective 2. </a:t>
            </a:r>
            <a:r>
              <a:rPr lang="en-US" sz="2500" b="1" dirty="0">
                <a:solidFill>
                  <a:srgbClr val="002060"/>
                </a:solidFill>
              </a:rPr>
              <a:t>To expand the existing H2020 priorities </a:t>
            </a:r>
            <a:r>
              <a:rPr lang="en-US" sz="2500" dirty="0">
                <a:solidFill>
                  <a:srgbClr val="002060"/>
                </a:solidFill>
              </a:rPr>
              <a:t>with a particular focus on water, solid waste and industrial emissions, identify and address additional priority areas</a:t>
            </a:r>
            <a:endParaRPr lang="en-GB" sz="2500"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04693" y="179715"/>
            <a:ext cx="11667778" cy="1279264"/>
          </a:xfrm>
        </p:spPr>
        <p:txBody>
          <a:bodyPr>
            <a:normAutofit/>
          </a:bodyPr>
          <a:lstStyle/>
          <a:p>
            <a:r>
              <a:rPr lang="en-GB" sz="3000" dirty="0">
                <a:solidFill>
                  <a:srgbClr val="002060"/>
                </a:solidFill>
              </a:rPr>
              <a:t>Union for the Mediterranean (</a:t>
            </a:r>
            <a:r>
              <a:rPr lang="en-GB" sz="3000" dirty="0" err="1">
                <a:solidFill>
                  <a:srgbClr val="002060"/>
                </a:solidFill>
              </a:rPr>
              <a:t>UfM</a:t>
            </a:r>
            <a:r>
              <a:rPr lang="en-GB" sz="3000" dirty="0">
                <a:solidFill>
                  <a:srgbClr val="002060"/>
                </a:solidFill>
              </a:rPr>
              <a:t>) – Horizon 2020 Initiative for a cleaner Mediterranean (</a:t>
            </a:r>
            <a:r>
              <a:rPr lang="en-GB" sz="3000" dirty="0" err="1">
                <a:solidFill>
                  <a:srgbClr val="002060"/>
                </a:solidFill>
              </a:rPr>
              <a:t>Geopolitic</a:t>
            </a:r>
            <a:r>
              <a:rPr lang="en-GB" sz="3000" dirty="0">
                <a:solidFill>
                  <a:srgbClr val="002060"/>
                </a:solidFill>
              </a:rPr>
              <a:t> context)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693" y="2613679"/>
            <a:ext cx="3787802" cy="2420471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389965" y="1403688"/>
            <a:ext cx="11775421" cy="593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275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500" dirty="0">
                <a:solidFill>
                  <a:srgbClr val="002060"/>
                </a:solidFill>
              </a:rPr>
              <a:t>Review and Monitoring: Work plan H2020 (2015-2020) validated by the Steering Committee </a:t>
            </a:r>
            <a:r>
              <a:rPr lang="en-US" sz="3500" dirty="0">
                <a:solidFill>
                  <a:srgbClr val="002060"/>
                </a:solidFill>
              </a:rPr>
              <a:t>Athens Ministerial </a:t>
            </a:r>
            <a:r>
              <a:rPr lang="en-GB" sz="3500" dirty="0">
                <a:solidFill>
                  <a:srgbClr val="002060"/>
                </a:solidFill>
              </a:rPr>
              <a:t>2014</a:t>
            </a:r>
          </a:p>
          <a:p>
            <a:r>
              <a:rPr lang="en-GB" sz="3500" dirty="0">
                <a:solidFill>
                  <a:srgbClr val="002060"/>
                </a:solidFill>
              </a:rPr>
              <a:t>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89965" y="1190273"/>
            <a:ext cx="11497234" cy="40968"/>
          </a:xfrm>
          <a:prstGeom prst="line">
            <a:avLst/>
          </a:prstGeom>
          <a:ln w="76200">
            <a:solidFill>
              <a:srgbClr val="6FBF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11.png" descr="unep map logo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0341" y="6326659"/>
            <a:ext cx="898773" cy="43440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55379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48539" y="1341900"/>
            <a:ext cx="9393380" cy="504249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fr-BE" sz="1400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3000" b="1" dirty="0">
                <a:solidFill>
                  <a:srgbClr val="002060"/>
                </a:solidFill>
              </a:rPr>
              <a:t>Horizon 2020 Mediterranean report </a:t>
            </a:r>
            <a:r>
              <a:rPr lang="en-US" sz="3000" dirty="0">
                <a:solidFill>
                  <a:srgbClr val="002060"/>
                </a:solidFill>
              </a:rPr>
              <a:t>Toward shared environmental information systems EEA-UNEP/MAP joint report, EEA Technical report No 6/2014</a:t>
            </a:r>
            <a:endParaRPr lang="fr-BE" sz="3000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r>
              <a:rPr lang="fr-BE" sz="3000" dirty="0">
                <a:solidFill>
                  <a:srgbClr val="002060"/>
                </a:solidFill>
              </a:rPr>
              <a:t>EEA-UNEP/MAP </a:t>
            </a:r>
            <a:r>
              <a:rPr lang="fr-BE" sz="3000" b="1" dirty="0">
                <a:solidFill>
                  <a:srgbClr val="002060"/>
                </a:solidFill>
              </a:rPr>
              <a:t>Joint </a:t>
            </a:r>
            <a:r>
              <a:rPr lang="fr-BE" sz="3000" b="1" dirty="0" err="1">
                <a:solidFill>
                  <a:srgbClr val="002060"/>
                </a:solidFill>
              </a:rPr>
              <a:t>Work</a:t>
            </a:r>
            <a:r>
              <a:rPr lang="fr-BE" sz="3000" b="1" dirty="0">
                <a:solidFill>
                  <a:srgbClr val="002060"/>
                </a:solidFill>
              </a:rPr>
              <a:t> Plan </a:t>
            </a:r>
            <a:r>
              <a:rPr lang="fr-BE" sz="3000" dirty="0">
                <a:solidFill>
                  <a:srgbClr val="002060"/>
                </a:solidFill>
              </a:rPr>
              <a:t>for the </a:t>
            </a:r>
            <a:r>
              <a:rPr lang="fr-BE" sz="3000" dirty="0" err="1">
                <a:solidFill>
                  <a:srgbClr val="002060"/>
                </a:solidFill>
              </a:rPr>
              <a:t>period</a:t>
            </a:r>
            <a:r>
              <a:rPr lang="fr-BE" sz="3000" dirty="0">
                <a:solidFill>
                  <a:srgbClr val="002060"/>
                </a:solidFill>
              </a:rPr>
              <a:t> 2016-2021</a:t>
            </a:r>
          </a:p>
          <a:p>
            <a:pPr>
              <a:lnSpc>
                <a:spcPct val="100000"/>
              </a:lnSpc>
            </a:pPr>
            <a:r>
              <a:rPr lang="fr-BE" sz="3000" dirty="0">
                <a:solidFill>
                  <a:srgbClr val="002060"/>
                </a:solidFill>
              </a:rPr>
              <a:t>Contribution </a:t>
            </a:r>
            <a:r>
              <a:rPr lang="fr-BE" sz="3000" b="1" dirty="0">
                <a:solidFill>
                  <a:srgbClr val="002060"/>
                </a:solidFill>
              </a:rPr>
              <a:t>agreement</a:t>
            </a:r>
            <a:r>
              <a:rPr lang="fr-BE" sz="3000" dirty="0">
                <a:solidFill>
                  <a:srgbClr val="002060"/>
                </a:solidFill>
              </a:rPr>
              <a:t> SEIS-South Support </a:t>
            </a:r>
            <a:r>
              <a:rPr lang="fr-BE" sz="3000" dirty="0" err="1">
                <a:solidFill>
                  <a:srgbClr val="002060"/>
                </a:solidFill>
              </a:rPr>
              <a:t>Mechanism</a:t>
            </a:r>
            <a:r>
              <a:rPr lang="fr-BE" sz="3000" dirty="0">
                <a:solidFill>
                  <a:srgbClr val="002060"/>
                </a:solidFill>
              </a:rPr>
              <a:t> (2016-2019)</a:t>
            </a:r>
            <a:endParaRPr lang="en-GB" sz="30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532185" y="305806"/>
            <a:ext cx="9358211" cy="758690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Strong links with UNEP/MAP Barcelona Convention activities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567354" y="926230"/>
            <a:ext cx="9323043" cy="0"/>
          </a:xfrm>
          <a:prstGeom prst="line">
            <a:avLst/>
          </a:prstGeom>
          <a:ln w="76200">
            <a:solidFill>
              <a:srgbClr val="6FBF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11.png" descr="unep map logo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10610" y="6169349"/>
            <a:ext cx="930201" cy="56907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5324" y="6169349"/>
            <a:ext cx="2437399" cy="489656"/>
          </a:xfrm>
          <a:prstGeom prst="rect">
            <a:avLst/>
          </a:prstGeom>
        </p:spPr>
      </p:pic>
      <p:pic>
        <p:nvPicPr>
          <p:cNvPr id="7" name="Picture Placeholder 9" descr="Marine-environmen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752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597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51692" y="285765"/>
            <a:ext cx="11090665" cy="1279264"/>
          </a:xfrm>
        </p:spPr>
        <p:txBody>
          <a:bodyPr>
            <a:normAutofit/>
          </a:bodyPr>
          <a:lstStyle/>
          <a:p>
            <a:r>
              <a:rPr lang="sv-SE" sz="3000" dirty="0">
                <a:solidFill>
                  <a:srgbClr val="002060"/>
                </a:solidFill>
              </a:rPr>
              <a:t>The ENI SEIS South Support Mechanism (2016-2019)</a:t>
            </a:r>
            <a:endParaRPr lang="en-US" sz="3000" dirty="0">
              <a:solidFill>
                <a:srgbClr val="002060"/>
              </a:solidFill>
            </a:endParaRP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69360" y="1299106"/>
            <a:ext cx="8132355" cy="4898494"/>
          </a:xfrm>
        </p:spPr>
        <p:txBody>
          <a:bodyPr>
            <a:normAutofit fontScale="77500" lnSpcReduction="20000"/>
          </a:bodyPr>
          <a:lstStyle/>
          <a:p>
            <a:endParaRPr lang="en-GB" sz="1800" b="1" dirty="0">
              <a:latin typeface="+mn-lt"/>
              <a:cs typeface="+mn-cs"/>
            </a:endParaRPr>
          </a:p>
          <a:p>
            <a:pPr>
              <a:lnSpc>
                <a:spcPct val="120000"/>
              </a:lnSpc>
            </a:pPr>
            <a:r>
              <a:rPr lang="en-GB" sz="3000" b="1" kern="1400" dirty="0">
                <a:solidFill>
                  <a:srgbClr val="002060"/>
                </a:solidFill>
              </a:rPr>
              <a:t>Regional project </a:t>
            </a:r>
            <a:r>
              <a:rPr lang="en-GB" sz="3000" kern="1400" dirty="0">
                <a:solidFill>
                  <a:srgbClr val="002060"/>
                </a:solidFill>
              </a:rPr>
              <a:t>– supporting a long-term engagement to EU policies and external policy framework aligning to the </a:t>
            </a:r>
            <a:r>
              <a:rPr lang="en-GB" sz="3000" b="1" kern="1400" dirty="0">
                <a:solidFill>
                  <a:srgbClr val="002060"/>
                </a:solidFill>
              </a:rPr>
              <a:t>Union for the Mediterranean and Barcelona Convention</a:t>
            </a:r>
            <a:r>
              <a:rPr lang="en-GB" sz="3000" kern="1400" dirty="0">
                <a:solidFill>
                  <a:srgbClr val="002060"/>
                </a:solidFill>
              </a:rPr>
              <a:t> efforts on </a:t>
            </a:r>
            <a:r>
              <a:rPr lang="en-GB" sz="3000" b="1" kern="1400" dirty="0">
                <a:solidFill>
                  <a:srgbClr val="002060"/>
                </a:solidFill>
              </a:rPr>
              <a:t>reducing marine pollution</a:t>
            </a:r>
          </a:p>
          <a:p>
            <a:pPr>
              <a:lnSpc>
                <a:spcPct val="120000"/>
              </a:lnSpc>
            </a:pPr>
            <a:endParaRPr lang="en-GB" kern="1400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GB" sz="3000" b="1" kern="1400" dirty="0">
                <a:solidFill>
                  <a:srgbClr val="002060"/>
                </a:solidFill>
              </a:rPr>
              <a:t>EEA and UNEP/MAP </a:t>
            </a:r>
            <a:r>
              <a:rPr lang="en-GB" sz="3000" kern="1400" dirty="0">
                <a:solidFill>
                  <a:srgbClr val="002060"/>
                </a:solidFill>
              </a:rPr>
              <a:t>– co-chairs of the </a:t>
            </a:r>
            <a:r>
              <a:rPr lang="en-GB" sz="3000" b="1" kern="1400" dirty="0">
                <a:solidFill>
                  <a:srgbClr val="002060"/>
                </a:solidFill>
              </a:rPr>
              <a:t>Review and Monitoring group </a:t>
            </a:r>
            <a:r>
              <a:rPr lang="en-GB" sz="3000" kern="1400" dirty="0">
                <a:solidFill>
                  <a:srgbClr val="002060"/>
                </a:solidFill>
              </a:rPr>
              <a:t>of the H2020 Initiative for a cleaner Mediterranean</a:t>
            </a:r>
            <a:endParaRPr lang="en-GB" sz="3000" b="1" kern="1400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GB" sz="3000" b="1" kern="1400" dirty="0">
                <a:solidFill>
                  <a:srgbClr val="002060"/>
                </a:solidFill>
              </a:rPr>
              <a:t>Building on recent projects</a:t>
            </a:r>
            <a:r>
              <a:rPr lang="en-GB" sz="3000" kern="1400" dirty="0">
                <a:solidFill>
                  <a:srgbClr val="002060"/>
                </a:solidFill>
              </a:rPr>
              <a:t>: ENPI-SEIS (2010-15) and </a:t>
            </a:r>
            <a:r>
              <a:rPr lang="en-GB" sz="3000" kern="1400" dirty="0" err="1">
                <a:solidFill>
                  <a:srgbClr val="002060"/>
                </a:solidFill>
              </a:rPr>
              <a:t>InSEIS</a:t>
            </a:r>
            <a:r>
              <a:rPr lang="en-GB" sz="3000" kern="1400" dirty="0">
                <a:solidFill>
                  <a:srgbClr val="002060"/>
                </a:solidFill>
              </a:rPr>
              <a:t> (2014-15) –  good basis for further activities in </a:t>
            </a:r>
            <a:r>
              <a:rPr lang="en-GB" sz="3000" b="1" kern="1400" dirty="0">
                <a:solidFill>
                  <a:srgbClr val="002060"/>
                </a:solidFill>
              </a:rPr>
              <a:t>close partnership with UNEP/MAP</a:t>
            </a:r>
          </a:p>
          <a:p>
            <a:pPr>
              <a:spcBef>
                <a:spcPts val="1200"/>
              </a:spcBef>
            </a:pPr>
            <a:endParaRPr lang="en-GB" sz="2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041254" y="3181319"/>
            <a:ext cx="7807672" cy="38472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900" dirty="0">
                <a:solidFill>
                  <a:schemeClr val="bg1"/>
                </a:solidFill>
              </a:rPr>
              <a:t>Algeria</a:t>
            </a:r>
            <a:r>
              <a:rPr lang="en-GB" sz="1900" spc="-150" dirty="0">
                <a:solidFill>
                  <a:schemeClr val="bg1"/>
                </a:solidFill>
              </a:rPr>
              <a:t> – </a:t>
            </a:r>
            <a:r>
              <a:rPr lang="en-GB" sz="1900" dirty="0">
                <a:solidFill>
                  <a:schemeClr val="bg1"/>
                </a:solidFill>
              </a:rPr>
              <a:t>Egypt</a:t>
            </a:r>
            <a:r>
              <a:rPr lang="en-GB" sz="1900" spc="-150" dirty="0">
                <a:solidFill>
                  <a:schemeClr val="bg1"/>
                </a:solidFill>
              </a:rPr>
              <a:t> – </a:t>
            </a:r>
            <a:r>
              <a:rPr lang="en-GB" sz="1900" dirty="0">
                <a:solidFill>
                  <a:schemeClr val="bg1"/>
                </a:solidFill>
              </a:rPr>
              <a:t>Israel</a:t>
            </a:r>
            <a:r>
              <a:rPr lang="en-GB" sz="1900" spc="-150" dirty="0">
                <a:solidFill>
                  <a:schemeClr val="bg1"/>
                </a:solidFill>
              </a:rPr>
              <a:t> – </a:t>
            </a:r>
            <a:r>
              <a:rPr lang="en-GB" sz="1900" dirty="0">
                <a:solidFill>
                  <a:schemeClr val="bg1"/>
                </a:solidFill>
              </a:rPr>
              <a:t>Jordan</a:t>
            </a:r>
            <a:r>
              <a:rPr lang="en-GB" sz="1900" spc="-150" dirty="0">
                <a:solidFill>
                  <a:schemeClr val="bg1"/>
                </a:solidFill>
              </a:rPr>
              <a:t> – </a:t>
            </a:r>
            <a:r>
              <a:rPr lang="en-GB" sz="1900" dirty="0">
                <a:solidFill>
                  <a:schemeClr val="bg1"/>
                </a:solidFill>
              </a:rPr>
              <a:t>Lebanon</a:t>
            </a:r>
            <a:r>
              <a:rPr lang="en-GB" sz="1900" spc="-150" dirty="0">
                <a:solidFill>
                  <a:schemeClr val="bg1"/>
                </a:solidFill>
              </a:rPr>
              <a:t> – </a:t>
            </a:r>
            <a:r>
              <a:rPr lang="en-GB" sz="1900" dirty="0">
                <a:solidFill>
                  <a:schemeClr val="bg1"/>
                </a:solidFill>
              </a:rPr>
              <a:t>Libya</a:t>
            </a:r>
            <a:r>
              <a:rPr lang="en-GB" sz="1900" spc="-150" dirty="0">
                <a:solidFill>
                  <a:schemeClr val="bg1"/>
                </a:solidFill>
              </a:rPr>
              <a:t> – </a:t>
            </a:r>
            <a:r>
              <a:rPr lang="en-GB" sz="1900" dirty="0">
                <a:solidFill>
                  <a:schemeClr val="bg1"/>
                </a:solidFill>
              </a:rPr>
              <a:t>Morocco</a:t>
            </a:r>
            <a:r>
              <a:rPr lang="en-GB" sz="1900" spc="-150" dirty="0">
                <a:solidFill>
                  <a:schemeClr val="bg1"/>
                </a:solidFill>
              </a:rPr>
              <a:t> – </a:t>
            </a:r>
            <a:r>
              <a:rPr lang="en-GB" sz="1900" dirty="0">
                <a:solidFill>
                  <a:schemeClr val="bg1"/>
                </a:solidFill>
              </a:rPr>
              <a:t>Palestine</a:t>
            </a:r>
            <a:r>
              <a:rPr lang="en-GB" sz="1900" spc="-150" dirty="0">
                <a:solidFill>
                  <a:schemeClr val="bg1"/>
                </a:solidFill>
              </a:rPr>
              <a:t> – </a:t>
            </a:r>
            <a:r>
              <a:rPr lang="en-GB" sz="1900" dirty="0">
                <a:solidFill>
                  <a:schemeClr val="bg1"/>
                </a:solidFill>
              </a:rPr>
              <a:t>Tunisia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51692" y="1082712"/>
            <a:ext cx="11497234" cy="40968"/>
          </a:xfrm>
          <a:prstGeom prst="line">
            <a:avLst/>
          </a:prstGeom>
          <a:ln w="76200">
            <a:solidFill>
              <a:srgbClr val="6FBF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7" y="1299105"/>
            <a:ext cx="3804519" cy="515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543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51692" y="285765"/>
            <a:ext cx="11090665" cy="1279264"/>
          </a:xfrm>
        </p:spPr>
        <p:txBody>
          <a:bodyPr>
            <a:normAutofit/>
          </a:bodyPr>
          <a:lstStyle/>
          <a:p>
            <a:r>
              <a:rPr lang="sv-SE" sz="3000" dirty="0">
                <a:solidFill>
                  <a:srgbClr val="002060"/>
                </a:solidFill>
              </a:rPr>
              <a:t>Key project elements</a:t>
            </a:r>
            <a:endParaRPr lang="en-US" sz="3000" dirty="0">
              <a:solidFill>
                <a:srgbClr val="002060"/>
              </a:solidFill>
            </a:endParaRP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51691" y="857174"/>
            <a:ext cx="11090665" cy="1367041"/>
          </a:xfrm>
        </p:spPr>
        <p:txBody>
          <a:bodyPr>
            <a:normAutofit/>
          </a:bodyPr>
          <a:lstStyle/>
          <a:p>
            <a:endParaRPr lang="en-GB" sz="1800" b="1" dirty="0">
              <a:latin typeface="+mn-lt"/>
              <a:cs typeface="+mn-cs"/>
            </a:endParaRPr>
          </a:p>
          <a:p>
            <a:pPr marL="0" indent="0">
              <a:buNone/>
            </a:pPr>
            <a:r>
              <a:rPr lang="en-GB" sz="2500" b="1" i="1" dirty="0">
                <a:solidFill>
                  <a:srgbClr val="002060"/>
                </a:solidFill>
              </a:rPr>
              <a:t>Objective</a:t>
            </a:r>
            <a:r>
              <a:rPr lang="en-GB" sz="2500" dirty="0">
                <a:solidFill>
                  <a:srgbClr val="002060"/>
                </a:solidFill>
              </a:rPr>
              <a:t>: To improve the availability and </a:t>
            </a:r>
            <a:r>
              <a:rPr lang="en-GB" sz="2500" b="1" dirty="0">
                <a:solidFill>
                  <a:srgbClr val="002060"/>
                </a:solidFill>
              </a:rPr>
              <a:t>access to environmental information </a:t>
            </a:r>
            <a:r>
              <a:rPr lang="en-GB" sz="2500" dirty="0">
                <a:solidFill>
                  <a:srgbClr val="002060"/>
                </a:solidFill>
              </a:rPr>
              <a:t>to the benefit of effective and knowledge-based policy-making.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51692" y="1006325"/>
            <a:ext cx="11497234" cy="40968"/>
          </a:xfrm>
          <a:prstGeom prst="line">
            <a:avLst/>
          </a:prstGeom>
          <a:ln w="76200">
            <a:solidFill>
              <a:srgbClr val="6FBF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3411940" y="4558353"/>
            <a:ext cx="2347415" cy="1692323"/>
          </a:xfrm>
          <a:prstGeom prst="roundRect">
            <a:avLst/>
          </a:prstGeom>
          <a:solidFill>
            <a:schemeClr val="accent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sz="90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b="1" dirty="0">
                <a:solidFill>
                  <a:srgbClr val="113A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Budget:</a:t>
            </a:r>
            <a:r>
              <a:rPr lang="en-GB" sz="2300" b="1" dirty="0">
                <a:ln>
                  <a:solidFill>
                    <a:srgbClr val="4F81BD">
                      <a:shade val="50000"/>
                    </a:srgbClr>
                  </a:solidFill>
                </a:ln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GB" sz="2100" dirty="0">
                <a:ln>
                  <a:solidFill>
                    <a:srgbClr val="4F81BD">
                      <a:shade val="50000"/>
                    </a:srgbClr>
                  </a:solidFill>
                </a:ln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€4.2 M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79983" y="4544705"/>
            <a:ext cx="2727241" cy="1705970"/>
          </a:xfrm>
          <a:prstGeom prst="roundRect">
            <a:avLst/>
          </a:prstGeom>
          <a:solidFill>
            <a:schemeClr val="accent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100" b="1" dirty="0">
              <a:solidFill>
                <a:prstClr val="white"/>
              </a:solidFill>
            </a:endParaRPr>
          </a:p>
          <a:p>
            <a:r>
              <a:rPr lang="en-GB" sz="2400" b="1" dirty="0">
                <a:solidFill>
                  <a:srgbClr val="113A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Duration:</a:t>
            </a:r>
            <a:r>
              <a:rPr lang="en-GB" sz="2400" b="1" dirty="0">
                <a:ln>
                  <a:solidFill>
                    <a:srgbClr val="4F81BD">
                      <a:shade val="50000"/>
                    </a:srgbClr>
                  </a:solidFill>
                </a:ln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GB" sz="2100" dirty="0">
                <a:ln>
                  <a:solidFill>
                    <a:srgbClr val="4F81BD">
                      <a:shade val="50000"/>
                    </a:srgbClr>
                  </a:solidFill>
                </a:ln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48 months </a:t>
            </a:r>
          </a:p>
          <a:p>
            <a:r>
              <a:rPr lang="en-GB" sz="1950" dirty="0">
                <a:ln>
                  <a:solidFill>
                    <a:srgbClr val="4F81BD">
                      <a:shade val="50000"/>
                    </a:srgbClr>
                  </a:solidFill>
                </a:ln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(01 February 2016 – </a:t>
            </a:r>
          </a:p>
          <a:p>
            <a:r>
              <a:rPr lang="en-GB" sz="1950" dirty="0">
                <a:ln>
                  <a:solidFill>
                    <a:srgbClr val="4F81BD">
                      <a:shade val="50000"/>
                    </a:srgbClr>
                  </a:solidFill>
                </a:ln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 January 2020)</a:t>
            </a:r>
          </a:p>
          <a:p>
            <a:endParaRPr lang="en-GB" sz="2100" dirty="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964071" y="4578265"/>
            <a:ext cx="2669130" cy="1692323"/>
          </a:xfrm>
          <a:prstGeom prst="roundRect">
            <a:avLst/>
          </a:prstGeom>
          <a:solidFill>
            <a:schemeClr val="accent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113A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EEA-UNEP/MAP project team: </a:t>
            </a:r>
          </a:p>
          <a:p>
            <a:r>
              <a:rPr lang="en-GB" sz="2100" dirty="0">
                <a:ln>
                  <a:solidFill>
                    <a:srgbClr val="4F81BD">
                      <a:shade val="50000"/>
                    </a:srgbClr>
                  </a:solidFill>
                </a:ln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en-GB" sz="2100" dirty="0" err="1">
                <a:ln>
                  <a:solidFill>
                    <a:srgbClr val="4F81BD">
                      <a:shade val="50000"/>
                    </a:srgbClr>
                  </a:solidFill>
                </a:ln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fte</a:t>
            </a:r>
            <a:r>
              <a:rPr lang="en-GB" sz="2100" dirty="0">
                <a:ln>
                  <a:solidFill>
                    <a:srgbClr val="4F81BD">
                      <a:shade val="50000"/>
                    </a:srgbClr>
                  </a:solidFill>
                </a:ln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project-funded</a:t>
            </a:r>
          </a:p>
          <a:p>
            <a:r>
              <a:rPr lang="da-DK" sz="2100" dirty="0">
                <a:ln>
                  <a:solidFill>
                    <a:srgbClr val="4F81BD">
                      <a:shade val="50000"/>
                    </a:srgbClr>
                  </a:solidFill>
                </a:ln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fte EEA core </a:t>
            </a:r>
          </a:p>
          <a:p>
            <a:endParaRPr lang="en-GB" sz="21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791432" y="4558353"/>
            <a:ext cx="2851069" cy="1710892"/>
          </a:xfrm>
          <a:prstGeom prst="roundRect">
            <a:avLst/>
          </a:prstGeom>
          <a:solidFill>
            <a:schemeClr val="accent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113A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Resources:</a:t>
            </a:r>
          </a:p>
          <a:p>
            <a:r>
              <a:rPr lang="en-GB" sz="2000" dirty="0">
                <a:ln>
                  <a:solidFill>
                    <a:srgbClr val="4F81BD">
                      <a:shade val="50000"/>
                    </a:srgbClr>
                  </a:solidFill>
                </a:ln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EEA-UNEP/MAP experts</a:t>
            </a:r>
          </a:p>
          <a:p>
            <a:r>
              <a:rPr lang="da-DK" sz="2000" dirty="0">
                <a:ln>
                  <a:solidFill>
                    <a:srgbClr val="4F81BD">
                      <a:shade val="50000"/>
                    </a:srgbClr>
                  </a:solidFill>
                </a:ln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Framework contractors</a:t>
            </a:r>
          </a:p>
          <a:p>
            <a:r>
              <a:rPr lang="da-DK" sz="2000" dirty="0">
                <a:ln>
                  <a:solidFill>
                    <a:srgbClr val="4F81BD">
                      <a:shade val="50000"/>
                    </a:srgbClr>
                  </a:solidFill>
                </a:ln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Eionet partners</a:t>
            </a:r>
          </a:p>
          <a:p>
            <a:endParaRPr lang="en-GB" sz="2100" dirty="0">
              <a:ln>
                <a:solidFill>
                  <a:srgbClr val="4F81BD">
                    <a:shade val="50000"/>
                  </a:srgbClr>
                </a:solidFill>
              </a:ln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351691" y="1878104"/>
            <a:ext cx="11638541" cy="288491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800" b="1" dirty="0"/>
          </a:p>
          <a:p>
            <a:pPr marL="0" indent="0">
              <a:buNone/>
            </a:pPr>
            <a:r>
              <a:rPr lang="en-GB" sz="4300" b="1" i="1" dirty="0">
                <a:solidFill>
                  <a:srgbClr val="002060"/>
                </a:solidFill>
              </a:rPr>
              <a:t>Expected results</a:t>
            </a:r>
            <a:r>
              <a:rPr lang="en-GB" sz="4300" i="1" dirty="0">
                <a:solidFill>
                  <a:srgbClr val="002060"/>
                </a:solidFill>
              </a:rPr>
              <a:t>:	</a:t>
            </a:r>
            <a:endParaRPr lang="en-GB" sz="4300" dirty="0">
              <a:solidFill>
                <a:srgbClr val="002060"/>
              </a:solidFill>
            </a:endParaRPr>
          </a:p>
          <a:p>
            <a:pPr lvl="1"/>
            <a:r>
              <a:rPr lang="en-GB" sz="4300" dirty="0">
                <a:solidFill>
                  <a:srgbClr val="002060"/>
                </a:solidFill>
              </a:rPr>
              <a:t>The H2020 </a:t>
            </a:r>
            <a:r>
              <a:rPr lang="en-GB" sz="4300" b="1" dirty="0">
                <a:solidFill>
                  <a:srgbClr val="002060"/>
                </a:solidFill>
              </a:rPr>
              <a:t>indicator set </a:t>
            </a:r>
            <a:r>
              <a:rPr lang="en-GB" sz="4300" dirty="0">
                <a:solidFill>
                  <a:srgbClr val="002060"/>
                </a:solidFill>
              </a:rPr>
              <a:t>is refined and complemented to serve </a:t>
            </a:r>
            <a:r>
              <a:rPr lang="en-GB" sz="4300" b="1" dirty="0">
                <a:solidFill>
                  <a:srgbClr val="002060"/>
                </a:solidFill>
              </a:rPr>
              <a:t>multiple purposes</a:t>
            </a:r>
            <a:r>
              <a:rPr lang="en-GB" sz="4300" dirty="0">
                <a:solidFill>
                  <a:srgbClr val="002060"/>
                </a:solidFill>
              </a:rPr>
              <a:t>.</a:t>
            </a:r>
          </a:p>
          <a:p>
            <a:pPr lvl="1"/>
            <a:r>
              <a:rPr lang="en-GB" sz="4300" dirty="0">
                <a:solidFill>
                  <a:srgbClr val="002060"/>
                </a:solidFill>
              </a:rPr>
              <a:t>The in-country processes for organising </a:t>
            </a:r>
            <a:r>
              <a:rPr lang="en-GB" sz="4300" b="1" dirty="0">
                <a:solidFill>
                  <a:srgbClr val="002060"/>
                </a:solidFill>
              </a:rPr>
              <a:t>sharing of data sets </a:t>
            </a:r>
            <a:r>
              <a:rPr lang="en-GB" sz="4300" dirty="0">
                <a:solidFill>
                  <a:srgbClr val="002060"/>
                </a:solidFill>
              </a:rPr>
              <a:t>underlying the H2020 indicators are stabilised.</a:t>
            </a:r>
          </a:p>
          <a:p>
            <a:pPr lvl="1"/>
            <a:r>
              <a:rPr lang="en-GB" sz="4300" b="1" dirty="0">
                <a:solidFill>
                  <a:srgbClr val="002060"/>
                </a:solidFill>
              </a:rPr>
              <a:t>Indicator-based H2020 report and assessments </a:t>
            </a:r>
            <a:r>
              <a:rPr lang="en-GB" sz="4300" dirty="0">
                <a:solidFill>
                  <a:srgbClr val="002060"/>
                </a:solidFill>
              </a:rPr>
              <a:t>are produced in line with EEA/</a:t>
            </a:r>
            <a:r>
              <a:rPr lang="en-GB" sz="4300" dirty="0" err="1">
                <a:solidFill>
                  <a:srgbClr val="002060"/>
                </a:solidFill>
              </a:rPr>
              <a:t>Eionet</a:t>
            </a:r>
            <a:r>
              <a:rPr lang="en-GB" sz="4300" dirty="0">
                <a:solidFill>
                  <a:srgbClr val="002060"/>
                </a:solidFill>
              </a:rPr>
              <a:t> practices.</a:t>
            </a:r>
          </a:p>
          <a:p>
            <a:pPr lvl="1"/>
            <a:r>
              <a:rPr lang="en-GB" sz="4300" dirty="0">
                <a:solidFill>
                  <a:srgbClr val="002060"/>
                </a:solidFill>
              </a:rPr>
              <a:t>The </a:t>
            </a:r>
            <a:r>
              <a:rPr lang="en-GB" sz="4300" b="1" dirty="0">
                <a:solidFill>
                  <a:srgbClr val="002060"/>
                </a:solidFill>
              </a:rPr>
              <a:t>infrastructure</a:t>
            </a:r>
            <a:r>
              <a:rPr lang="en-GB" sz="4300" dirty="0">
                <a:solidFill>
                  <a:srgbClr val="002060"/>
                </a:solidFill>
              </a:rPr>
              <a:t> for reporting offered by the EEA and UNEP/MAP is more widely used.</a:t>
            </a:r>
          </a:p>
        </p:txBody>
      </p:sp>
    </p:spTree>
    <p:extLst>
      <p:ext uri="{BB962C8B-B14F-4D97-AF65-F5344CB8AC3E}">
        <p14:creationId xmlns:p14="http://schemas.microsoft.com/office/powerpoint/2010/main" val="110932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/>
          </p:cNvSpPr>
          <p:nvPr/>
        </p:nvSpPr>
        <p:spPr>
          <a:xfrm>
            <a:off x="2856877" y="730908"/>
            <a:ext cx="1754330" cy="56896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>
            <a:spLocks/>
          </p:cNvSpPr>
          <p:nvPr/>
        </p:nvSpPr>
        <p:spPr>
          <a:xfrm>
            <a:off x="4717440" y="730908"/>
            <a:ext cx="1857059" cy="56896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>
            <a:spLocks/>
          </p:cNvSpPr>
          <p:nvPr/>
        </p:nvSpPr>
        <p:spPr>
          <a:xfrm>
            <a:off x="6662466" y="730908"/>
            <a:ext cx="1824043" cy="56896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>
            <a:spLocks/>
          </p:cNvSpPr>
          <p:nvPr/>
        </p:nvSpPr>
        <p:spPr>
          <a:xfrm>
            <a:off x="8564572" y="711200"/>
            <a:ext cx="1298151" cy="56896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853770" y="762565"/>
            <a:ext cx="17158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WP2 – 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Indicators and Assessments</a:t>
            </a:r>
          </a:p>
          <a:p>
            <a:pPr algn="ctr"/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809013" y="778578"/>
            <a:ext cx="1715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WP3 – 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Data and Statistics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585707" y="757674"/>
            <a:ext cx="19757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WP4 – Infrastructure and data management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519685" y="746242"/>
            <a:ext cx="13072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WP5 - Communication &amp; visibility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8125" y="211482"/>
            <a:ext cx="10457645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3000" b="1" dirty="0">
                <a:solidFill>
                  <a:srgbClr val="002060"/>
                </a:solidFill>
              </a:rPr>
              <a:t>Conceptual framework for the SEIS Support Mechanism - South </a:t>
            </a:r>
          </a:p>
        </p:txBody>
      </p:sp>
      <p:sp>
        <p:nvSpPr>
          <p:cNvPr id="23" name="Rectangle 22"/>
          <p:cNvSpPr>
            <a:spLocks/>
          </p:cNvSpPr>
          <p:nvPr/>
        </p:nvSpPr>
        <p:spPr>
          <a:xfrm>
            <a:off x="1290590" y="730908"/>
            <a:ext cx="1479940" cy="56896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1285101" y="730908"/>
            <a:ext cx="14762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WP1 – 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In country support (design)</a:t>
            </a:r>
          </a:p>
          <a:p>
            <a:pPr algn="ctr"/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556951" y="2368093"/>
            <a:ext cx="6929558" cy="4605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2256831" y="2428888"/>
            <a:ext cx="531675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b="1" dirty="0"/>
              <a:t>Cluster 1 WATER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556951" y="2962947"/>
            <a:ext cx="6929558" cy="4605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1854342" y="3039623"/>
            <a:ext cx="6104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Cluster 2 WASTE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571890" y="3546104"/>
            <a:ext cx="6929559" cy="5204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2051406" y="3641137"/>
            <a:ext cx="6172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Cluster 3 INDUSTRIAL EMISSIONS (incl. PRTR)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556951" y="4185474"/>
            <a:ext cx="6944498" cy="3138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2156309" y="4180776"/>
            <a:ext cx="6043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Cluster 4 CROSS-CUTTING ISSUES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016056" y="4877891"/>
            <a:ext cx="7762548" cy="48421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2016056" y="4877891"/>
            <a:ext cx="7750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WP1 – In country support (implementation)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285101" y="5556811"/>
            <a:ext cx="8577621" cy="46542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1744534" y="5589466"/>
            <a:ext cx="7846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WP6 – Management and coordination </a:t>
            </a:r>
          </a:p>
        </p:txBody>
      </p:sp>
      <p:sp>
        <p:nvSpPr>
          <p:cNvPr id="2" name="Bent-Up Arrow 1"/>
          <p:cNvSpPr/>
          <p:nvPr/>
        </p:nvSpPr>
        <p:spPr>
          <a:xfrm rot="5400000">
            <a:off x="1404771" y="4678515"/>
            <a:ext cx="574749" cy="624225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6807" y="6422142"/>
            <a:ext cx="2016224" cy="405045"/>
          </a:xfrm>
          <a:prstGeom prst="rect">
            <a:avLst/>
          </a:prstGeom>
        </p:spPr>
      </p:pic>
      <p:pic>
        <p:nvPicPr>
          <p:cNvPr id="37" name="image11.png" descr="unep map logo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4279" y="6301946"/>
            <a:ext cx="1123136" cy="45666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9050007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532185" y="236533"/>
            <a:ext cx="9358211" cy="758690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Work package 4: data and infrastructure (agreed activities)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567354" y="926230"/>
            <a:ext cx="9323043" cy="0"/>
          </a:xfrm>
          <a:prstGeom prst="line">
            <a:avLst/>
          </a:prstGeom>
          <a:ln w="76200">
            <a:solidFill>
              <a:srgbClr val="6FBF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11.png" descr="unep map logo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10610" y="6169349"/>
            <a:ext cx="930201" cy="56907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5324" y="6169349"/>
            <a:ext cx="2437399" cy="489656"/>
          </a:xfrm>
          <a:prstGeom prst="rect">
            <a:avLst/>
          </a:prstGeom>
        </p:spPr>
      </p:pic>
      <p:pic>
        <p:nvPicPr>
          <p:cNvPr id="7" name="Picture Placeholder 9" descr="Marine-environmen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752600" cy="6858000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2392597" y="1214522"/>
            <a:ext cx="9577738" cy="4611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</a:rPr>
              <a:t>Identification of the </a:t>
            </a:r>
            <a:r>
              <a:rPr lang="en-GB" sz="2000" b="1" dirty="0">
                <a:solidFill>
                  <a:srgbClr val="002060"/>
                </a:solidFill>
              </a:rPr>
              <a:t>state of national databases and infrastructure </a:t>
            </a:r>
            <a:r>
              <a:rPr lang="en-GB" sz="2000" dirty="0">
                <a:solidFill>
                  <a:srgbClr val="002060"/>
                </a:solidFill>
              </a:rPr>
              <a:t>for SDI and data management;</a:t>
            </a:r>
            <a:endParaRPr lang="it-IT" sz="2000" dirty="0">
              <a:solidFill>
                <a:srgbClr val="002060"/>
              </a:solidFill>
            </a:endParaRPr>
          </a:p>
          <a:p>
            <a:pPr marL="2286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</a:rPr>
              <a:t>Revision and adjustments to the regional data infrastructure to </a:t>
            </a:r>
            <a:r>
              <a:rPr lang="en-GB" sz="2000" b="1" dirty="0">
                <a:solidFill>
                  <a:srgbClr val="002060"/>
                </a:solidFill>
              </a:rPr>
              <a:t>include new data reporting (e.g. NBB database</a:t>
            </a:r>
            <a:r>
              <a:rPr lang="en-GB" sz="2000" dirty="0">
                <a:solidFill>
                  <a:srgbClr val="002060"/>
                </a:solidFill>
              </a:rPr>
              <a:t> to include reporting of small and medium size industries);</a:t>
            </a:r>
            <a:endParaRPr lang="it-IT" sz="2000" dirty="0">
              <a:solidFill>
                <a:srgbClr val="002060"/>
              </a:solidFill>
            </a:endParaRPr>
          </a:p>
          <a:p>
            <a:pPr marL="2286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</a:rPr>
              <a:t>Development of </a:t>
            </a:r>
            <a:r>
              <a:rPr lang="en-GB" sz="2000" b="1" dirty="0">
                <a:solidFill>
                  <a:srgbClr val="002060"/>
                </a:solidFill>
              </a:rPr>
              <a:t>data policy documents at country level</a:t>
            </a:r>
            <a:r>
              <a:rPr lang="en-GB" sz="2000" dirty="0">
                <a:solidFill>
                  <a:srgbClr val="002060"/>
                </a:solidFill>
              </a:rPr>
              <a:t>, in support of </a:t>
            </a:r>
            <a:r>
              <a:rPr lang="en-GB" sz="2000" b="1" dirty="0">
                <a:solidFill>
                  <a:srgbClr val="002060"/>
                </a:solidFill>
              </a:rPr>
              <a:t>common regional standards</a:t>
            </a:r>
            <a:r>
              <a:rPr lang="en-GB" sz="2000" dirty="0">
                <a:solidFill>
                  <a:srgbClr val="002060"/>
                </a:solidFill>
              </a:rPr>
              <a:t>;</a:t>
            </a:r>
            <a:endParaRPr lang="it-IT" sz="2000" dirty="0">
              <a:solidFill>
                <a:srgbClr val="002060"/>
              </a:solidFill>
            </a:endParaRPr>
          </a:p>
          <a:p>
            <a:pPr marL="2286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2060"/>
                </a:solidFill>
              </a:rPr>
              <a:t>SDI initiated and developed at country level </a:t>
            </a:r>
            <a:r>
              <a:rPr lang="en-GB" sz="2000" dirty="0">
                <a:solidFill>
                  <a:srgbClr val="002060"/>
                </a:solidFill>
              </a:rPr>
              <a:t>(e.g. including data agreements with key national institutions and </a:t>
            </a:r>
            <a:r>
              <a:rPr lang="en-GB" sz="2000" b="1" dirty="0">
                <a:solidFill>
                  <a:srgbClr val="002060"/>
                </a:solidFill>
              </a:rPr>
              <a:t>training on data management and reporting</a:t>
            </a:r>
            <a:r>
              <a:rPr lang="en-GB" sz="2000" dirty="0">
                <a:solidFill>
                  <a:srgbClr val="002060"/>
                </a:solidFill>
              </a:rPr>
              <a:t>, inclusion of citizen science/community based monitoring etc.);</a:t>
            </a:r>
            <a:endParaRPr lang="it-IT" sz="2000" dirty="0">
              <a:solidFill>
                <a:srgbClr val="002060"/>
              </a:solidFill>
            </a:endParaRPr>
          </a:p>
          <a:p>
            <a:pPr marL="2286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2060"/>
                </a:solidFill>
              </a:rPr>
              <a:t>Extension of the MEDPOL info system to include marine litter H2020 indicators </a:t>
            </a:r>
            <a:r>
              <a:rPr lang="en-GB" sz="2000" dirty="0">
                <a:solidFill>
                  <a:srgbClr val="002060"/>
                </a:solidFill>
              </a:rPr>
              <a:t>as appropriate in synergy with IMAP info system. Develop </a:t>
            </a:r>
            <a:r>
              <a:rPr lang="en-GB" sz="2000" b="1" dirty="0">
                <a:solidFill>
                  <a:srgbClr val="002060"/>
                </a:solidFill>
              </a:rPr>
              <a:t>marine litter as a pilot</a:t>
            </a:r>
            <a:r>
              <a:rPr lang="en-GB" sz="2000" dirty="0">
                <a:solidFill>
                  <a:srgbClr val="002060"/>
                </a:solidFill>
              </a:rPr>
              <a:t>, integrating with </a:t>
            </a:r>
            <a:r>
              <a:rPr lang="en-GB" sz="2000" dirty="0" err="1">
                <a:solidFill>
                  <a:srgbClr val="002060"/>
                </a:solidFill>
              </a:rPr>
              <a:t>EcAp</a:t>
            </a:r>
            <a:r>
              <a:rPr lang="en-GB" sz="2000" dirty="0">
                <a:solidFill>
                  <a:srgbClr val="002060"/>
                </a:solidFill>
              </a:rPr>
              <a:t>/MED II project.</a:t>
            </a:r>
            <a:endParaRPr lang="it-IT" sz="2000" dirty="0">
              <a:solidFill>
                <a:srgbClr val="002060"/>
              </a:solidFill>
            </a:endParaRPr>
          </a:p>
          <a:p>
            <a:pPr marL="228600" lvl="1" indent="-228600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</a:rPr>
              <a:t>Provision of </a:t>
            </a:r>
            <a:r>
              <a:rPr lang="en-GB" sz="2000" b="1" dirty="0">
                <a:solidFill>
                  <a:srgbClr val="002060"/>
                </a:solidFill>
              </a:rPr>
              <a:t>training of national experts on relevant IT aspects</a:t>
            </a:r>
            <a:r>
              <a:rPr lang="en-GB" sz="2000" dirty="0">
                <a:solidFill>
                  <a:srgbClr val="002060"/>
                </a:solidFill>
              </a:rPr>
              <a:t> to build a common infrastructure and regional standards. </a:t>
            </a:r>
            <a:endParaRPr lang="it-IT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878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354575" y="1424996"/>
            <a:ext cx="9393380" cy="4102970"/>
          </a:xfrm>
        </p:spPr>
        <p:txBody>
          <a:bodyPr>
            <a:normAutofit fontScale="25000" lnSpcReduction="20000"/>
          </a:bodyPr>
          <a:lstStyle/>
          <a:p>
            <a:pPr marL="228600" lvl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sz="9600" b="1" dirty="0">
                <a:solidFill>
                  <a:srgbClr val="002060"/>
                </a:solidFill>
              </a:rPr>
              <a:t>Catalogue with metadata of information sources </a:t>
            </a:r>
            <a:r>
              <a:rPr lang="en-GB" sz="9600" dirty="0">
                <a:solidFill>
                  <a:srgbClr val="002060"/>
                </a:solidFill>
              </a:rPr>
              <a:t>in the partner countries established and linked with </a:t>
            </a:r>
            <a:r>
              <a:rPr lang="en-GB" sz="9600" dirty="0" err="1">
                <a:solidFill>
                  <a:srgbClr val="002060"/>
                </a:solidFill>
              </a:rPr>
              <a:t>InfoMAP</a:t>
            </a:r>
            <a:r>
              <a:rPr lang="en-GB" sz="9600" dirty="0">
                <a:solidFill>
                  <a:srgbClr val="002060"/>
                </a:solidFill>
              </a:rPr>
              <a:t>.</a:t>
            </a:r>
            <a:endParaRPr lang="it-IT" sz="9600" dirty="0">
              <a:solidFill>
                <a:srgbClr val="002060"/>
              </a:solidFill>
            </a:endParaRPr>
          </a:p>
          <a:p>
            <a:pPr marL="228600" lvl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sz="9600" b="1" dirty="0">
                <a:solidFill>
                  <a:srgbClr val="002060"/>
                </a:solidFill>
              </a:rPr>
              <a:t>Data Dictionaries </a:t>
            </a:r>
            <a:r>
              <a:rPr lang="en-GB" sz="9600" dirty="0">
                <a:solidFill>
                  <a:srgbClr val="002060"/>
                </a:solidFill>
              </a:rPr>
              <a:t>finalised for the new and agreed indicators.</a:t>
            </a:r>
            <a:endParaRPr lang="it-IT" sz="9600" dirty="0">
              <a:solidFill>
                <a:srgbClr val="002060"/>
              </a:solidFill>
            </a:endParaRPr>
          </a:p>
          <a:p>
            <a:pPr marL="228600" lvl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sz="9600" b="1" dirty="0">
                <a:solidFill>
                  <a:srgbClr val="002060"/>
                </a:solidFill>
              </a:rPr>
              <a:t>User requirements </a:t>
            </a:r>
            <a:r>
              <a:rPr lang="en-GB" sz="9600" dirty="0">
                <a:solidFill>
                  <a:srgbClr val="002060"/>
                </a:solidFill>
              </a:rPr>
              <a:t>further developed with data assessment functions.</a:t>
            </a:r>
            <a:endParaRPr lang="it-IT" sz="9600" dirty="0">
              <a:solidFill>
                <a:srgbClr val="002060"/>
              </a:solidFill>
            </a:endParaRPr>
          </a:p>
          <a:p>
            <a:pPr marL="228600" lvl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sz="9600" dirty="0">
                <a:solidFill>
                  <a:srgbClr val="002060"/>
                </a:solidFill>
              </a:rPr>
              <a:t>Development of </a:t>
            </a:r>
            <a:r>
              <a:rPr lang="en-GB" sz="9600" b="1" dirty="0">
                <a:solidFill>
                  <a:srgbClr val="002060"/>
                </a:solidFill>
              </a:rPr>
              <a:t>Guidelines on using the common IT infrastructure, </a:t>
            </a:r>
            <a:r>
              <a:rPr lang="en-GB" sz="9600" dirty="0">
                <a:solidFill>
                  <a:srgbClr val="002060"/>
                </a:solidFill>
              </a:rPr>
              <a:t>including</a:t>
            </a:r>
            <a:r>
              <a:rPr lang="en-GB" sz="9600" b="1" dirty="0">
                <a:solidFill>
                  <a:srgbClr val="002060"/>
                </a:solidFill>
              </a:rPr>
              <a:t> SDI </a:t>
            </a:r>
            <a:r>
              <a:rPr lang="en-GB" sz="9600" dirty="0">
                <a:solidFill>
                  <a:srgbClr val="002060"/>
                </a:solidFill>
              </a:rPr>
              <a:t>and </a:t>
            </a:r>
            <a:r>
              <a:rPr lang="en-GB" sz="9600" b="1" dirty="0">
                <a:solidFill>
                  <a:srgbClr val="002060"/>
                </a:solidFill>
              </a:rPr>
              <a:t>PRTR/NBB info system</a:t>
            </a:r>
            <a:r>
              <a:rPr lang="en-GB" sz="9600" dirty="0">
                <a:solidFill>
                  <a:srgbClr val="002060"/>
                </a:solidFill>
              </a:rPr>
              <a:t>.</a:t>
            </a:r>
            <a:endParaRPr lang="it-IT" sz="9600" dirty="0">
              <a:solidFill>
                <a:srgbClr val="002060"/>
              </a:solidFill>
            </a:endParaRPr>
          </a:p>
          <a:p>
            <a:pPr marL="228600" lvl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sz="9600" dirty="0">
                <a:solidFill>
                  <a:srgbClr val="002060"/>
                </a:solidFill>
              </a:rPr>
              <a:t>Maximum </a:t>
            </a:r>
            <a:r>
              <a:rPr lang="en-GB" sz="9600" b="1" dirty="0">
                <a:solidFill>
                  <a:srgbClr val="002060"/>
                </a:solidFill>
              </a:rPr>
              <a:t>50 experts trained on the use of common IT infrastructure</a:t>
            </a:r>
            <a:r>
              <a:rPr lang="en-GB" sz="9600" dirty="0">
                <a:solidFill>
                  <a:srgbClr val="002060"/>
                </a:solidFill>
              </a:rPr>
              <a:t>, including SDI and PRTR/NBB info system.</a:t>
            </a:r>
            <a:endParaRPr lang="it-IT" sz="9600" dirty="0">
              <a:solidFill>
                <a:srgbClr val="002060"/>
              </a:solidFill>
            </a:endParaRPr>
          </a:p>
          <a:p>
            <a:pPr marL="228600" lvl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sz="9600" dirty="0">
                <a:solidFill>
                  <a:srgbClr val="002060"/>
                </a:solidFill>
              </a:rPr>
              <a:t>Up-to-date </a:t>
            </a:r>
            <a:r>
              <a:rPr lang="en-GB" sz="9600" b="1" dirty="0">
                <a:solidFill>
                  <a:srgbClr val="002060"/>
                </a:solidFill>
              </a:rPr>
              <a:t>PRTR guidelines </a:t>
            </a:r>
            <a:r>
              <a:rPr lang="en-GB" sz="9600" dirty="0">
                <a:solidFill>
                  <a:srgbClr val="002060"/>
                </a:solidFill>
              </a:rPr>
              <a:t>developed in line with E-PRTR.</a:t>
            </a:r>
            <a:endParaRPr lang="it-IT" sz="9600" dirty="0">
              <a:solidFill>
                <a:srgbClr val="002060"/>
              </a:solidFill>
            </a:endParaRPr>
          </a:p>
          <a:p>
            <a:pPr marL="228600" lvl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</a:pPr>
            <a:r>
              <a:rPr lang="en-GB" sz="9600" dirty="0">
                <a:solidFill>
                  <a:srgbClr val="002060"/>
                </a:solidFill>
              </a:rPr>
              <a:t>Provision of </a:t>
            </a:r>
            <a:r>
              <a:rPr lang="en-GB" sz="9600" b="1" dirty="0">
                <a:solidFill>
                  <a:srgbClr val="002060"/>
                </a:solidFill>
              </a:rPr>
              <a:t>Helpdesk service </a:t>
            </a:r>
            <a:r>
              <a:rPr lang="en-GB" sz="9600" dirty="0">
                <a:solidFill>
                  <a:srgbClr val="002060"/>
                </a:solidFill>
              </a:rPr>
              <a:t>in the setting up of SEIS IT component.</a:t>
            </a:r>
            <a:endParaRPr lang="it-IT" sz="96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532185" y="236533"/>
            <a:ext cx="9358211" cy="758690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Work package 4: data and infrastructure (foreseen outputs)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567354" y="926230"/>
            <a:ext cx="9323043" cy="0"/>
          </a:xfrm>
          <a:prstGeom prst="line">
            <a:avLst/>
          </a:prstGeom>
          <a:ln w="76200">
            <a:solidFill>
              <a:srgbClr val="6FBF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11.png" descr="unep map logo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10610" y="6169349"/>
            <a:ext cx="930201" cy="56907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5324" y="6169349"/>
            <a:ext cx="2437399" cy="489656"/>
          </a:xfrm>
          <a:prstGeom prst="rect">
            <a:avLst/>
          </a:prstGeom>
        </p:spPr>
      </p:pic>
      <p:pic>
        <p:nvPicPr>
          <p:cNvPr id="7" name="Picture Placeholder 9" descr="Marine-environmen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752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422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ver">
  <a:themeElements>
    <a:clrScheme name="Personnalisée 1">
      <a:dk1>
        <a:srgbClr val="113A6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enSans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4F9F298-BAF6-4F20-8DB2-279772030BF7}" vid="{6AAC387B-F0FD-4CD9-BB70-7EC88EF8F0D3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</TotalTime>
  <Words>1650</Words>
  <Application>Microsoft Office PowerPoint</Application>
  <PresentationFormat>Widescreen</PresentationFormat>
  <Paragraphs>199</Paragraphs>
  <Slides>17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17</vt:i4>
      </vt:variant>
    </vt:vector>
  </HeadingPairs>
  <TitlesOfParts>
    <vt:vector size="26" baseType="lpstr">
      <vt:lpstr>ＭＳ Ｐゴシック</vt:lpstr>
      <vt:lpstr>Arial</vt:lpstr>
      <vt:lpstr>Calibri</vt:lpstr>
      <vt:lpstr>Calibri Light</vt:lpstr>
      <vt:lpstr>MS Mincho</vt:lpstr>
      <vt:lpstr>Open Sans</vt:lpstr>
      <vt:lpstr>Times New Roman</vt:lpstr>
      <vt:lpstr>Office Theme</vt:lpstr>
      <vt:lpstr>Cover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European Environment Agency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SEIS Principles</dc:title>
  <dc:creator>Michael Assouline</dc:creator>
  <cp:lastModifiedBy>Michael Assouline</cp:lastModifiedBy>
  <cp:revision>90</cp:revision>
  <dcterms:created xsi:type="dcterms:W3CDTF">2017-02-03T10:41:05Z</dcterms:created>
  <dcterms:modified xsi:type="dcterms:W3CDTF">2017-02-06T13:31:18Z</dcterms:modified>
</cp:coreProperties>
</file>