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64" r:id="rId5"/>
    <p:sldId id="263" r:id="rId6"/>
    <p:sldId id="268" r:id="rId7"/>
    <p:sldId id="270" r:id="rId8"/>
    <p:sldId id="271" r:id="rId9"/>
    <p:sldId id="277" r:id="rId10"/>
    <p:sldId id="278" r:id="rId11"/>
    <p:sldId id="279" r:id="rId12"/>
    <p:sldId id="280" r:id="rId13"/>
    <p:sldId id="265" r:id="rId14"/>
    <p:sldId id="269" r:id="rId15"/>
    <p:sldId id="274" r:id="rId16"/>
    <p:sldId id="275" r:id="rId17"/>
    <p:sldId id="276" r:id="rId18"/>
    <p:sldId id="266" r:id="rId19"/>
    <p:sldId id="272" r:id="rId20"/>
    <p:sldId id="267" r:id="rId21"/>
    <p:sldId id="258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55453-B883-4C81-BE97-6DE5E17910CF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1A56F-3180-4FEC-BF29-335A2EE9D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332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55453-B883-4C81-BE97-6DE5E17910CF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1A56F-3180-4FEC-BF29-335A2EE9D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475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55453-B883-4C81-BE97-6DE5E17910CF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1A56F-3180-4FEC-BF29-335A2EE9D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784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55453-B883-4C81-BE97-6DE5E17910CF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1A56F-3180-4FEC-BF29-335A2EE9D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328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55453-B883-4C81-BE97-6DE5E17910CF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1A56F-3180-4FEC-BF29-335A2EE9D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579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55453-B883-4C81-BE97-6DE5E17910CF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1A56F-3180-4FEC-BF29-335A2EE9D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262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55453-B883-4C81-BE97-6DE5E17910CF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1A56F-3180-4FEC-BF29-335A2EE9D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77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55453-B883-4C81-BE97-6DE5E17910CF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1A56F-3180-4FEC-BF29-335A2EE9D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894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55453-B883-4C81-BE97-6DE5E17910CF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1A56F-3180-4FEC-BF29-335A2EE9D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84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55453-B883-4C81-BE97-6DE5E17910CF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1A56F-3180-4FEC-BF29-335A2EE9D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425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55453-B883-4C81-BE97-6DE5E17910CF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1A56F-3180-4FEC-BF29-335A2EE9D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411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455453-B883-4C81-BE97-6DE5E17910CF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1A56F-3180-4FEC-BF29-335A2EE9D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017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iac@mnp.am" TargetMode="External"/><Relationship Id="rId2" Type="http://schemas.openxmlformats.org/officeDocument/2006/relationships/hyperlink" Target="http://www.mnp.am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khosrovreserve.am/" TargetMode="External"/><Relationship Id="rId2" Type="http://schemas.openxmlformats.org/officeDocument/2006/relationships/hyperlink" Target="http://www.wrma.am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oh.am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-draft.am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-request.am/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657900"/>
          </a:xfrm>
        </p:spPr>
        <p:txBody>
          <a:bodyPr>
            <a:normAutofit fontScale="90000"/>
          </a:bodyPr>
          <a:lstStyle/>
          <a:p>
            <a:r>
              <a:rPr lang="hy-AM" b="1" dirty="0" smtClean="0">
                <a:solidFill>
                  <a:schemeClr val="accent1"/>
                </a:solidFill>
                <a:latin typeface="Arial Armenian" panose="020B0604020202020204" pitchFamily="34" charset="0"/>
              </a:rPr>
              <a:t/>
            </a:r>
            <a:br>
              <a:rPr lang="hy-AM" b="1" dirty="0" smtClean="0">
                <a:solidFill>
                  <a:schemeClr val="accent1"/>
                </a:solidFill>
                <a:latin typeface="Arial Armenian" panose="020B0604020202020204" pitchFamily="34" charset="0"/>
              </a:rPr>
            </a:br>
            <a:r>
              <a:rPr lang="hy-AM" b="1" dirty="0">
                <a:solidFill>
                  <a:schemeClr val="accent1"/>
                </a:solidFill>
                <a:latin typeface="Arial Armenian" panose="020B0604020202020204" pitchFamily="34" charset="0"/>
              </a:rPr>
              <a:t/>
            </a:r>
            <a:br>
              <a:rPr lang="hy-AM" b="1" dirty="0">
                <a:solidFill>
                  <a:schemeClr val="accent1"/>
                </a:solidFill>
                <a:latin typeface="Arial Armenian" panose="020B0604020202020204" pitchFamily="34" charset="0"/>
              </a:rPr>
            </a:br>
            <a:r>
              <a:rPr lang="hy-AM" b="1" dirty="0" smtClean="0">
                <a:solidFill>
                  <a:schemeClr val="accent1"/>
                </a:solidFill>
                <a:latin typeface="Arial Armenian" panose="020B0604020202020204" pitchFamily="34" charset="0"/>
              </a:rPr>
              <a:t/>
            </a:r>
            <a:br>
              <a:rPr lang="hy-AM" b="1" dirty="0" smtClean="0">
                <a:solidFill>
                  <a:schemeClr val="accent1"/>
                </a:solidFill>
                <a:latin typeface="Arial Armenian" panose="020B0604020202020204" pitchFamily="34" charset="0"/>
              </a:rPr>
            </a:br>
            <a:r>
              <a:rPr lang="hy-AM" b="1" dirty="0">
                <a:solidFill>
                  <a:schemeClr val="accent1"/>
                </a:solidFill>
                <a:latin typeface="Arial Armenian" panose="020B0604020202020204" pitchFamily="34" charset="0"/>
              </a:rPr>
              <a:t/>
            </a:r>
            <a:br>
              <a:rPr lang="hy-AM" b="1" dirty="0">
                <a:solidFill>
                  <a:schemeClr val="accent1"/>
                </a:solidFill>
                <a:latin typeface="Arial Armenian" panose="020B0604020202020204" pitchFamily="34" charset="0"/>
              </a:rPr>
            </a:br>
            <a:r>
              <a:rPr lang="hy-AM" b="1" dirty="0" smtClean="0">
                <a:solidFill>
                  <a:schemeClr val="accent1"/>
                </a:solidFill>
                <a:latin typeface="Arial Armenian" panose="020B0604020202020204" pitchFamily="34" charset="0"/>
              </a:rPr>
              <a:t/>
            </a:r>
            <a:br>
              <a:rPr lang="hy-AM" b="1" dirty="0" smtClean="0">
                <a:solidFill>
                  <a:schemeClr val="accent1"/>
                </a:solidFill>
                <a:latin typeface="Arial Armenian" panose="020B0604020202020204" pitchFamily="34" charset="0"/>
              </a:rPr>
            </a:br>
            <a:r>
              <a:rPr lang="hy-AM" b="1" dirty="0">
                <a:solidFill>
                  <a:schemeClr val="accent1"/>
                </a:solidFill>
                <a:latin typeface="Arial Armenian" panose="020B0604020202020204" pitchFamily="34" charset="0"/>
              </a:rPr>
              <a:t/>
            </a:r>
            <a:br>
              <a:rPr lang="hy-AM" b="1" dirty="0">
                <a:solidFill>
                  <a:schemeClr val="accent1"/>
                </a:solidFill>
                <a:latin typeface="Arial Armenian" panose="020B0604020202020204" pitchFamily="34" charset="0"/>
              </a:rPr>
            </a:br>
            <a:r>
              <a:rPr lang="hy-AM" b="1" dirty="0" smtClean="0">
                <a:solidFill>
                  <a:schemeClr val="accent1"/>
                </a:solidFill>
                <a:latin typeface="Arial Armenian" panose="020B0604020202020204" pitchFamily="34" charset="0"/>
              </a:rPr>
              <a:t/>
            </a:r>
            <a:br>
              <a:rPr lang="hy-AM" b="1" dirty="0" smtClean="0">
                <a:solidFill>
                  <a:schemeClr val="accent1"/>
                </a:solidFill>
                <a:latin typeface="Arial Armenian" panose="020B0604020202020204" pitchFamily="34" charset="0"/>
              </a:rPr>
            </a:br>
            <a:r>
              <a:rPr lang="hy-AM" b="1" dirty="0">
                <a:solidFill>
                  <a:schemeClr val="accent1"/>
                </a:solidFill>
                <a:latin typeface="Arial Armenian" panose="020B0604020202020204" pitchFamily="34" charset="0"/>
              </a:rPr>
              <a:t/>
            </a:r>
            <a:br>
              <a:rPr lang="hy-AM" b="1" dirty="0">
                <a:solidFill>
                  <a:schemeClr val="accent1"/>
                </a:solidFill>
                <a:latin typeface="Arial Armenian" panose="020B0604020202020204" pitchFamily="34" charset="0"/>
              </a:rPr>
            </a:br>
            <a:r>
              <a:rPr lang="hy-AM" b="1" dirty="0" smtClean="0">
                <a:solidFill>
                  <a:schemeClr val="accent1"/>
                </a:solidFill>
                <a:latin typeface="Arial Armenian" panose="020B0604020202020204" pitchFamily="34" charset="0"/>
              </a:rPr>
              <a:t/>
            </a:r>
            <a:br>
              <a:rPr lang="hy-AM" b="1" dirty="0" smtClean="0">
                <a:solidFill>
                  <a:schemeClr val="accent1"/>
                </a:solidFill>
                <a:latin typeface="Arial Armenian" panose="020B0604020202020204" pitchFamily="34" charset="0"/>
              </a:rPr>
            </a:br>
            <a:r>
              <a:rPr lang="hy-AM" b="1" dirty="0">
                <a:solidFill>
                  <a:schemeClr val="accent1"/>
                </a:solidFill>
                <a:latin typeface="Arial Armenian" panose="020B0604020202020204" pitchFamily="34" charset="0"/>
              </a:rPr>
              <a:t/>
            </a:r>
            <a:br>
              <a:rPr lang="hy-AM" b="1" dirty="0">
                <a:solidFill>
                  <a:schemeClr val="accent1"/>
                </a:solidFill>
                <a:latin typeface="Arial Armenian" panose="020B0604020202020204" pitchFamily="34" charset="0"/>
              </a:rPr>
            </a:br>
            <a:endParaRPr lang="en-US" b="1" dirty="0">
              <a:solidFill>
                <a:schemeClr val="accent1"/>
              </a:solidFill>
              <a:latin typeface="Arial Armenian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42225" y="1023957"/>
            <a:ext cx="6096000" cy="48320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y-AM" sz="4400" b="1" i="1" dirty="0" smtClean="0">
                <a:solidFill>
                  <a:schemeClr val="accent1"/>
                </a:solidFill>
                <a:latin typeface="Arial Armenian" panose="020B0604020202020204" pitchFamily="34" charset="0"/>
              </a:rPr>
              <a:t>ՀՀ-ում </a:t>
            </a:r>
            <a:r>
              <a:rPr lang="en-US" sz="4400" b="1" i="1" dirty="0" smtClean="0">
                <a:solidFill>
                  <a:schemeClr val="accent1"/>
                </a:solidFill>
                <a:latin typeface="Arial Armenian" panose="020B0604020202020204" pitchFamily="34" charset="0"/>
              </a:rPr>
              <a:t>e</a:t>
            </a:r>
            <a:r>
              <a:rPr lang="hy-AM" sz="4400" b="1" i="1" dirty="0" smtClean="0">
                <a:solidFill>
                  <a:schemeClr val="accent1"/>
                </a:solidFill>
                <a:latin typeface="Arial Armenian" panose="020B0604020202020204" pitchFamily="34" charset="0"/>
              </a:rPr>
              <a:t>–կառավարումը </a:t>
            </a:r>
            <a:r>
              <a:rPr lang="hy-AM" sz="4400" b="1" i="1" dirty="0">
                <a:solidFill>
                  <a:schemeClr val="accent1"/>
                </a:solidFill>
                <a:latin typeface="Arial Armenian" panose="020B0604020202020204" pitchFamily="34" charset="0"/>
              </a:rPr>
              <a:t>Օրհուսի կոնվենցիայի լույսի ներքո </a:t>
            </a:r>
            <a:endParaRPr lang="en-US" sz="4400" b="1" i="1" dirty="0" smtClean="0">
              <a:solidFill>
                <a:schemeClr val="accent1"/>
              </a:solidFill>
              <a:latin typeface="Arial Armenian" panose="020B0604020202020204" pitchFamily="34" charset="0"/>
            </a:endParaRPr>
          </a:p>
          <a:p>
            <a:endParaRPr lang="en-US" sz="3200" b="1" i="1" dirty="0">
              <a:solidFill>
                <a:schemeClr val="accent1"/>
              </a:solidFill>
              <a:latin typeface="Arial Armenian" panose="020B0604020202020204" pitchFamily="34" charset="0"/>
            </a:endParaRPr>
          </a:p>
          <a:p>
            <a:endParaRPr lang="hy-AM" sz="3200" b="1" dirty="0">
              <a:solidFill>
                <a:schemeClr val="accent1">
                  <a:lumMod val="60000"/>
                  <a:lumOff val="40000"/>
                </a:schemeClr>
              </a:solidFill>
              <a:latin typeface="Arial Armenian" panose="020B0604020202020204" pitchFamily="34" charset="0"/>
            </a:endParaRPr>
          </a:p>
          <a:p>
            <a:r>
              <a:rPr lang="hy-AM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Երևան , 2019թ.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5867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y-AM" b="1" i="1" dirty="0" smtClean="0">
                <a:solidFill>
                  <a:schemeClr val="accent1"/>
                </a:solidFill>
              </a:rPr>
              <a:t>Օրհուսի կոնվենցիա</a:t>
            </a:r>
            <a:endParaRPr lang="en-US" b="1" i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y-AM" dirty="0" smtClean="0"/>
              <a:t>Էկոլոգիական տեղեկատվությունը, Կոնվենցիայի համաձայն, դուրս է շրջակա միջավայրի տարրերի շրջանակից և ներառում է տեղեկություն մարդածին ու ոչ մարդածին գործոնների մասին, ինչպես նաև այն միջոցների, որոնք գործում են կամ կարող են ազդեցություն գործել շրջակա միջավայրի տարրերի վրա: Սահմանումը ներառում է նաև տնտեսական վերլուծություններ և թույլտվություններ, որոնք վերաբերում են շրջակա միջավայրի վերաբերյալ հարցերի ընդունմանը:</a:t>
            </a:r>
          </a:p>
        </p:txBody>
      </p:sp>
    </p:spTree>
    <p:extLst>
      <p:ext uri="{BB962C8B-B14F-4D97-AF65-F5344CB8AC3E}">
        <p14:creationId xmlns:p14="http://schemas.microsoft.com/office/powerpoint/2010/main" val="7251093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y-AM" sz="2800" b="1" i="1" dirty="0" smtClean="0">
                <a:solidFill>
                  <a:schemeClr val="accent1"/>
                </a:solidFill>
              </a:rPr>
              <a:t>Էկոլոգիական տեղեկատվության հանրային մատչելիության վերաբերյալ Եվրոպական խորհրդարանի և խորհրդի հրահանգ/</a:t>
            </a:r>
            <a:r>
              <a:rPr lang="en-US" sz="2800" b="1" i="1" dirty="0" smtClean="0">
                <a:solidFill>
                  <a:schemeClr val="accent1"/>
                </a:solidFill>
              </a:rPr>
              <a:t>28.01.2003  90/313</a:t>
            </a:r>
            <a:r>
              <a:rPr lang="hy-AM" sz="2800" b="1" i="1" dirty="0" smtClean="0">
                <a:solidFill>
                  <a:schemeClr val="accent1"/>
                </a:solidFill>
              </a:rPr>
              <a:t> </a:t>
            </a:r>
            <a:r>
              <a:rPr lang="en-US" sz="2800" b="1" i="1" dirty="0" smtClean="0">
                <a:solidFill>
                  <a:schemeClr val="accent1"/>
                </a:solidFill>
              </a:rPr>
              <a:t>(CEPA – 91.1-91.5, 92.2, )</a:t>
            </a:r>
            <a:endParaRPr lang="en-US" sz="2800" b="1" i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hy-AM" sz="5600" dirty="0"/>
              <a:t> </a:t>
            </a:r>
            <a:r>
              <a:rPr lang="hy-AM" sz="5600" dirty="0" smtClean="0"/>
              <a:t>- </a:t>
            </a:r>
            <a:r>
              <a:rPr lang="en-US" sz="9600" dirty="0" smtClean="0"/>
              <a:t>1998թ. </a:t>
            </a:r>
            <a:r>
              <a:rPr lang="hy-AM" sz="9600" dirty="0" smtClean="0"/>
              <a:t>Եվրոպական համայնքը ստորագրեց Օրհուսի կոնվենցիան: Եվրոպական համայնքների օրենսդրությունը պետք է համապատասխանի Օրհուսի կոնվենցիային</a:t>
            </a:r>
          </a:p>
          <a:p>
            <a:pPr marL="0" indent="0" algn="just">
              <a:buNone/>
            </a:pPr>
            <a:endParaRPr lang="hy-AM" sz="9600" dirty="0"/>
          </a:p>
          <a:p>
            <a:pPr marL="0" indent="0" algn="just">
              <a:buNone/>
            </a:pPr>
            <a:r>
              <a:rPr lang="hy-AM" sz="9600" dirty="0" smtClean="0"/>
              <a:t>- Տրվում են ժամկետներ, որ էկոլոգիական տեղեկատվությունը պետք է տրվի ողջամիտ ժամկետում և կամ այն ժամկետում, որը հստակեցվել է դիմումատուի կողմից</a:t>
            </a:r>
          </a:p>
          <a:p>
            <a:pPr marL="0" indent="0" algn="just">
              <a:buNone/>
            </a:pPr>
            <a:endParaRPr lang="hy-AM" sz="9600" dirty="0"/>
          </a:p>
          <a:p>
            <a:pPr marL="0" indent="0" algn="just">
              <a:buNone/>
            </a:pPr>
            <a:r>
              <a:rPr lang="hy-AM" sz="9600" dirty="0" smtClean="0"/>
              <a:t>- Սահմանված են պետական իրավասու մարմինների գործառույթները էկոլոգիական տեղեկատվության տրամադրման ու տարածման գործընթացում</a:t>
            </a:r>
          </a:p>
          <a:p>
            <a:pPr marL="0" indent="0" algn="just">
              <a:buNone/>
            </a:pPr>
            <a:endParaRPr lang="hy-AM" sz="9600" dirty="0"/>
          </a:p>
          <a:p>
            <a:pPr marL="0" indent="0" algn="just">
              <a:buNone/>
            </a:pPr>
            <a:r>
              <a:rPr lang="hy-AM" sz="9600" dirty="0" smtClean="0"/>
              <a:t>- Սահմանվում է </a:t>
            </a:r>
            <a:r>
              <a:rPr lang="hy-AM" sz="9600" dirty="0"/>
              <a:t>էկոլոգիական տեղեկատվության </a:t>
            </a:r>
            <a:r>
              <a:rPr lang="hy-AM" sz="9600" dirty="0" smtClean="0"/>
              <a:t>սիստեմատիկ տարածումը </a:t>
            </a:r>
          </a:p>
          <a:p>
            <a:pPr marL="0" indent="0" algn="just">
              <a:buNone/>
            </a:pPr>
            <a:endParaRPr lang="hy-AM" sz="9600" dirty="0"/>
          </a:p>
          <a:p>
            <a:pPr marL="0" indent="0" algn="just">
              <a:buNone/>
            </a:pPr>
            <a:r>
              <a:rPr lang="hy-AM" sz="9600" dirty="0" smtClean="0"/>
              <a:t>- Տրվում է էկոլոգիական տեղեկատվության որակ հասկացությունը</a:t>
            </a:r>
            <a:endParaRPr lang="en-US" sz="9600" dirty="0"/>
          </a:p>
          <a:p>
            <a:endParaRPr lang="en-US" sz="5600" dirty="0"/>
          </a:p>
          <a:p>
            <a:endParaRPr lang="en-US" sz="5600" dirty="0"/>
          </a:p>
          <a:p>
            <a:endParaRPr lang="en-US" sz="5600" dirty="0"/>
          </a:p>
          <a:p>
            <a:endParaRPr lang="en-US" sz="56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Чат</a:t>
            </a:r>
            <a:r>
              <a:rPr lang="en-US" dirty="0"/>
              <a:t> (134)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Загружены</a:t>
            </a:r>
            <a:r>
              <a:rPr lang="en-US" dirty="0"/>
              <a:t> </a:t>
            </a:r>
            <a:r>
              <a:rPr lang="en-US" dirty="0" err="1"/>
              <a:t>новые</a:t>
            </a:r>
            <a:r>
              <a:rPr lang="en-US" dirty="0"/>
              <a:t> </a:t>
            </a:r>
            <a:r>
              <a:rPr lang="en-US" dirty="0" err="1"/>
              <a:t>публикации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317496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86603"/>
            <a:ext cx="10515600" cy="5890360"/>
          </a:xfrm>
        </p:spPr>
        <p:txBody>
          <a:bodyPr>
            <a:normAutofit fontScale="92500" lnSpcReduction="20000"/>
          </a:bodyPr>
          <a:lstStyle/>
          <a:p>
            <a:r>
              <a:rPr lang="hy-AM" sz="4000" b="1" dirty="0">
                <a:solidFill>
                  <a:schemeClr val="accent5"/>
                </a:solidFill>
              </a:rPr>
              <a:t>Ինստիտուցիոնալ լրացուցիչ գործիքներ</a:t>
            </a:r>
          </a:p>
          <a:p>
            <a:pPr marL="0" indent="0">
              <a:buNone/>
            </a:pPr>
            <a:endParaRPr lang="hy-AM" dirty="0"/>
          </a:p>
          <a:p>
            <a:pPr marL="0" indent="0">
              <a:buNone/>
            </a:pPr>
            <a:r>
              <a:rPr lang="hy-AM" dirty="0"/>
              <a:t>- ՀՀ ԱԺ տարածքային կառավարման, տեղական ինքնակառավարման, գյուղատնտեսության և բնապահպանական հարցերի մշտական հանձնաժողովում մեկնարկել են </a:t>
            </a:r>
            <a:r>
              <a:rPr lang="hy-AM" b="1" i="1" dirty="0">
                <a:solidFill>
                  <a:schemeClr val="accent5"/>
                </a:solidFill>
              </a:rPr>
              <a:t>«Էկոլոգիական տեղեկատվության մասին» ՀՀ </a:t>
            </a:r>
            <a:r>
              <a:rPr lang="hy-AM" dirty="0"/>
              <a:t>օրենքի նախագծերի մշակման աշխատանքները, որում նեգրավված են նաև Շրջակա միջավայրի նախարարության համապատասխան ներկայացուցիչները։</a:t>
            </a:r>
            <a:endParaRPr lang="en-US" dirty="0"/>
          </a:p>
          <a:p>
            <a:pPr marL="0" indent="0">
              <a:buNone/>
            </a:pPr>
            <a:endParaRPr lang="hy-AM" dirty="0"/>
          </a:p>
          <a:p>
            <a:pPr marL="0" indent="0">
              <a:buNone/>
            </a:pPr>
            <a:r>
              <a:rPr lang="hy-AM" dirty="0"/>
              <a:t>- Օրինագծի մշակման հայեցակարգը պետք է համապատասխանի Օրհուսի կոնվենցիայի պահանջներին, մասնավորապես, «էկոլոգիական տեղեկատվություն» </a:t>
            </a:r>
            <a:r>
              <a:rPr lang="hy-AM"/>
              <a:t>եզրույթի </a:t>
            </a:r>
            <a:r>
              <a:rPr lang="hy-AM" smtClean="0"/>
              <a:t>ամրագրումը </a:t>
            </a:r>
            <a:r>
              <a:rPr lang="hy-AM" dirty="0"/>
              <a:t>կոնվենցիոն պահանջներին համապատասխան, տեղեկատվության արդյունավետ մատչելիության ապահովումը, տեխնիկական միջոցների օգտագործման խրախուսումն որպես տեղեկության մատչելիության ապահովման միջոց, ընդ որում, անվճար հիմունքներով, ինչպես նաև տեղեկության տեղադրումը համացանցում՝ վերջինիս արագ տարածման նպատակով և այլն։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7275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4317" y="50006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www.e-gov.am</a:t>
            </a:r>
            <a:endParaRPr lang="en-US" sz="4000" b="1" i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y-AM" dirty="0" smtClean="0"/>
              <a:t>ՀՀ կառավարության աշխատակազմը գործարկել է </a:t>
            </a:r>
            <a:r>
              <a:rPr lang="en-US" i="1" dirty="0" smtClean="0">
                <a:solidFill>
                  <a:schemeClr val="accent1"/>
                </a:solidFill>
              </a:rPr>
              <a:t>www.e-gov.am </a:t>
            </a:r>
            <a:r>
              <a:rPr lang="hy-AM" dirty="0" smtClean="0"/>
              <a:t>կայքը, որտեղ այլոց շարքում առկա է տեղեկատվություն ՀՀ կառավարության, ՀՀ վարչապետի որոշումների վերաբերյալ: Կայքում նախօրոք տեղադրվում են նաև  ՀՀ կառավարության նիստերի օրակարգերը, դրանցում ընդգրկված որոշումների նախագծերի ամբողջական փաթեթները: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5626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  <a:hlinkClick r:id="rId2"/>
              </a:rPr>
              <a:t>www.mnp.am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ՀՀ </a:t>
            </a:r>
            <a:r>
              <a:rPr lang="hy-AM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շրջակա միջավայրի </a:t>
            </a:r>
            <a:r>
              <a:rPr lang="en-US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նախարարության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պաշտոնական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կայք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էջի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</a:t>
            </a:r>
            <a:r>
              <a:rPr lang="ru-RU" b="1" i="1" dirty="0" smtClean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&lt;&lt;</a:t>
            </a:r>
            <a:r>
              <a:rPr lang="hy-AM" b="1" i="1" dirty="0" smtClean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Օրենսդրություն</a:t>
            </a:r>
            <a:r>
              <a:rPr lang="ru-RU" b="1" i="1" dirty="0" smtClean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&gt;&gt; </a:t>
            </a:r>
            <a:r>
              <a:rPr lang="en-US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բաժնում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տեղադրվում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են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ՀՀ </a:t>
            </a:r>
            <a:r>
              <a:rPr lang="hy-AM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շրջակա միջավայրի </a:t>
            </a:r>
            <a:r>
              <a:rPr lang="en-US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կողմից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մշակված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իրավական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ակտերի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նախագծերը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, </a:t>
            </a:r>
            <a:r>
              <a:rPr lang="hy-AM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այս բաժնում են տեղակայված նախագահի հրամանագրերը, ԱԺ որոշումները, ՀՀ վարչապետի որոշումները, վարչապետի որոշումները, կառավարության որոշումները և գերատեսչական ակտեր</a:t>
            </a:r>
          </a:p>
          <a:p>
            <a:pPr marL="0" indent="0" algn="just">
              <a:buNone/>
            </a:pPr>
            <a:r>
              <a:rPr lang="hy-AM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Էլ. կառավարում բաժնում տեղադրված է ՍԹԱ նախագծերը: Սահմանային թույլատրելի արտանետումների նախագծերը ուղարկվում են </a:t>
            </a:r>
            <a:r>
              <a:rPr lang="en-US" u="sng" dirty="0" smtClean="0">
                <a:hlinkClick r:id="rId3"/>
              </a:rPr>
              <a:t>iac@mnp.am</a:t>
            </a:r>
            <a:r>
              <a:rPr lang="en-US" dirty="0" smtClean="0"/>
              <a:t> </a:t>
            </a:r>
            <a:r>
              <a:rPr lang="hy-AM" dirty="0" smtClean="0"/>
              <a:t>հասցեին</a:t>
            </a:r>
            <a:endParaRPr lang="hy-AM" dirty="0" smtClean="0">
              <a:latin typeface="Times New Roman" panose="02020603050405020304" pitchFamily="18" charset="0"/>
              <a:ea typeface="Times New Roman" panose="02020603050405020304" pitchFamily="18" charset="0"/>
              <a:cs typeface="Sylfaen" panose="010A0502050306030303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1580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y-AM" b="1" dirty="0" smtClean="0">
                <a:solidFill>
                  <a:schemeClr val="accent1"/>
                </a:solidFill>
              </a:rPr>
              <a:t>Բնապահպանական տեղեկատվության պաշտոնական այլ աղբյուրներ</a:t>
            </a:r>
            <a:endParaRPr lang="en-US" b="1" dirty="0">
              <a:solidFill>
                <a:schemeClr val="accent1"/>
              </a:solidFill>
              <a:latin typeface="Arial LatArm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af-ZA" dirty="0">
                <a:latin typeface="Arial LatArm" panose="020B0604020202020204" pitchFamily="34" charset="0"/>
              </a:rPr>
              <a:t>2016 </a:t>
            </a:r>
            <a:r>
              <a:rPr lang="en-US" dirty="0" err="1">
                <a:latin typeface="Arial LatArm" panose="020B0604020202020204" pitchFamily="34" charset="0"/>
              </a:rPr>
              <a:t>թվականից</a:t>
            </a:r>
            <a:r>
              <a:rPr lang="en-US" dirty="0">
                <a:latin typeface="Arial LatArm" panose="020B0604020202020204" pitchFamily="34" charset="0"/>
              </a:rPr>
              <a:t> </a:t>
            </a:r>
            <a:r>
              <a:rPr lang="en-US" dirty="0" err="1">
                <a:latin typeface="Arial LatArm" panose="020B0604020202020204" pitchFamily="34" charset="0"/>
              </a:rPr>
              <a:t>գործում</a:t>
            </a:r>
            <a:r>
              <a:rPr lang="en-US" dirty="0">
                <a:latin typeface="Arial LatArm" panose="020B0604020202020204" pitchFamily="34" charset="0"/>
              </a:rPr>
              <a:t> է ՀՀ </a:t>
            </a:r>
            <a:r>
              <a:rPr lang="en-US" dirty="0" err="1">
                <a:latin typeface="Arial LatArm" panose="020B0604020202020204" pitchFamily="34" charset="0"/>
              </a:rPr>
              <a:t>բնապահպնաության</a:t>
            </a:r>
            <a:r>
              <a:rPr lang="en-US" dirty="0">
                <a:latin typeface="Arial LatArm" panose="020B0604020202020204" pitchFamily="34" charset="0"/>
              </a:rPr>
              <a:t> </a:t>
            </a:r>
            <a:r>
              <a:rPr lang="en-US" dirty="0" err="1">
                <a:latin typeface="Arial LatArm" panose="020B0604020202020204" pitchFamily="34" charset="0"/>
              </a:rPr>
              <a:t>նախարարության</a:t>
            </a:r>
            <a:r>
              <a:rPr lang="en-US" dirty="0">
                <a:latin typeface="Arial LatArm" panose="020B0604020202020204" pitchFamily="34" charset="0"/>
              </a:rPr>
              <a:t> </a:t>
            </a:r>
            <a:r>
              <a:rPr lang="en-US" dirty="0" err="1">
                <a:latin typeface="Arial LatArm" panose="020B0604020202020204" pitchFamily="34" charset="0"/>
              </a:rPr>
              <a:t>աշխատակազմի</a:t>
            </a:r>
            <a:r>
              <a:rPr lang="en-US" dirty="0">
                <a:latin typeface="Arial LatArm" panose="020B0604020202020204" pitchFamily="34" charset="0"/>
              </a:rPr>
              <a:t> </a:t>
            </a:r>
            <a:r>
              <a:rPr lang="en-US" dirty="0" err="1">
                <a:latin typeface="Arial LatArm" panose="020B0604020202020204" pitchFamily="34" charset="0"/>
              </a:rPr>
              <a:t>ջրային</a:t>
            </a:r>
            <a:r>
              <a:rPr lang="en-US" dirty="0">
                <a:latin typeface="Arial LatArm" panose="020B0604020202020204" pitchFamily="34" charset="0"/>
              </a:rPr>
              <a:t> </a:t>
            </a:r>
            <a:r>
              <a:rPr lang="en-US" dirty="0" err="1">
                <a:latin typeface="Arial LatArm" panose="020B0604020202020204" pitchFamily="34" charset="0"/>
              </a:rPr>
              <a:t>ռեսուսրների</a:t>
            </a:r>
            <a:r>
              <a:rPr lang="en-US" dirty="0">
                <a:latin typeface="Arial LatArm" panose="020B0604020202020204" pitchFamily="34" charset="0"/>
              </a:rPr>
              <a:t> </a:t>
            </a:r>
            <a:r>
              <a:rPr lang="en-US" dirty="0" err="1">
                <a:latin typeface="Arial LatArm" panose="020B0604020202020204" pitchFamily="34" charset="0"/>
              </a:rPr>
              <a:t>կառավարման</a:t>
            </a:r>
            <a:r>
              <a:rPr lang="en-US" dirty="0">
                <a:latin typeface="Arial LatArm" panose="020B0604020202020204" pitchFamily="34" charset="0"/>
              </a:rPr>
              <a:t> </a:t>
            </a:r>
            <a:r>
              <a:rPr lang="en-US" dirty="0" err="1">
                <a:latin typeface="Arial LatArm" panose="020B0604020202020204" pitchFamily="34" charset="0"/>
              </a:rPr>
              <a:t>գործակալության</a:t>
            </a:r>
            <a:r>
              <a:rPr lang="en-US" dirty="0">
                <a:latin typeface="Arial LatArm" panose="020B0604020202020204" pitchFamily="34" charset="0"/>
              </a:rPr>
              <a:t> </a:t>
            </a:r>
            <a:r>
              <a:rPr lang="en-US" dirty="0" err="1">
                <a:latin typeface="Arial LatArm" panose="020B0604020202020204" pitchFamily="34" charset="0"/>
              </a:rPr>
              <a:t>կայքը</a:t>
            </a:r>
            <a:r>
              <a:rPr lang="af-ZA" dirty="0">
                <a:latin typeface="Arial LatArm" panose="020B0604020202020204" pitchFamily="34" charset="0"/>
              </a:rPr>
              <a:t>, </a:t>
            </a:r>
            <a:r>
              <a:rPr lang="en-US" dirty="0" err="1">
                <a:latin typeface="Arial LatArm" panose="020B0604020202020204" pitchFamily="34" charset="0"/>
              </a:rPr>
              <a:t>որտեղ</a:t>
            </a:r>
            <a:r>
              <a:rPr lang="en-US" dirty="0">
                <a:latin typeface="Arial LatArm" panose="020B0604020202020204" pitchFamily="34" charset="0"/>
              </a:rPr>
              <a:t> </a:t>
            </a:r>
            <a:r>
              <a:rPr lang="en-US" dirty="0" err="1">
                <a:latin typeface="Arial LatArm" panose="020B0604020202020204" pitchFamily="34" charset="0"/>
              </a:rPr>
              <a:t>համապարփակ</a:t>
            </a:r>
            <a:r>
              <a:rPr lang="en-US" dirty="0">
                <a:latin typeface="Arial LatArm" panose="020B0604020202020204" pitchFamily="34" charset="0"/>
              </a:rPr>
              <a:t> </a:t>
            </a:r>
            <a:r>
              <a:rPr lang="en-US" dirty="0" err="1">
                <a:latin typeface="Arial LatArm" panose="020B0604020202020204" pitchFamily="34" charset="0"/>
              </a:rPr>
              <a:t>տեղեկատվություն</a:t>
            </a:r>
            <a:r>
              <a:rPr lang="en-US" dirty="0">
                <a:latin typeface="Arial LatArm" panose="020B0604020202020204" pitchFamily="34" charset="0"/>
              </a:rPr>
              <a:t> է </a:t>
            </a:r>
            <a:r>
              <a:rPr lang="en-US" dirty="0" err="1">
                <a:latin typeface="Arial LatArm" panose="020B0604020202020204" pitchFamily="34" charset="0"/>
              </a:rPr>
              <a:t>տեղադրվում</a:t>
            </a:r>
            <a:r>
              <a:rPr lang="en-US" dirty="0">
                <a:latin typeface="Arial LatArm" panose="020B0604020202020204" pitchFamily="34" charset="0"/>
              </a:rPr>
              <a:t> </a:t>
            </a:r>
            <a:r>
              <a:rPr lang="en-US" dirty="0" err="1">
                <a:latin typeface="Arial LatArm" panose="020B0604020202020204" pitchFamily="34" charset="0"/>
              </a:rPr>
              <a:t>ջրային</a:t>
            </a:r>
            <a:r>
              <a:rPr lang="en-US" dirty="0">
                <a:latin typeface="Arial LatArm" panose="020B0604020202020204" pitchFamily="34" charset="0"/>
              </a:rPr>
              <a:t> </a:t>
            </a:r>
            <a:r>
              <a:rPr lang="en-US" dirty="0" err="1">
                <a:latin typeface="Arial LatArm" panose="020B0604020202020204" pitchFamily="34" charset="0"/>
              </a:rPr>
              <a:t>ռեսուսրների</a:t>
            </a:r>
            <a:r>
              <a:rPr lang="en-US" dirty="0">
                <a:latin typeface="Arial LatArm" panose="020B0604020202020204" pitchFamily="34" charset="0"/>
              </a:rPr>
              <a:t> </a:t>
            </a:r>
            <a:r>
              <a:rPr lang="en-US" dirty="0" err="1">
                <a:latin typeface="Arial LatArm" panose="020B0604020202020204" pitchFamily="34" charset="0"/>
              </a:rPr>
              <a:t>վերաբերյալ</a:t>
            </a:r>
            <a:r>
              <a:rPr lang="af-ZA" dirty="0">
                <a:latin typeface="Arial LatArm" panose="020B0604020202020204" pitchFamily="34" charset="0"/>
              </a:rPr>
              <a:t> (</a:t>
            </a:r>
            <a:r>
              <a:rPr lang="af-ZA" u="sng" dirty="0">
                <a:latin typeface="Arial LatArm" panose="020B0604020202020204" pitchFamily="34" charset="0"/>
                <a:hlinkClick r:id="rId2"/>
              </a:rPr>
              <a:t>www.wrma.am</a:t>
            </a:r>
            <a:r>
              <a:rPr lang="af-ZA" dirty="0">
                <a:latin typeface="Arial LatArm" panose="020B0604020202020204" pitchFamily="34" charset="0"/>
              </a:rPr>
              <a:t> </a:t>
            </a:r>
            <a:r>
              <a:rPr lang="af-ZA" dirty="0" smtClean="0">
                <a:latin typeface="Arial LatArm" panose="020B0604020202020204" pitchFamily="34" charset="0"/>
              </a:rPr>
              <a:t>)</a:t>
            </a:r>
            <a:endParaRPr lang="hy-AM" dirty="0" smtClean="0"/>
          </a:p>
          <a:p>
            <a:pPr marL="0" lvl="0" indent="0">
              <a:buNone/>
            </a:pPr>
            <a:endParaRPr lang="en-US" dirty="0">
              <a:latin typeface="Arial LatArm" panose="020B0604020202020204" pitchFamily="34" charset="0"/>
            </a:endParaRPr>
          </a:p>
          <a:p>
            <a:pPr lvl="0"/>
            <a:r>
              <a:rPr lang="hy-AM" dirty="0" smtClean="0"/>
              <a:t>Արդեն իսկ հինգ տարի է Խոսրովի անտառ պետական արգելոցում ստեղծվել են էլեկտրոնային էջեր, որի նպատակն է հանրության տեղեկատվության մատչելիության ապահովումը:  Վերջինիս հասցեն է՝ </a:t>
            </a:r>
            <a:r>
              <a:rPr lang="en-US" u="sng" dirty="0" smtClean="0">
                <a:latin typeface="Arial LatArm" panose="020B0604020202020204" pitchFamily="34" charset="0"/>
                <a:hlinkClick r:id="rId3"/>
              </a:rPr>
              <a:t>http</a:t>
            </a:r>
            <a:r>
              <a:rPr lang="ru-RU" u="sng" dirty="0">
                <a:hlinkClick r:id="rId3"/>
              </a:rPr>
              <a:t>://</a:t>
            </a:r>
            <a:r>
              <a:rPr lang="en-US" u="sng" dirty="0" err="1">
                <a:latin typeface="Arial LatArm" panose="020B0604020202020204" pitchFamily="34" charset="0"/>
                <a:hlinkClick r:id="rId3"/>
              </a:rPr>
              <a:t>khosrovreserve</a:t>
            </a:r>
            <a:r>
              <a:rPr lang="ru-RU" u="sng" dirty="0">
                <a:hlinkClick r:id="rId3"/>
              </a:rPr>
              <a:t>.</a:t>
            </a:r>
            <a:r>
              <a:rPr lang="en-US" u="sng" dirty="0">
                <a:latin typeface="Arial LatArm" panose="020B0604020202020204" pitchFamily="34" charset="0"/>
                <a:hlinkClick r:id="rId3"/>
              </a:rPr>
              <a:t>am</a:t>
            </a:r>
            <a:r>
              <a:rPr lang="ru-RU" u="sng" dirty="0" smtClean="0">
                <a:hlinkClick r:id="rId3"/>
              </a:rPr>
              <a:t>//</a:t>
            </a:r>
            <a:r>
              <a:rPr lang="hy-AM" u="sng" dirty="0" smtClean="0"/>
              <a:t>, ինչպես նաև ֆեյսբուքյան էջը՝</a:t>
            </a:r>
            <a:r>
              <a:rPr lang="en-US" dirty="0" smtClean="0">
                <a:latin typeface="Arial LatArm" panose="020B0604020202020204" pitchFamily="34" charset="0"/>
              </a:rPr>
              <a:t> </a:t>
            </a:r>
            <a:r>
              <a:rPr lang="en-US" dirty="0">
                <a:latin typeface="Arial LatArm" panose="020B0604020202020204" pitchFamily="34" charset="0"/>
              </a:rPr>
              <a:t>https</a:t>
            </a:r>
            <a:r>
              <a:rPr lang="ru-RU" dirty="0"/>
              <a:t>://</a:t>
            </a:r>
            <a:r>
              <a:rPr lang="en-US" dirty="0">
                <a:latin typeface="Arial LatArm" panose="020B0604020202020204" pitchFamily="34" charset="0"/>
              </a:rPr>
              <a:t>web</a:t>
            </a:r>
            <a:r>
              <a:rPr lang="ru-RU" dirty="0"/>
              <a:t>.</a:t>
            </a:r>
            <a:r>
              <a:rPr lang="en-US" dirty="0" err="1">
                <a:latin typeface="Arial LatArm" panose="020B0604020202020204" pitchFamily="34" charset="0"/>
              </a:rPr>
              <a:t>facebook</a:t>
            </a:r>
            <a:r>
              <a:rPr lang="ru-RU" dirty="0"/>
              <a:t>.</a:t>
            </a:r>
            <a:r>
              <a:rPr lang="en-US" dirty="0">
                <a:latin typeface="Arial LatArm" panose="020B0604020202020204" pitchFamily="34" charset="0"/>
              </a:rPr>
              <a:t>com</a:t>
            </a:r>
            <a:r>
              <a:rPr lang="ru-RU" dirty="0"/>
              <a:t>/</a:t>
            </a:r>
            <a:r>
              <a:rPr lang="en-US" dirty="0" err="1">
                <a:latin typeface="Arial LatArm" panose="020B0604020202020204" pitchFamily="34" charset="0"/>
              </a:rPr>
              <a:t>khosrovforestreserve</a:t>
            </a:r>
            <a:r>
              <a:rPr lang="ru-RU" dirty="0"/>
              <a:t>//</a:t>
            </a:r>
            <a:endParaRPr lang="en-US" dirty="0">
              <a:latin typeface="Arial LatArm" panose="020B0604020202020204" pitchFamily="34" charset="0"/>
            </a:endParaRPr>
          </a:p>
          <a:p>
            <a:endParaRPr lang="en-US" dirty="0">
              <a:latin typeface="Arial LatArm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43748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89932"/>
            <a:ext cx="10515600" cy="5887031"/>
          </a:xfrm>
        </p:spPr>
        <p:txBody>
          <a:bodyPr>
            <a:normAutofit fontScale="92500"/>
          </a:bodyPr>
          <a:lstStyle/>
          <a:p>
            <a:pPr lvl="0"/>
            <a:r>
              <a:rPr lang="ru-RU" dirty="0" smtClean="0"/>
              <a:t>ՀՀ Ազգային վիճակագրական ծառայության</a:t>
            </a:r>
            <a:r>
              <a:rPr lang="hy-AM" dirty="0"/>
              <a:t> </a:t>
            </a:r>
            <a:r>
              <a:rPr lang="ru-RU" dirty="0" smtClean="0"/>
              <a:t>վեբ</a:t>
            </a:r>
            <a:r>
              <a:rPr lang="af-ZA" dirty="0" smtClean="0"/>
              <a:t>-</a:t>
            </a:r>
            <a:r>
              <a:rPr lang="ru-RU" dirty="0" smtClean="0"/>
              <a:t>կայք</a:t>
            </a:r>
            <a:r>
              <a:rPr lang="en-US" dirty="0" err="1" smtClean="0"/>
              <a:t>ում</a:t>
            </a:r>
            <a:r>
              <a:rPr lang="af-ZA" dirty="0" smtClean="0"/>
              <a:t> /www.armstat.am/, </a:t>
            </a:r>
            <a:r>
              <a:rPr lang="ru-RU" dirty="0" smtClean="0"/>
              <a:t>տեղադրված է հանրապետության էկոլոգիական վիճակի վերաբերյալ</a:t>
            </a:r>
            <a:r>
              <a:rPr lang="af-ZA" dirty="0" smtClean="0"/>
              <a:t>  </a:t>
            </a:r>
            <a:r>
              <a:rPr lang="ru-RU" dirty="0" smtClean="0"/>
              <a:t>ամբողջական և բոլորի համար մատչելի վիճակագրական տեղեկատվությունը</a:t>
            </a:r>
            <a:r>
              <a:rPr lang="af-ZA" dirty="0" smtClean="0"/>
              <a:t> («</a:t>
            </a:r>
            <a:r>
              <a:rPr lang="ru-RU" dirty="0" smtClean="0"/>
              <a:t>Շրջակա միջավայրը և բնական պաշարները Հայաստանի Հանրապետությունում</a:t>
            </a:r>
            <a:r>
              <a:rPr lang="af-ZA" dirty="0" smtClean="0"/>
              <a:t>» </a:t>
            </a:r>
            <a:r>
              <a:rPr lang="ru-RU" dirty="0" smtClean="0"/>
              <a:t>տարեկան վիճակագրական ժողովածու</a:t>
            </a:r>
            <a:r>
              <a:rPr lang="af-ZA" dirty="0" smtClean="0"/>
              <a:t>): </a:t>
            </a:r>
            <a:r>
              <a:rPr lang="ru-RU" dirty="0" smtClean="0"/>
              <a:t>Այն</a:t>
            </a:r>
            <a:r>
              <a:rPr lang="af-ZA" dirty="0" smtClean="0"/>
              <a:t> pdf  </a:t>
            </a:r>
            <a:r>
              <a:rPr lang="ru-RU" dirty="0" smtClean="0"/>
              <a:t>ֆորմատի հետ զուգահեռ </a:t>
            </a:r>
            <a:r>
              <a:rPr lang="en-US" dirty="0" err="1" smtClean="0"/>
              <a:t>մատչելի</a:t>
            </a:r>
            <a:r>
              <a:rPr lang="en-US" dirty="0" smtClean="0"/>
              <a:t> է</a:t>
            </a:r>
            <a:r>
              <a:rPr lang="af-ZA" dirty="0" smtClean="0"/>
              <a:t>  Word </a:t>
            </a:r>
            <a:r>
              <a:rPr lang="ru-RU" dirty="0" smtClean="0"/>
              <a:t>և</a:t>
            </a:r>
            <a:r>
              <a:rPr lang="af-ZA" dirty="0" smtClean="0"/>
              <a:t> Excel  </a:t>
            </a:r>
            <a:r>
              <a:rPr lang="ru-RU" dirty="0" smtClean="0"/>
              <a:t>ֆորմատներով</a:t>
            </a:r>
            <a:r>
              <a:rPr lang="af-ZA" dirty="0" smtClean="0"/>
              <a:t>` </a:t>
            </a:r>
            <a:r>
              <a:rPr lang="ru-RU" dirty="0" smtClean="0"/>
              <a:t>բարձրացնելու սպառողների համար մատչելիությունը և օգտավետությունը</a:t>
            </a:r>
            <a:r>
              <a:rPr lang="af-ZA" dirty="0" smtClean="0"/>
              <a:t>:</a:t>
            </a:r>
            <a:endParaRPr lang="hy-AM" dirty="0" smtClean="0"/>
          </a:p>
          <a:p>
            <a:pPr marL="0" lvl="0" indent="0">
              <a:buNone/>
            </a:pPr>
            <a:endParaRPr lang="en-US" dirty="0" smtClean="0"/>
          </a:p>
          <a:p>
            <a:pPr lvl="0"/>
            <a:r>
              <a:rPr lang="af-ZA" dirty="0" smtClean="0"/>
              <a:t>Հ</a:t>
            </a:r>
            <a:r>
              <a:rPr lang="en-US" dirty="0" err="1" smtClean="0"/>
              <a:t>իմնական</a:t>
            </a:r>
            <a:r>
              <a:rPr lang="en-US" dirty="0" smtClean="0"/>
              <a:t> </a:t>
            </a:r>
            <a:r>
              <a:rPr lang="en-US" dirty="0" err="1" smtClean="0"/>
              <a:t>ձեռքբերումներից</a:t>
            </a:r>
            <a:r>
              <a:rPr lang="en-US" dirty="0" smtClean="0"/>
              <a:t> է </a:t>
            </a:r>
            <a:r>
              <a:rPr lang="af-ZA" dirty="0" smtClean="0"/>
              <a:t>Տեղեկատվական Տեխնոլոգիաներին Տարածաշրջանային Աշխատանքային խմբի կազմում ՄԱԿ-ի Եվրոպական Հանձնաժողովի "Միասնական բնապահպանական տեղեկատվության համակարգ-Հարևանության և Համագործակցության եվրոպական գործիք (ENPI-SEIS) ծրագրի" շրջանակներում </a:t>
            </a:r>
            <a:r>
              <a:rPr lang="af-ZA" b="1" i="1" dirty="0" smtClean="0">
                <a:solidFill>
                  <a:schemeClr val="accent1"/>
                </a:solidFill>
              </a:rPr>
              <a:t>SEIS_Sevan պորտալի ստեղծումը</a:t>
            </a:r>
            <a:r>
              <a:rPr lang="hy-AM" b="1" i="1" dirty="0" smtClean="0">
                <a:solidFill>
                  <a:schemeClr val="accent1"/>
                </a:solidFill>
              </a:rPr>
              <a:t>:</a:t>
            </a:r>
            <a:endParaRPr lang="en-US" b="1" i="1" dirty="0" smtClean="0">
              <a:solidFill>
                <a:schemeClr val="accent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857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7990"/>
            <a:ext cx="10515600" cy="5808973"/>
          </a:xfrm>
        </p:spPr>
        <p:txBody>
          <a:bodyPr>
            <a:normAutofit/>
          </a:bodyPr>
          <a:lstStyle/>
          <a:p>
            <a:pPr lvl="0"/>
            <a:r>
              <a:rPr lang="en-US" dirty="0" err="1"/>
              <a:t>Շրջակա</a:t>
            </a:r>
            <a:r>
              <a:rPr lang="en-US" dirty="0"/>
              <a:t> </a:t>
            </a:r>
            <a:r>
              <a:rPr lang="en-US" dirty="0" err="1"/>
              <a:t>միջավայրի</a:t>
            </a:r>
            <a:r>
              <a:rPr lang="en-US" dirty="0"/>
              <a:t> </a:t>
            </a:r>
            <a:r>
              <a:rPr lang="en-US" dirty="0" err="1"/>
              <a:t>առողջության</a:t>
            </a:r>
            <a:r>
              <a:rPr lang="en-US" dirty="0"/>
              <a:t> </a:t>
            </a:r>
            <a:r>
              <a:rPr lang="en-US" dirty="0" err="1"/>
              <a:t>վրա</a:t>
            </a:r>
            <a:r>
              <a:rPr lang="en-US" dirty="0"/>
              <a:t> </a:t>
            </a:r>
            <a:r>
              <a:rPr lang="en-US" dirty="0" err="1"/>
              <a:t>ազդեցության</a:t>
            </a:r>
            <a:r>
              <a:rPr lang="en-US" dirty="0"/>
              <a:t> </a:t>
            </a:r>
            <a:r>
              <a:rPr lang="en-US" dirty="0" err="1"/>
              <a:t>հարցերի</a:t>
            </a:r>
            <a:r>
              <a:rPr lang="en-US" dirty="0"/>
              <a:t> </a:t>
            </a:r>
            <a:r>
              <a:rPr lang="en-US" dirty="0" err="1"/>
              <a:t>վերաբերյալ</a:t>
            </a:r>
            <a:r>
              <a:rPr lang="en-US" dirty="0"/>
              <a:t> </a:t>
            </a:r>
            <a:r>
              <a:rPr lang="en-US" dirty="0" err="1"/>
              <a:t>հասարակության</a:t>
            </a:r>
            <a:r>
              <a:rPr lang="en-US" dirty="0"/>
              <a:t> </a:t>
            </a:r>
            <a:r>
              <a:rPr lang="en-US" dirty="0" err="1"/>
              <a:t>իրազեկության</a:t>
            </a:r>
            <a:r>
              <a:rPr lang="en-US" dirty="0"/>
              <a:t> </a:t>
            </a:r>
            <a:r>
              <a:rPr lang="en-US" dirty="0" err="1"/>
              <a:t>մակարդակի</a:t>
            </a:r>
            <a:r>
              <a:rPr lang="en-US" dirty="0"/>
              <a:t> </a:t>
            </a:r>
            <a:r>
              <a:rPr lang="en-US" dirty="0" err="1"/>
              <a:t>բարձրացման</a:t>
            </a:r>
            <a:r>
              <a:rPr lang="en-US" dirty="0"/>
              <a:t> </a:t>
            </a:r>
            <a:r>
              <a:rPr lang="en-US" dirty="0" err="1"/>
              <a:t>նպատակով</a:t>
            </a:r>
            <a:r>
              <a:rPr lang="en-US" dirty="0"/>
              <a:t> </a:t>
            </a:r>
            <a:r>
              <a:rPr lang="en-US" dirty="0" err="1"/>
              <a:t>մշտապես</a:t>
            </a:r>
            <a:r>
              <a:rPr lang="en-US" dirty="0"/>
              <a:t> </a:t>
            </a:r>
            <a:r>
              <a:rPr lang="en-US" dirty="0" err="1"/>
              <a:t>տեղադրվում</a:t>
            </a:r>
            <a:r>
              <a:rPr lang="en-US" dirty="0"/>
              <a:t> </a:t>
            </a:r>
            <a:r>
              <a:rPr lang="en-US" dirty="0" err="1"/>
              <a:t>են</a:t>
            </a:r>
            <a:r>
              <a:rPr lang="en-US" dirty="0"/>
              <a:t> </a:t>
            </a:r>
            <a:r>
              <a:rPr lang="en-US" dirty="0" err="1"/>
              <a:t>նյութեր</a:t>
            </a:r>
            <a:r>
              <a:rPr lang="en-US" dirty="0"/>
              <a:t> ՀՀ </a:t>
            </a:r>
            <a:r>
              <a:rPr lang="en-US" dirty="0" err="1"/>
              <a:t>առողջապահության</a:t>
            </a:r>
            <a:r>
              <a:rPr lang="en-US" dirty="0"/>
              <a:t> </a:t>
            </a:r>
            <a:r>
              <a:rPr lang="en-US" dirty="0" err="1"/>
              <a:t>նախարարության</a:t>
            </a:r>
            <a:r>
              <a:rPr lang="en-US" dirty="0"/>
              <a:t> </a:t>
            </a:r>
            <a:r>
              <a:rPr lang="en-US" dirty="0" err="1"/>
              <a:t>պաշտոնական</a:t>
            </a:r>
            <a:r>
              <a:rPr lang="en-US" dirty="0"/>
              <a:t> </a:t>
            </a:r>
            <a:r>
              <a:rPr lang="en-US" dirty="0" err="1"/>
              <a:t>կայքում</a:t>
            </a:r>
            <a:r>
              <a:rPr lang="ru-RU" dirty="0"/>
              <a:t> (</a:t>
            </a:r>
            <a:r>
              <a:rPr lang="en-US" u="sng" dirty="0">
                <a:hlinkClick r:id="rId2"/>
              </a:rPr>
              <a:t>www</a:t>
            </a:r>
            <a:r>
              <a:rPr lang="ru-RU" u="sng" dirty="0">
                <a:hlinkClick r:id="rId2"/>
              </a:rPr>
              <a:t>.</a:t>
            </a:r>
            <a:r>
              <a:rPr lang="en-US" u="sng" dirty="0" err="1">
                <a:hlinkClick r:id="rId2"/>
              </a:rPr>
              <a:t>moh</a:t>
            </a:r>
            <a:r>
              <a:rPr lang="ru-RU" u="sng" dirty="0">
                <a:hlinkClick r:id="rId2"/>
              </a:rPr>
              <a:t>.</a:t>
            </a:r>
            <a:r>
              <a:rPr lang="en-US" u="sng" dirty="0">
                <a:hlinkClick r:id="rId2"/>
              </a:rPr>
              <a:t>am</a:t>
            </a:r>
            <a:r>
              <a:rPr lang="ru-RU" dirty="0"/>
              <a:t>) </a:t>
            </a:r>
            <a:r>
              <a:rPr lang="en-US" dirty="0"/>
              <a:t>և </a:t>
            </a:r>
            <a:r>
              <a:rPr lang="en-US" dirty="0" err="1"/>
              <a:t>սոցիալական</a:t>
            </a:r>
            <a:r>
              <a:rPr lang="en-US" dirty="0"/>
              <a:t> </a:t>
            </a:r>
            <a:r>
              <a:rPr lang="en-US" dirty="0" err="1"/>
              <a:t>ցանցերում</a:t>
            </a:r>
            <a:r>
              <a:rPr lang="ru-RU" dirty="0"/>
              <a:t> (2014 </a:t>
            </a:r>
            <a:r>
              <a:rPr lang="en-US" dirty="0" err="1"/>
              <a:t>թվականից</a:t>
            </a:r>
            <a:r>
              <a:rPr lang="en-US" dirty="0"/>
              <a:t> </a:t>
            </a:r>
            <a:r>
              <a:rPr lang="en-US" dirty="0" err="1"/>
              <a:t>սկսած</a:t>
            </a:r>
            <a:r>
              <a:rPr lang="en-US" dirty="0"/>
              <a:t>՝ </a:t>
            </a:r>
            <a:r>
              <a:rPr lang="en-US" dirty="0" err="1"/>
              <a:t>թվով</a:t>
            </a:r>
            <a:r>
              <a:rPr lang="ru-RU" dirty="0"/>
              <a:t> 92 </a:t>
            </a:r>
            <a:r>
              <a:rPr lang="en-US" dirty="0" err="1"/>
              <a:t>նյութ</a:t>
            </a:r>
            <a:r>
              <a:rPr lang="ru-RU" dirty="0"/>
              <a:t>` </a:t>
            </a:r>
            <a:r>
              <a:rPr lang="en-US" dirty="0" err="1"/>
              <a:t>կապարի</a:t>
            </a:r>
            <a:r>
              <a:rPr lang="ru-RU" dirty="0"/>
              <a:t>, </a:t>
            </a:r>
            <a:r>
              <a:rPr lang="en-US" dirty="0" err="1"/>
              <a:t>նիկելով</a:t>
            </a:r>
            <a:r>
              <a:rPr lang="ru-RU" dirty="0"/>
              <a:t>, </a:t>
            </a:r>
            <a:r>
              <a:rPr lang="en-US" dirty="0" err="1"/>
              <a:t>սնդիկով</a:t>
            </a:r>
            <a:r>
              <a:rPr lang="ru-RU" dirty="0"/>
              <a:t>, </a:t>
            </a:r>
            <a:r>
              <a:rPr lang="en-US" dirty="0" err="1"/>
              <a:t>կադմիուով</a:t>
            </a:r>
            <a:r>
              <a:rPr lang="ru-RU" dirty="0"/>
              <a:t>, </a:t>
            </a:r>
            <a:r>
              <a:rPr lang="en-US" dirty="0" err="1"/>
              <a:t>մանգանով</a:t>
            </a:r>
            <a:r>
              <a:rPr lang="ru-RU" dirty="0"/>
              <a:t>, </a:t>
            </a:r>
            <a:r>
              <a:rPr lang="en-US" dirty="0" err="1"/>
              <a:t>դիօքսիններով</a:t>
            </a:r>
            <a:r>
              <a:rPr lang="ru-RU" dirty="0"/>
              <a:t>, </a:t>
            </a:r>
            <a:r>
              <a:rPr lang="en-US" dirty="0" err="1"/>
              <a:t>մկնդեղով</a:t>
            </a:r>
            <a:r>
              <a:rPr lang="ru-RU" dirty="0"/>
              <a:t>, </a:t>
            </a:r>
            <a:r>
              <a:rPr lang="en-US" dirty="0" err="1"/>
              <a:t>բենզոլով</a:t>
            </a:r>
            <a:r>
              <a:rPr lang="en-US" dirty="0"/>
              <a:t> </a:t>
            </a:r>
            <a:r>
              <a:rPr lang="en-US" dirty="0" err="1"/>
              <a:t>շրջակա</a:t>
            </a:r>
            <a:r>
              <a:rPr lang="en-US" dirty="0"/>
              <a:t> </a:t>
            </a:r>
            <a:r>
              <a:rPr lang="en-US" dirty="0" err="1"/>
              <a:t>միջավայրի</a:t>
            </a:r>
            <a:r>
              <a:rPr lang="en-US" dirty="0"/>
              <a:t> </a:t>
            </a:r>
            <a:r>
              <a:rPr lang="en-US" dirty="0" err="1"/>
              <a:t>աղտոտման</a:t>
            </a:r>
            <a:r>
              <a:rPr lang="ru-RU" dirty="0"/>
              <a:t>, </a:t>
            </a:r>
            <a:r>
              <a:rPr lang="en-US" dirty="0" err="1"/>
              <a:t>կախված</a:t>
            </a:r>
            <a:r>
              <a:rPr lang="en-US" dirty="0"/>
              <a:t> </a:t>
            </a:r>
            <a:r>
              <a:rPr lang="en-US" dirty="0" err="1"/>
              <a:t>մասնիկներով</a:t>
            </a:r>
            <a:r>
              <a:rPr lang="en-US" dirty="0"/>
              <a:t> </a:t>
            </a:r>
            <a:r>
              <a:rPr lang="en-US" dirty="0" err="1"/>
              <a:t>մթնոլորտային</a:t>
            </a:r>
            <a:r>
              <a:rPr lang="en-US" dirty="0"/>
              <a:t> </a:t>
            </a:r>
            <a:r>
              <a:rPr lang="en-US" dirty="0" err="1"/>
              <a:t>օդի</a:t>
            </a:r>
            <a:r>
              <a:rPr lang="en-US" dirty="0"/>
              <a:t> </a:t>
            </a:r>
            <a:r>
              <a:rPr lang="en-US" dirty="0" err="1"/>
              <a:t>աղտոտման</a:t>
            </a:r>
            <a:r>
              <a:rPr lang="en-US" dirty="0"/>
              <a:t> </a:t>
            </a:r>
            <a:r>
              <a:rPr lang="en-US" dirty="0" err="1"/>
              <a:t>ազդեցությունը</a:t>
            </a:r>
            <a:r>
              <a:rPr lang="en-US" dirty="0"/>
              <a:t> </a:t>
            </a:r>
            <a:r>
              <a:rPr lang="en-US" dirty="0" err="1"/>
              <a:t>շրջակա</a:t>
            </a:r>
            <a:r>
              <a:rPr lang="en-US" dirty="0"/>
              <a:t> </a:t>
            </a:r>
            <a:r>
              <a:rPr lang="en-US" dirty="0" err="1"/>
              <a:t>միջավայրի</a:t>
            </a:r>
            <a:r>
              <a:rPr lang="en-US" dirty="0"/>
              <a:t> </a:t>
            </a:r>
            <a:r>
              <a:rPr lang="en-US" dirty="0" err="1"/>
              <a:t>վրա</a:t>
            </a:r>
            <a:r>
              <a:rPr lang="ru-RU" dirty="0"/>
              <a:t>, </a:t>
            </a:r>
            <a:r>
              <a:rPr lang="en-US" dirty="0" err="1"/>
              <a:t>աղմուկի</a:t>
            </a:r>
            <a:r>
              <a:rPr lang="en-US" dirty="0"/>
              <a:t> </a:t>
            </a:r>
            <a:r>
              <a:rPr lang="en-US" dirty="0" err="1"/>
              <a:t>բացասական</a:t>
            </a:r>
            <a:r>
              <a:rPr lang="en-US" dirty="0"/>
              <a:t> </a:t>
            </a:r>
            <a:r>
              <a:rPr lang="en-US" dirty="0" err="1"/>
              <a:t>ազդեցությունը</a:t>
            </a:r>
            <a:r>
              <a:rPr lang="en-US" dirty="0"/>
              <a:t> </a:t>
            </a:r>
            <a:r>
              <a:rPr lang="en-US" dirty="0" err="1"/>
              <a:t>շրջակա</a:t>
            </a:r>
            <a:r>
              <a:rPr lang="en-US" dirty="0"/>
              <a:t> </a:t>
            </a:r>
            <a:r>
              <a:rPr lang="en-US" dirty="0" err="1"/>
              <a:t>միջավայրի</a:t>
            </a:r>
            <a:r>
              <a:rPr lang="en-US" dirty="0"/>
              <a:t> </a:t>
            </a:r>
            <a:r>
              <a:rPr lang="en-US" dirty="0" err="1"/>
              <a:t>վրա</a:t>
            </a:r>
            <a:r>
              <a:rPr lang="en-US" dirty="0"/>
              <a:t> և </a:t>
            </a:r>
            <a:r>
              <a:rPr lang="en-US" dirty="0" err="1"/>
              <a:t>այլն</a:t>
            </a:r>
            <a:r>
              <a:rPr lang="ru-RU" dirty="0" smtClean="0"/>
              <a:t>):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1237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40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www.e-draft.am</a:t>
            </a:r>
            <a:endParaRPr lang="en-US" sz="4000" b="1" i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2016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թվականի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սեպտեմբերի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2-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ի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&lt;&lt;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Հայաստանի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Հանրապետության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կառավարության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2010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թվականի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մարտի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25-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Ի N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296-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Ն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որոշման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մեջ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լրացումներ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և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փոփոխություններ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կատարելու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մասին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&gt;&gt; 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N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1134-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Ն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որոշմամբ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գործարկվել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է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Հայաստանի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Հանրապետության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արդարադատության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նախարարության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կողմից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վարվող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իրավական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ակտերի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նախագծերի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հրապարակման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միասնական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կայքը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(</a:t>
            </a:r>
            <a:r>
              <a:rPr lang="en-US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  <a:hlinkClick r:id="rId2"/>
              </a:rPr>
              <a:t>www</a:t>
            </a:r>
            <a:r>
              <a:rPr lang="ru-RU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  <a:hlinkClick r:id="rId2"/>
              </a:rPr>
              <a:t>.</a:t>
            </a:r>
            <a:r>
              <a:rPr lang="en-US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  <a:hlinkClick r:id="rId2"/>
              </a:rPr>
              <a:t>e</a:t>
            </a:r>
            <a:r>
              <a:rPr lang="ru-RU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  <a:hlinkClick r:id="rId2"/>
              </a:rPr>
              <a:t>-</a:t>
            </a:r>
            <a:r>
              <a:rPr lang="en-US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  <a:hlinkClick r:id="rId2"/>
              </a:rPr>
              <a:t>draft</a:t>
            </a:r>
            <a:r>
              <a:rPr lang="ru-RU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  <a:hlinkClick r:id="rId2"/>
              </a:rPr>
              <a:t>.</a:t>
            </a:r>
            <a:r>
              <a:rPr lang="en-US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  <a:hlinkClick r:id="rId2"/>
              </a:rPr>
              <a:t>am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),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որտեղ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բոլոր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պետական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մարմինները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պարտավոր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են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տեղադրել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իրենց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կողմից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մշակված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նորմատիվ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իրավական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ակտերի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նախագծերը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ylfaen" panose="010A0502050306030303" pitchFamily="18" charset="0"/>
              </a:rPr>
              <a:t>:</a:t>
            </a:r>
            <a:endParaRPr lang="en-US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Sylfaen" panose="010A0502050306030303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7416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039" y="114048"/>
            <a:ext cx="10348331" cy="6253298"/>
          </a:xfrm>
        </p:spPr>
      </p:pic>
    </p:spTree>
    <p:extLst>
      <p:ext uri="{BB962C8B-B14F-4D97-AF65-F5344CB8AC3E}">
        <p14:creationId xmlns:p14="http://schemas.microsoft.com/office/powerpoint/2010/main" val="2241978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78780"/>
            <a:ext cx="10515600" cy="589818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4000" b="1" dirty="0" smtClean="0">
                <a:solidFill>
                  <a:schemeClr val="accent5"/>
                </a:solidFill>
              </a:rPr>
              <a:t>O</a:t>
            </a:r>
            <a:r>
              <a:rPr lang="hy-AM" sz="4000" b="1" dirty="0" smtClean="0">
                <a:solidFill>
                  <a:schemeClr val="accent5"/>
                </a:solidFill>
              </a:rPr>
              <a:t>ՐԵՆՍԴՐԱԿԱՆ/ԻՆՍՏԻՏՈՒՑԻՈՆԱԼ ԵՐԱՇԽԻՔՆԵՐ</a:t>
            </a:r>
          </a:p>
          <a:p>
            <a:pPr marL="0" indent="0">
              <a:buNone/>
            </a:pPr>
            <a:endParaRPr lang="hy-AM" sz="4000" b="1" dirty="0" smtClean="0">
              <a:solidFill>
                <a:schemeClr val="accent5"/>
              </a:solidFill>
            </a:endParaRPr>
          </a:p>
          <a:p>
            <a:pPr marL="0" indent="0">
              <a:buNone/>
            </a:pPr>
            <a:r>
              <a:rPr lang="hy-AM" sz="4000" b="1" dirty="0" smtClean="0">
                <a:solidFill>
                  <a:schemeClr val="accent5"/>
                </a:solidFill>
              </a:rPr>
              <a:t>ՏԵԽՆՈԼՈԳԻԱԿԱՆ ԵՐԱՇԽԻՔՆԵՐ</a:t>
            </a:r>
          </a:p>
          <a:p>
            <a:pPr marL="0" indent="0">
              <a:buNone/>
            </a:pPr>
            <a:endParaRPr lang="hy-AM" sz="4000" b="1" dirty="0">
              <a:solidFill>
                <a:schemeClr val="accent5"/>
              </a:solidFill>
            </a:endParaRPr>
          </a:p>
          <a:p>
            <a:pPr marL="0" indent="0">
              <a:buNone/>
            </a:pPr>
            <a:endParaRPr lang="en-US" sz="4000" b="1" dirty="0" smtClean="0">
              <a:solidFill>
                <a:schemeClr val="accent5"/>
              </a:solidFill>
            </a:endParaRPr>
          </a:p>
          <a:p>
            <a:r>
              <a:rPr lang="hy-AM" sz="4000" b="1" dirty="0" smtClean="0">
                <a:solidFill>
                  <a:schemeClr val="accent5"/>
                </a:solidFill>
              </a:rPr>
              <a:t>2015թ. ՀՀ Սահմանադրություն, հոդվ. 42, 51,</a:t>
            </a:r>
            <a:r>
              <a:rPr lang="en-US" sz="4000" b="1" dirty="0" smtClean="0">
                <a:solidFill>
                  <a:schemeClr val="accent5"/>
                </a:solidFill>
              </a:rPr>
              <a:t> 53</a:t>
            </a:r>
            <a:r>
              <a:rPr lang="hy-AM" sz="4000" b="1" dirty="0" smtClean="0">
                <a:solidFill>
                  <a:schemeClr val="accent5"/>
                </a:solidFill>
              </a:rPr>
              <a:t>  </a:t>
            </a:r>
          </a:p>
          <a:p>
            <a:pPr marL="0" indent="0">
              <a:buNone/>
            </a:pPr>
            <a:r>
              <a:rPr lang="en-US" sz="16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</a:p>
          <a:p>
            <a:pPr marL="0" indent="0">
              <a:buNone/>
            </a:pPr>
            <a:r>
              <a:rPr lang="en-US" sz="1600" b="1" dirty="0">
                <a:solidFill>
                  <a:schemeClr val="accent6"/>
                </a:solidFill>
              </a:rPr>
              <a:t>	</a:t>
            </a:r>
            <a:r>
              <a:rPr lang="hy-AM" sz="16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ՀՀ Սահմանադրություն, հոդվ. 51</a:t>
            </a:r>
          </a:p>
          <a:p>
            <a:endParaRPr lang="hy-AM" sz="1600" b="1" dirty="0" smtClean="0">
              <a:solidFill>
                <a:schemeClr val="accent6"/>
              </a:solidFill>
            </a:endParaRPr>
          </a:p>
          <a:p>
            <a:r>
              <a:rPr lang="hy-AM" sz="1600" dirty="0" smtClean="0"/>
              <a:t>2015թ. ՀՀ Սահմանադրության 51-րդ հոդվածով ամրագրվում է </a:t>
            </a:r>
            <a:r>
              <a:rPr lang="hy-AM" sz="1800" b="1" i="1" dirty="0" smtClean="0">
                <a:solidFill>
                  <a:schemeClr val="accent5"/>
                </a:solidFill>
              </a:rPr>
              <a:t>տեղեկություններ ստանալու իրավունքը</a:t>
            </a:r>
            <a:r>
              <a:rPr lang="hy-AM" sz="1600" dirty="0" smtClean="0">
                <a:solidFill>
                  <a:schemeClr val="accent5"/>
                </a:solidFill>
              </a:rPr>
              <a:t>,</a:t>
            </a:r>
            <a:r>
              <a:rPr lang="hy-AM" sz="1600" dirty="0" smtClean="0"/>
              <a:t> մասնավորապես, որ յուրաքանչյուր ոք ունի </a:t>
            </a:r>
            <a:r>
              <a:rPr lang="hy-AM" sz="1800" b="1" i="1" dirty="0" smtClean="0">
                <a:solidFill>
                  <a:schemeClr val="accent5"/>
                </a:solidFill>
              </a:rPr>
              <a:t>պետական և տեղական ինքնակառավարման մարմինների </a:t>
            </a:r>
            <a:r>
              <a:rPr lang="hy-AM" sz="1600" dirty="0" smtClean="0"/>
              <a:t>ու </a:t>
            </a:r>
            <a:r>
              <a:rPr lang="hy-AM" sz="1800" b="1" i="1" dirty="0" smtClean="0">
                <a:solidFill>
                  <a:schemeClr val="accent5"/>
                </a:solidFill>
              </a:rPr>
              <a:t>պաշտոնատար անձանց գործունեության</a:t>
            </a:r>
            <a:r>
              <a:rPr lang="hy-AM" sz="1800" dirty="0" smtClean="0">
                <a:solidFill>
                  <a:schemeClr val="accent5"/>
                </a:solidFill>
              </a:rPr>
              <a:t> </a:t>
            </a:r>
            <a:r>
              <a:rPr lang="hy-AM" sz="1600" dirty="0" smtClean="0"/>
              <a:t>մասին տեղեկություններ </a:t>
            </a:r>
            <a:r>
              <a:rPr lang="hy-AM" sz="1800" b="1" i="1" dirty="0" smtClean="0">
                <a:solidFill>
                  <a:schemeClr val="accent5"/>
                </a:solidFill>
              </a:rPr>
              <a:t>ստանալու</a:t>
            </a:r>
            <a:r>
              <a:rPr lang="hy-AM" sz="1600" dirty="0" smtClean="0"/>
              <a:t> և փաստաթղթերին </a:t>
            </a:r>
            <a:r>
              <a:rPr lang="hy-AM" sz="1800" i="1" dirty="0" smtClean="0">
                <a:solidFill>
                  <a:schemeClr val="accent5"/>
                </a:solidFill>
              </a:rPr>
              <a:t>ծանոթանալու</a:t>
            </a:r>
            <a:r>
              <a:rPr lang="hy-AM" sz="1600" dirty="0" smtClean="0">
                <a:solidFill>
                  <a:schemeClr val="accent5"/>
                </a:solidFill>
              </a:rPr>
              <a:t> </a:t>
            </a:r>
            <a:r>
              <a:rPr lang="hy-AM" sz="1600" dirty="0" smtClean="0"/>
              <a:t>իրավունք:</a:t>
            </a:r>
            <a:br>
              <a:rPr lang="hy-AM" sz="1600" dirty="0" smtClean="0"/>
            </a:br>
            <a:endParaRPr lang="hy-AM" sz="1600" dirty="0" smtClean="0"/>
          </a:p>
          <a:p>
            <a:r>
              <a:rPr lang="hy-AM" sz="1600" dirty="0" smtClean="0"/>
              <a:t> Տեղեկություններ ստանալու իրավունքը կարող է սահմանափակվել միայն օրենքով` հանրային շահերի կամ այլոց հիմնական իրավունքների և ազատությունների պաշտպանության նպատակով:</a:t>
            </a:r>
            <a:br>
              <a:rPr lang="hy-AM" sz="1600" dirty="0" smtClean="0"/>
            </a:br>
            <a:endParaRPr lang="hy-AM" sz="1600" dirty="0" smtClean="0"/>
          </a:p>
          <a:p>
            <a:r>
              <a:rPr lang="hy-AM" sz="1600" dirty="0" smtClean="0"/>
              <a:t>Տեղեկություններ ստանալու կարգը, ինչպես նաև տեղեկությունները թաքցնելու կամ դրանց տրամադրումն անհիմն մերժելու համար </a:t>
            </a:r>
            <a:r>
              <a:rPr lang="hy-AM" sz="1600" b="1" i="1" dirty="0" smtClean="0"/>
              <a:t>պաշտոնատար անձանց պատասխանատվության հիմքերը սահմանվում են օրենքով</a:t>
            </a:r>
            <a:r>
              <a:rPr lang="hy-AM" sz="1600" dirty="0" smtClean="0"/>
              <a:t>:</a:t>
            </a:r>
          </a:p>
          <a:p>
            <a:endParaRPr lang="en-US" sz="1600" dirty="0" smtClean="0"/>
          </a:p>
          <a:p>
            <a:endParaRPr lang="hy-AM" sz="1500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08642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y-AM" sz="4000" b="1" i="1" u="sng" dirty="0">
                <a:solidFill>
                  <a:schemeClr val="accent1">
                    <a:lumMod val="60000"/>
                    <a:lumOff val="40000"/>
                  </a:schemeClr>
                </a:solidFill>
                <a:hlinkClick r:id="rId2"/>
              </a:rPr>
              <a:t>www.e-request.am</a:t>
            </a:r>
            <a:endParaRPr lang="en-US" sz="4000" b="1" i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hy-AM" dirty="0"/>
              <a:t>ՀՀ կառավարության 2018 թվականի ապրիլի 26-ի 524-Ն որոշմամբ ներդրվել է ՀՀ արդարադատության նախարարության կողմից վարվող հարցումների միասնական </a:t>
            </a:r>
            <a:r>
              <a:rPr lang="hy-AM" u="sng" dirty="0">
                <a:hlinkClick r:id="rId2"/>
              </a:rPr>
              <a:t>www.e-request.am</a:t>
            </a:r>
            <a:r>
              <a:rPr lang="hy-AM" dirty="0"/>
              <a:t> հարթակը: </a:t>
            </a:r>
            <a:r>
              <a:rPr lang="hy-AM" u="sng" dirty="0" smtClean="0">
                <a:hlinkClick r:id="rId2"/>
              </a:rPr>
              <a:t>www.e-request.am</a:t>
            </a:r>
            <a:r>
              <a:rPr lang="hy-AM" dirty="0" smtClean="0"/>
              <a:t> կայքը</a:t>
            </a:r>
            <a:r>
              <a:rPr lang="hy-AM" dirty="0"/>
              <a:t>՝ էլեկտրոնային հարցումների միասնական հարթակի </a:t>
            </a:r>
            <a:r>
              <a:rPr lang="hy-AM" dirty="0" smtClean="0"/>
              <a:t>գործիքներից է։ </a:t>
            </a:r>
          </a:p>
          <a:p>
            <a:pPr algn="just"/>
            <a:r>
              <a:rPr lang="hy-AM" u="sng" dirty="0" smtClean="0">
                <a:hlinkClick r:id="rId2"/>
              </a:rPr>
              <a:t>www.e-request.am</a:t>
            </a:r>
            <a:r>
              <a:rPr lang="hy-AM" dirty="0"/>
              <a:t>  հարթակի նպատակն է քաղաքացիներին ընձեռել հնարավորություն  էլեկտրոնային եղանակով ներկայացնել հարցում, դիմում կամ բողոք տեղեկատվություն տնօրինող պետական մարմիններին և էլեկտրոնային եղանակով ստանալ պատասխան: Որոշման հիման վրա արդեն արդիականացվում են բոլոր պետական մարմինների էլեկտրոնային կայքերը՝ նախատեսելով միասնական </a:t>
            </a:r>
            <a:r>
              <a:rPr lang="hy-AM" dirty="0" smtClean="0"/>
              <a:t>պատուհան </a:t>
            </a:r>
            <a:r>
              <a:rPr lang="hy-AM" dirty="0"/>
              <a:t>էլեկտրոնային եղանակով հարցումներ ներկայացնելու համար: Նշված միասնական պատուհանի միջոցով քաղաքացիները մուտք կգործեն էլեկտրոնային հարցումների միասնական </a:t>
            </a:r>
            <a:r>
              <a:rPr lang="hy-AM" u="sng" dirty="0">
                <a:hlinkClick r:id="rId2"/>
              </a:rPr>
              <a:t>www.e-request.am</a:t>
            </a:r>
            <a:r>
              <a:rPr lang="hy-AM" dirty="0"/>
              <a:t> հարթակ, որի միջոցով կուղարկեն համապատասխան հարցումներ, ինչպես նաև հնարավորություն կստանան գնահատել համապատասխան պետական մարմինի կողից մատուցվող ծառայությունների որակն ու ժամկետները: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0610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45688"/>
            <a:ext cx="10515600" cy="58312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y-AM" dirty="0" smtClean="0"/>
              <a:t>	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178420"/>
            <a:ext cx="10982093" cy="6282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3466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23385"/>
            <a:ext cx="10515600" cy="58535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y-AM" dirty="0" smtClean="0"/>
              <a:t>	</a:t>
            </a:r>
            <a:r>
              <a:rPr lang="hy-AM" sz="4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ՀՀ Սահմանադրություն, հոդվ. 5</a:t>
            </a:r>
            <a:r>
              <a:rPr lang="en-US" sz="4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3</a:t>
            </a:r>
            <a:endParaRPr lang="hy-AM" sz="4000" b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hy-AM" sz="1600" i="1" dirty="0" smtClean="0">
                <a:solidFill>
                  <a:schemeClr val="accent5"/>
                </a:solidFill>
              </a:rPr>
              <a:t>Հանրագիր </a:t>
            </a:r>
            <a:r>
              <a:rPr lang="hy-AM" sz="1600" i="1" dirty="0">
                <a:solidFill>
                  <a:schemeClr val="accent5"/>
                </a:solidFill>
              </a:rPr>
              <a:t>ներկայացնելու </a:t>
            </a:r>
            <a:r>
              <a:rPr lang="hy-AM" sz="1600" i="1" dirty="0" smtClean="0">
                <a:solidFill>
                  <a:schemeClr val="accent5"/>
                </a:solidFill>
              </a:rPr>
              <a:t>իրավունքը</a:t>
            </a:r>
            <a:endParaRPr lang="en-US" sz="1600" i="1" dirty="0">
              <a:solidFill>
                <a:schemeClr val="accent5"/>
              </a:solidFill>
            </a:endParaRPr>
          </a:p>
          <a:p>
            <a:pPr marL="0" indent="0">
              <a:buNone/>
            </a:pPr>
            <a:endParaRPr lang="hy-AM" dirty="0"/>
          </a:p>
          <a:p>
            <a:r>
              <a:rPr lang="hy-AM" dirty="0"/>
              <a:t>Յուրաքանչյուր ոք ունի անհատապես կամ այլոց հետ մեկտեղ պետական և տեղական ինքնակառավարման մարմիններին ու պաշտոնատար անձանց հանրագիր ներկայացնելու և ողջամիտ ժամկետում պատշաճ պատասխան ստանալու իրավունք: Մանրամասները սահմանվում են օրենքով: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146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722"/>
            <a:ext cx="10515600" cy="597624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y-AM" sz="43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«Տեղեկատվության ազատության» մասին ՀՀ օրենք</a:t>
            </a:r>
            <a:endParaRPr lang="en-US" sz="4300" b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ctr">
              <a:buNone/>
            </a:pPr>
            <a:endParaRPr lang="hy-AM" sz="4300" b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hy-AM" sz="1700" dirty="0" smtClean="0"/>
              <a:t>«Տեղեկատվության ազատության» մասին ՀՀ օրենքով ամրագրվում է տեղեկությունների մատչելիության և հրապարակայնության ապահովման երաշխիքները։ Մասնավորապես,  որ տեղեկատվություն տնօրինողն անհապաղ հրապարակում կամ այլ մատչելի ձևով հանրությանը տեղեկացնում է իր տնօրինության տակ գտնվող այն տեղեկությունը, որի հրապարակումը կարող է </a:t>
            </a:r>
            <a:r>
              <a:rPr lang="hy-AM" sz="1700" b="1" i="1" dirty="0" smtClean="0"/>
              <a:t>կանխել </a:t>
            </a:r>
            <a:r>
              <a:rPr lang="hy-AM" sz="1700" dirty="0" smtClean="0"/>
              <a:t>պետական և հասարակական անվտանգությունը, հասարակական կարգին, հանրության առողջությանն ու բարքերին, այլոց իրավունքներին և ազատություններին</a:t>
            </a:r>
            <a:r>
              <a:rPr lang="hy-AM" sz="17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hy-AM" sz="1700" b="1" i="1" dirty="0" smtClean="0">
                <a:solidFill>
                  <a:schemeClr val="accent5"/>
                </a:solidFill>
              </a:rPr>
              <a:t>շրջակա միջավայրին</a:t>
            </a:r>
            <a:r>
              <a:rPr lang="hy-AM" sz="1700" dirty="0" smtClean="0"/>
              <a:t>, անձանց սեփականությանն սպառնացող վտանգը։  </a:t>
            </a:r>
            <a:endParaRPr lang="en-US" sz="1700" dirty="0" smtClean="0"/>
          </a:p>
          <a:p>
            <a:endParaRPr lang="en-US" sz="1700" dirty="0"/>
          </a:p>
          <a:p>
            <a:pPr marL="0" indent="0">
              <a:buNone/>
            </a:pPr>
            <a:endParaRPr lang="hy-AM" sz="1700" dirty="0" smtClean="0"/>
          </a:p>
          <a:p>
            <a:r>
              <a:rPr lang="hy-AM" sz="1700" dirty="0" smtClean="0"/>
              <a:t>Եթե Հայաստանի Հանրապետության Սահմանադրությամբ և (կամ) օրենքով այլ բան նախատեսված չէ, ապա տեղեկատվություն տնօրինողը տարին առնվազն մեկ անգամ հրապարակում է իր գործունեությանն առնչվող հետևյալ տեղեկությունները և դրանցում կատարված փոփոխությունները. </a:t>
            </a:r>
            <a:r>
              <a:rPr lang="hy-AM" sz="1700" dirty="0" smtClean="0">
                <a:solidFill>
                  <a:schemeClr val="accent5"/>
                </a:solidFill>
              </a:rPr>
              <a:t> </a:t>
            </a:r>
            <a:r>
              <a:rPr lang="hy-AM" sz="1700" b="1" i="1" dirty="0" smtClean="0">
                <a:solidFill>
                  <a:schemeClr val="accent5"/>
                </a:solidFill>
              </a:rPr>
              <a:t>շրջակա միջավայրի </a:t>
            </a:r>
            <a:r>
              <a:rPr lang="hy-AM" sz="1700" dirty="0" smtClean="0"/>
              <a:t>վրա ներգործությունը։</a:t>
            </a:r>
            <a:endParaRPr lang="en-US" sz="17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237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90293"/>
            <a:ext cx="10515600" cy="5786670"/>
          </a:xfrm>
        </p:spPr>
        <p:txBody>
          <a:bodyPr>
            <a:normAutofit/>
          </a:bodyPr>
          <a:lstStyle/>
          <a:p>
            <a:r>
              <a:rPr lang="hy-AM" sz="2000" dirty="0" smtClean="0"/>
              <a:t>Օրենքով ամրագրված են նաև տեղեկության տրամադրման մերժման հիմքերը, ինչպես նաև այն, </a:t>
            </a:r>
            <a:r>
              <a:rPr lang="hy-AM" sz="2000" b="1" i="1" dirty="0" smtClean="0"/>
              <a:t>որ տեղեկության տրամադրումը չի կարող մերժվել, ե</a:t>
            </a:r>
            <a:r>
              <a:rPr lang="hy-AM" sz="2000" dirty="0" smtClean="0"/>
              <a:t>թե դա ներկայացնում է Հայաստանի Հանրապետության տնտեսության ընդհանուր վիճակը, ինչպես նաև </a:t>
            </a:r>
            <a:r>
              <a:rPr lang="hy-AM" sz="2000" b="1" i="1" dirty="0" smtClean="0">
                <a:solidFill>
                  <a:schemeClr val="accent5"/>
                </a:solidFill>
              </a:rPr>
              <a:t>բնության և շրջակա միջավայրի պաշտպանության</a:t>
            </a:r>
            <a:r>
              <a:rPr lang="hy-AM" sz="20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hy-AM" sz="2000" dirty="0" smtClean="0"/>
              <a:t>առողջապահության, կրթության, գյուղատնտեսության, առևտրի, մշակույթի բնագավառում տիրող իրական վիճակը.</a:t>
            </a: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hy-AM" sz="2000" dirty="0" smtClean="0"/>
          </a:p>
          <a:p>
            <a:r>
              <a:rPr lang="hy-AM" sz="2000" dirty="0" smtClean="0"/>
              <a:t>Օրենքում, հարցման պատասխանների 2 ձևերի առումով, սահմանվում է, որ բանավոր հարցման պատասխանը տրվում է, եթե՝ պահանջվող տեղեկության տրամադրումը կարող է կանխել պետական, հասարակական անվտանգությանը, հասարակական կարգին, հանրության առողջությանն ու բարքերին, այլոց իրավունքներին և ազատություններին, </a:t>
            </a:r>
            <a:r>
              <a:rPr lang="hy-AM" sz="2000" b="1" i="1" dirty="0" smtClean="0">
                <a:solidFill>
                  <a:schemeClr val="accent5"/>
                </a:solidFill>
              </a:rPr>
              <a:t>շրջակա միջավայրին</a:t>
            </a:r>
            <a:r>
              <a:rPr lang="hy-AM" sz="2000" dirty="0" smtClean="0"/>
              <a:t>, անձանց սեփականությանն սպառնացող վտանգը.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29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12234"/>
            <a:ext cx="10515600" cy="5864729"/>
          </a:xfrm>
        </p:spPr>
        <p:txBody>
          <a:bodyPr>
            <a:normAutofit fontScale="92500"/>
          </a:bodyPr>
          <a:lstStyle/>
          <a:p>
            <a:r>
              <a:rPr lang="hy-AM" sz="4000" dirty="0" smtClean="0">
                <a:solidFill>
                  <a:schemeClr val="accent5"/>
                </a:solidFill>
              </a:rPr>
              <a:t>«Շրջակա միջավայրի վրա ազդեցության գնահատման և փորձաքննության մասին» Հայաստանի Հանրապետության օրենքում փոփոխություն կատարելու մասին» նախագիծ</a:t>
            </a:r>
            <a:r>
              <a:rPr lang="hy-AM" dirty="0" smtClean="0"/>
              <a:t> </a:t>
            </a:r>
            <a:endParaRPr lang="en-US" dirty="0" smtClean="0"/>
          </a:p>
          <a:p>
            <a:pPr marL="0" indent="0">
              <a:buNone/>
            </a:pPr>
            <a:endParaRPr lang="hy-AM" dirty="0" smtClean="0"/>
          </a:p>
          <a:p>
            <a:pPr marL="0" indent="0">
              <a:buNone/>
            </a:pPr>
            <a:r>
              <a:rPr lang="hy-AM" dirty="0" smtClean="0"/>
              <a:t>2018 </a:t>
            </a:r>
            <a:r>
              <a:rPr lang="hy-AM" dirty="0"/>
              <a:t>թվականի ապրիլի 11-ին ընդունված «Հայաստանի Հանրապետության՝ մի կողմից, և Եվրոպական միության և ատոմային էներգիայի եվրոպական համայնքի ու դրանց անդամ պետությունների՝ մյուս կողմից, միջև Համապարփակ և ընդլայնված գործընկերության» համաձայնագիրը վավերացնելու մասին» ՀՕ-313-Ն օրենքի 3-րդ հավելվածի և Կառավարության 2019 թվականի մայիսի 16-ի </a:t>
            </a:r>
            <a:r>
              <a:rPr lang="en-US" dirty="0"/>
              <a:t>N 650-</a:t>
            </a:r>
            <a:r>
              <a:rPr lang="hy-AM" dirty="0"/>
              <a:t>Լ որոշման 1-ին հավելվածի 96-րդ կետի </a:t>
            </a:r>
            <a:r>
              <a:rPr lang="hy-AM" dirty="0" smtClean="0"/>
              <a:t>պահանջներից բխում է վերոհիշյալ օրենքի նախագծի մշակումը։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5128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89932"/>
            <a:ext cx="10515600" cy="5887031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hy-AM" sz="2400" dirty="0"/>
              <a:t>«Շրջակա միջավայրի վրա ազդեցության գնահատման և փորձաքննության մասին» Հայաստանի Հանրապետության օրենքում փոփոխություն կատարելու մասին» օրենքի </a:t>
            </a:r>
            <a:r>
              <a:rPr lang="hy-AM" sz="2400" dirty="0" smtClean="0"/>
              <a:t>նախագծով </a:t>
            </a:r>
            <a:r>
              <a:rPr lang="hy-AM" sz="2400" dirty="0"/>
              <a:t>«Շրջակա միջավայրի վրա ազդեցության գնահատման և փորձաքննության մասին» օրենքը շարադրվել է նոր խմբագրությամբ, որի շրջանակներում </a:t>
            </a:r>
            <a:r>
              <a:rPr lang="hy-AM" sz="2400" i="1" dirty="0">
                <a:solidFill>
                  <a:schemeClr val="accent1"/>
                </a:solidFill>
              </a:rPr>
              <a:t>պարզեցվել են </a:t>
            </a:r>
            <a:r>
              <a:rPr lang="hy-AM" sz="2400" dirty="0"/>
              <a:t>շրջակա միջավայրի ու մարդու առողջության վրա հնարավոր ազդեցություն ունեցող հիմնադրութային փաստաթղթի մշակման և նախատեսվող գործունեություն իրականացման նպատակով </a:t>
            </a:r>
            <a:r>
              <a:rPr lang="hy-AM" sz="2400" i="1" dirty="0">
                <a:solidFill>
                  <a:schemeClr val="accent1"/>
                </a:solidFill>
              </a:rPr>
              <a:t>փորձաքննական եզրակացության տրամադրման հետ կապված </a:t>
            </a:r>
            <a:r>
              <a:rPr lang="hy-AM" sz="2400" i="1" dirty="0" smtClean="0">
                <a:solidFill>
                  <a:schemeClr val="accent1"/>
                </a:solidFill>
              </a:rPr>
              <a:t>գործընթացները.</a:t>
            </a:r>
          </a:p>
          <a:p>
            <a:pPr marL="0" indent="0" algn="just">
              <a:buNone/>
            </a:pPr>
            <a:endParaRPr lang="hy-AM" sz="2400" dirty="0" smtClean="0"/>
          </a:p>
          <a:p>
            <a:pPr algn="just"/>
            <a:r>
              <a:rPr lang="hy-AM" sz="2400" b="1" i="1" dirty="0" smtClean="0">
                <a:solidFill>
                  <a:schemeClr val="accent1"/>
                </a:solidFill>
              </a:rPr>
              <a:t>Հստակեցվել ու ընդլայնվել է եզրութային ապարատը</a:t>
            </a:r>
            <a:r>
              <a:rPr lang="hy-AM" sz="2400" dirty="0" smtClean="0"/>
              <a:t>.</a:t>
            </a:r>
          </a:p>
          <a:p>
            <a:pPr algn="just"/>
            <a:endParaRPr lang="hy-AM" sz="2400" dirty="0" smtClean="0"/>
          </a:p>
          <a:p>
            <a:pPr fontAlgn="base"/>
            <a:r>
              <a:rPr lang="hy-AM" dirty="0"/>
              <a:t>13-րդ հոդվածով նախատեսվող գործունեության տեսակները՝ ըստ շրջակա միջավայրի վրա նվազող ազդեցության աստիճանի ու ըստ բնագավառների դասակարգվում են երկու՝ Ա և Բ կատեգորիաների, գործող օրենքում դրանք երեքն են՝ Ա, Բ, Գ կատեգորիաներ</a:t>
            </a:r>
            <a:r>
              <a:rPr lang="hy-AM" dirty="0" smtClean="0"/>
              <a:t>։</a:t>
            </a:r>
            <a:r>
              <a:rPr lang="en-US" dirty="0" smtClean="0"/>
              <a:t> </a:t>
            </a:r>
            <a:r>
              <a:rPr lang="hy-AM" dirty="0" smtClean="0"/>
              <a:t>Գործող</a:t>
            </a:r>
            <a:r>
              <a:rPr lang="hy-AM" dirty="0"/>
              <a:t> </a:t>
            </a:r>
            <a:r>
              <a:rPr lang="hy-AM" b="1" dirty="0"/>
              <a:t> «</a:t>
            </a:r>
            <a:r>
              <a:rPr lang="hy-AM" dirty="0"/>
              <a:t>Շրջակա միջավայրի վրա ազդեցության գնահատման և փորձաքննության մասին» օրենքի 14-րդ հոդվածով սահմանված  Բ կատեգորիայի որոշ բնագավառների գործունեության տեսակներ միացել են  Ա կատիգորիայի նախատեսվող գործունեության տեսակներին և  փոփոխվել են դրանց սահմանչափերը, իսկ որոշներն էլ միացել են գործող օրենքի 14-րդ հոդվածով սահմանված  Գ կատեգորիայի գործունեության տեսակներին, այստեղ նույնպես </a:t>
            </a:r>
            <a:r>
              <a:rPr lang="hy-AM" b="1" i="1" dirty="0">
                <a:solidFill>
                  <a:schemeClr val="accent1"/>
                </a:solidFill>
              </a:rPr>
              <a:t>վերանայվել են սահմանաչափերը։</a:t>
            </a:r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048988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45688"/>
            <a:ext cx="10515600" cy="5831275"/>
          </a:xfrm>
        </p:spPr>
        <p:txBody>
          <a:bodyPr/>
          <a:lstStyle/>
          <a:p>
            <a:pPr fontAlgn="base"/>
            <a:r>
              <a:rPr lang="hy-AM" dirty="0" smtClean="0"/>
              <a:t> Վերոնշյալ փոփոխության իրականացումը պայմանավորված է այն հանգամանքով, որ գործող կարգավորումներով Ա և Բ կատեգորիաների նախատեսվող գործունեությունների փորձաքննության ներկայացման համար նախատեսված ընթացակարգերը գրեթե նույնն են, միայն սահմանված բազային տուրքի չափն է տարբեր։</a:t>
            </a:r>
          </a:p>
          <a:p>
            <a:pPr marL="0" indent="0" fontAlgn="base">
              <a:buNone/>
            </a:pPr>
            <a:endParaRPr lang="hy-AM" dirty="0" smtClean="0"/>
          </a:p>
          <a:p>
            <a:pPr fontAlgn="base"/>
            <a:r>
              <a:rPr lang="hy-AM" dirty="0" smtClean="0"/>
              <a:t>Նախագծով գործող կարգավորումներից </a:t>
            </a:r>
            <a:r>
              <a:rPr lang="hy-AM" b="1" i="1" dirty="0" smtClean="0">
                <a:solidFill>
                  <a:schemeClr val="accent1"/>
                </a:solidFill>
              </a:rPr>
              <a:t>հանվել են </a:t>
            </a:r>
            <a:r>
              <a:rPr lang="hy-AM" dirty="0" smtClean="0"/>
              <a:t>շրջակա միջավայրի վրա ազդեցության փորձաքննության </a:t>
            </a:r>
            <a:r>
              <a:rPr lang="hy-AM" b="1" i="1" dirty="0" smtClean="0">
                <a:solidFill>
                  <a:schemeClr val="accent1"/>
                </a:solidFill>
              </a:rPr>
              <a:t>նախնական փուլը</a:t>
            </a:r>
            <a:r>
              <a:rPr lang="hy-AM" dirty="0" smtClean="0"/>
              <a:t>, ինչպես նաև նախնական փուլի հետ  կապված նախնական </a:t>
            </a:r>
            <a:r>
              <a:rPr lang="hy-AM" b="1" i="1" dirty="0" smtClean="0">
                <a:solidFill>
                  <a:schemeClr val="accent1"/>
                </a:solidFill>
              </a:rPr>
              <a:t>գնահատման հայտի ուսումնասիրության, տեխնիկական առաջադրանք կազմելու և ձեռնարկողին տրամադրելու պահանջները</a:t>
            </a:r>
            <a:r>
              <a:rPr lang="hy-AM" dirty="0" smtClean="0"/>
              <a:t>։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3389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y-AM" b="1" i="1" dirty="0" smtClean="0">
                <a:solidFill>
                  <a:schemeClr val="accent1"/>
                </a:solidFill>
              </a:rPr>
              <a:t>Օրհուսի կոնվենցիա</a:t>
            </a:r>
            <a:endParaRPr lang="en-US" b="1" i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y-AM" dirty="0" smtClean="0"/>
              <a:t>Էկոլոգիական տեղեկատվություն հասկացությունը օգտագործվում է ինչպես կոնվենցիայի նախաբանում, այնպես էլ երկրորդ հոդվածում: Իհարկե, սպառիչ ցանկ չի տրվում այն ամենի, ինչ կարող է ներառվել էկոլոգիական տեղեկատվության մեջ: Այնուամենայնիվ, այն նվազագույն պահանջ է և կողմերը կարող են ավելի լայն սահմանում օգտագործել:</a:t>
            </a:r>
          </a:p>
          <a:p>
            <a:r>
              <a:rPr lang="hy-AM" dirty="0" smtClean="0"/>
              <a:t>Որոշ պետություններում տարանջատում չի դրվում էկոլոգիական տեղեկատվության և տեղեկատվության մյուս ձևերի մեջ: Կարևորը այն է, որ այն հասանելի լինի լայն հասարակությանը:</a:t>
            </a:r>
          </a:p>
          <a:p>
            <a:r>
              <a:rPr lang="hy-AM" dirty="0" smtClean="0"/>
              <a:t>Որոշ երկրներում գործում են հատուկ օրենքներ էկոլոգիական տեղեկատվության մասին: Նման դեպքերում, անհրաժեշտ է ուշադրություն դարձնել այդ օրենքների համատեղելիությանը/համադրելիությանը: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016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1066</Words>
  <Application>Microsoft Office PowerPoint</Application>
  <PresentationFormat>Widescreen</PresentationFormat>
  <Paragraphs>113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Arial Armenian</vt:lpstr>
      <vt:lpstr>Arial LatArm</vt:lpstr>
      <vt:lpstr>Calibri</vt:lpstr>
      <vt:lpstr>Calibri Light</vt:lpstr>
      <vt:lpstr>Sylfaen</vt:lpstr>
      <vt:lpstr>Times New Roman</vt:lpstr>
      <vt:lpstr>Office Theme</vt:lpstr>
      <vt:lpstr>      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Օրհուսի կոնվենցիա</vt:lpstr>
      <vt:lpstr>Օրհուսի կոնվենցիա</vt:lpstr>
      <vt:lpstr>Էկոլոգիական տեղեկատվության հանրային մատչելիության վերաբերյալ Եվրոպական խորհրդարանի և խորհրդի հրահանգ/28.01.2003  90/313 (CEPA – 91.1-91.5, 92.2, )</vt:lpstr>
      <vt:lpstr>PowerPoint Presentation</vt:lpstr>
      <vt:lpstr>www.e-gov.am</vt:lpstr>
      <vt:lpstr>www.mnp.am</vt:lpstr>
      <vt:lpstr>Բնապահպանական տեղեկատվության պաշտոնական այլ աղբյուրներ</vt:lpstr>
      <vt:lpstr>PowerPoint Presentation</vt:lpstr>
      <vt:lpstr>PowerPoint Presentation</vt:lpstr>
      <vt:lpstr>   www.e-draft.am</vt:lpstr>
      <vt:lpstr>PowerPoint Presentation</vt:lpstr>
      <vt:lpstr>www.e-request.am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Narine.Solomonyan</dc:creator>
  <cp:lastModifiedBy>user</cp:lastModifiedBy>
  <cp:revision>456</cp:revision>
  <dcterms:created xsi:type="dcterms:W3CDTF">2019-09-09T07:47:32Z</dcterms:created>
  <dcterms:modified xsi:type="dcterms:W3CDTF">2019-09-10T05:22:18Z</dcterms:modified>
</cp:coreProperties>
</file>